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6"/>
  </p:notesMasterIdLst>
  <p:handoutMasterIdLst>
    <p:handoutMasterId r:id="rId27"/>
  </p:handoutMasterIdLst>
  <p:sldIdLst>
    <p:sldId id="256" r:id="rId2"/>
    <p:sldId id="257" r:id="rId3"/>
    <p:sldId id="2972" r:id="rId4"/>
    <p:sldId id="3084" r:id="rId5"/>
    <p:sldId id="3086" r:id="rId6"/>
    <p:sldId id="3075" r:id="rId7"/>
    <p:sldId id="284" r:id="rId8"/>
    <p:sldId id="3077" r:id="rId9"/>
    <p:sldId id="3078" r:id="rId10"/>
    <p:sldId id="3057" r:id="rId11"/>
    <p:sldId id="3093" r:id="rId12"/>
    <p:sldId id="3095" r:id="rId13"/>
    <p:sldId id="3096" r:id="rId14"/>
    <p:sldId id="3097" r:id="rId15"/>
    <p:sldId id="3098" r:id="rId16"/>
    <p:sldId id="3099" r:id="rId17"/>
    <p:sldId id="3053" r:id="rId18"/>
    <p:sldId id="3076" r:id="rId19"/>
    <p:sldId id="3059" r:id="rId20"/>
    <p:sldId id="3060" r:id="rId21"/>
    <p:sldId id="3061" r:id="rId22"/>
    <p:sldId id="3062" r:id="rId23"/>
    <p:sldId id="276" r:id="rId24"/>
    <p:sldId id="29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s, Mary Kay [USA]" initials="SMK[" lastIdx="496" clrIdx="0">
    <p:extLst>
      <p:ext uri="{19B8F6BF-5375-455C-9EA6-DF929625EA0E}">
        <p15:presenceInfo xmlns:p15="http://schemas.microsoft.com/office/powerpoint/2012/main" userId="S::029523@bah.com::0cc034a4-8d22-4a99-a182-942d10679622" providerId="AD"/>
      </p:ext>
    </p:extLst>
  </p:cmAuthor>
  <p:cmAuthor id="2" name="Johnson, Jeannie" initials="JJ" lastIdx="9" clrIdx="1">
    <p:extLst>
      <p:ext uri="{19B8F6BF-5375-455C-9EA6-DF929625EA0E}">
        <p15:presenceInfo xmlns:p15="http://schemas.microsoft.com/office/powerpoint/2012/main" userId="S-1-5-21-1993962763-688789844-682003330-58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28517A"/>
    <a:srgbClr val="CC99FF"/>
    <a:srgbClr val="CCCCFF"/>
    <a:srgbClr val="00FFCC"/>
    <a:srgbClr val="CCFFFF"/>
    <a:srgbClr val="009999"/>
    <a:srgbClr val="33CC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86" autoAdjust="0"/>
    <p:restoredTop sz="78677" autoAdjust="0"/>
  </p:normalViewPr>
  <p:slideViewPr>
    <p:cSldViewPr snapToGrid="0">
      <p:cViewPr varScale="1">
        <p:scale>
          <a:sx n="90" d="100"/>
          <a:sy n="90" d="100"/>
        </p:scale>
        <p:origin x="870" y="72"/>
      </p:cViewPr>
      <p:guideLst/>
    </p:cSldViewPr>
  </p:slideViewPr>
  <p:outlineViewPr>
    <p:cViewPr>
      <p:scale>
        <a:sx n="33" d="100"/>
        <a:sy n="33" d="100"/>
      </p:scale>
      <p:origin x="0" y="-40512"/>
    </p:cViewPr>
  </p:outlineViewPr>
  <p:notesTextViewPr>
    <p:cViewPr>
      <p:scale>
        <a:sx n="1" d="1"/>
        <a:sy n="1" d="1"/>
      </p:scale>
      <p:origin x="0" y="0"/>
    </p:cViewPr>
  </p:notesTextViewPr>
  <p:sorterViewPr>
    <p:cViewPr>
      <p:scale>
        <a:sx n="100" d="100"/>
        <a:sy n="100" d="100"/>
      </p:scale>
      <p:origin x="0" y="-13908"/>
    </p:cViewPr>
  </p:sorterViewPr>
  <p:notesViewPr>
    <p:cSldViewPr snapToGrid="0">
      <p:cViewPr>
        <p:scale>
          <a:sx n="72" d="100"/>
          <a:sy n="72" d="100"/>
        </p:scale>
        <p:origin x="2244" y="-6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media-protection/" TargetMode="External"/><Relationship Id="rId13" Type="http://schemas.openxmlformats.org/officeDocument/2006/relationships/hyperlink" Target="https://ndisac.org/dibscc/cyberassist/cybersecurity-maturity-model-certification/system-and-communications-protection/" TargetMode="External"/><Relationship Id="rId3" Type="http://schemas.openxmlformats.org/officeDocument/2006/relationships/hyperlink" Target="https://ndisac.org/dibscc/cyberassist/cybersecurity-maturity-model-certification/awareness-and-training/" TargetMode="External"/><Relationship Id="rId7" Type="http://schemas.openxmlformats.org/officeDocument/2006/relationships/hyperlink" Target="https://ndisac.org/dibscc/cyberassist/cybersecurity-maturity-model-certification/maintenance/" TargetMode="External"/><Relationship Id="rId12" Type="http://schemas.openxmlformats.org/officeDocument/2006/relationships/hyperlink" Target="https://ndisac.org/dibscc/cyberassist/cybersecurity-maturity-model-certification/security-assessment/" TargetMode="External"/><Relationship Id="rId2" Type="http://schemas.openxmlformats.org/officeDocument/2006/relationships/hyperlink" Target="https://ndisac.org/dibscc/cyberassist/cybersecurity-maturity-model-certification/audit-and-accountability/" TargetMode="External"/><Relationship Id="rId1" Type="http://schemas.openxmlformats.org/officeDocument/2006/relationships/hyperlink" Target="https://ndisac.org/dibscc/cyberassist/cybersecurity-maturity-model-certification/access-control/" TargetMode="External"/><Relationship Id="rId6" Type="http://schemas.openxmlformats.org/officeDocument/2006/relationships/hyperlink" Target="https://ndisac.org/dibscc/cyberassist/cybersecurity-maturity-model-certification/incident-response/" TargetMode="External"/><Relationship Id="rId11" Type="http://schemas.openxmlformats.org/officeDocument/2006/relationships/hyperlink" Target="https://ndisac.org/dibscc/cyberassist/cybersecurity-maturity-model-certification/risk-management/" TargetMode="External"/><Relationship Id="rId5" Type="http://schemas.openxmlformats.org/officeDocument/2006/relationships/hyperlink" Target="https://ndisac.org/dibscc/cyberassist/cybersecurity-maturity-model-certification/identification-and-authentication/" TargetMode="External"/><Relationship Id="rId10" Type="http://schemas.openxmlformats.org/officeDocument/2006/relationships/hyperlink" Target="https://ndisac.org/dibscc/cyberassist/cybersecurity-maturity-model-certification/physical-protection-2/" TargetMode="External"/><Relationship Id="rId4" Type="http://schemas.openxmlformats.org/officeDocument/2006/relationships/hyperlink" Target="https://ndisac.org/dibscc/cyberassist/cybersecurity-maturity-model-certification/configuration-management/" TargetMode="External"/><Relationship Id="rId9" Type="http://schemas.openxmlformats.org/officeDocument/2006/relationships/hyperlink" Target="https://ndisac.org/dibscc/cyberassist/cybersecurity-maturity-model-certification/personnel-security/" TargetMode="External"/><Relationship Id="rId14" Type="http://schemas.openxmlformats.org/officeDocument/2006/relationships/hyperlink" Target="https://ndisac.org/dibscc/cyberassist/cybersecurity-maturity-model-certification/system-and-information-integrity/"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s://ndisac.org/dibscc/cyberassist/cybersecurity-maturity-model-certification/level-1/ia-l1-3-5-1/" TargetMode="External"/><Relationship Id="rId1" Type="http://schemas.openxmlformats.org/officeDocument/2006/relationships/hyperlink" Target="https://ndisac.org/dibscc/cyberassist/cybersecurity-maturity-model-certification/level-1/ac-l1-3-1-1/" TargetMode="External"/></Relationships>
</file>

<file path=ppt/diagrams/_rels/drawing1.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media-protection/" TargetMode="External"/><Relationship Id="rId13" Type="http://schemas.openxmlformats.org/officeDocument/2006/relationships/hyperlink" Target="https://ndisac.org/dibscc/cyberassist/cybersecurity-maturity-model-certification/system-and-communications-protection/" TargetMode="External"/><Relationship Id="rId3" Type="http://schemas.openxmlformats.org/officeDocument/2006/relationships/hyperlink" Target="https://ndisac.org/dibscc/cyberassist/cybersecurity-maturity-model-certification/awareness-and-training/" TargetMode="External"/><Relationship Id="rId7" Type="http://schemas.openxmlformats.org/officeDocument/2006/relationships/hyperlink" Target="https://ndisac.org/dibscc/cyberassist/cybersecurity-maturity-model-certification/maintenance/" TargetMode="External"/><Relationship Id="rId12" Type="http://schemas.openxmlformats.org/officeDocument/2006/relationships/hyperlink" Target="https://ndisac.org/dibscc/cyberassist/cybersecurity-maturity-model-certification/security-assessment/" TargetMode="External"/><Relationship Id="rId2" Type="http://schemas.openxmlformats.org/officeDocument/2006/relationships/hyperlink" Target="https://ndisac.org/dibscc/cyberassist/cybersecurity-maturity-model-certification/audit-and-accountability/" TargetMode="External"/><Relationship Id="rId1" Type="http://schemas.openxmlformats.org/officeDocument/2006/relationships/hyperlink" Target="https://ndisac.org/dibscc/cyberassist/cybersecurity-maturity-model-certification/access-control/" TargetMode="External"/><Relationship Id="rId6" Type="http://schemas.openxmlformats.org/officeDocument/2006/relationships/hyperlink" Target="https://ndisac.org/dibscc/cyberassist/cybersecurity-maturity-model-certification/incident-response/" TargetMode="External"/><Relationship Id="rId11" Type="http://schemas.openxmlformats.org/officeDocument/2006/relationships/hyperlink" Target="https://ndisac.org/dibscc/cyberassist/cybersecurity-maturity-model-certification/risk-management/" TargetMode="External"/><Relationship Id="rId5" Type="http://schemas.openxmlformats.org/officeDocument/2006/relationships/hyperlink" Target="https://ndisac.org/dibscc/cyberassist/cybersecurity-maturity-model-certification/identification-and-authentication/" TargetMode="External"/><Relationship Id="rId10" Type="http://schemas.openxmlformats.org/officeDocument/2006/relationships/hyperlink" Target="https://ndisac.org/dibscc/cyberassist/cybersecurity-maturity-model-certification/physical-protection-2/" TargetMode="External"/><Relationship Id="rId4" Type="http://schemas.openxmlformats.org/officeDocument/2006/relationships/hyperlink" Target="https://ndisac.org/dibscc/cyberassist/cybersecurity-maturity-model-certification/configuration-management/" TargetMode="External"/><Relationship Id="rId9" Type="http://schemas.openxmlformats.org/officeDocument/2006/relationships/hyperlink" Target="https://ndisac.org/dibscc/cyberassist/cybersecurity-maturity-model-certification/personnel-security/" TargetMode="External"/><Relationship Id="rId14" Type="http://schemas.openxmlformats.org/officeDocument/2006/relationships/hyperlink" Target="https://ndisac.org/dibscc/cyberassist/cybersecurity-maturity-model-certification/system-and-information-integrity/"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s://ndisac.org/dibscc/cyberassist/cybersecurity-maturity-model-certification/level-1/ia-l1-3-5-1/" TargetMode="External"/><Relationship Id="rId1" Type="http://schemas.openxmlformats.org/officeDocument/2006/relationships/hyperlink" Target="https://ndisac.org/dibscc/cyberassist/cybersecurity-maturity-model-certification/level-1/ac-l1-3-1-1/"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1AC9C2-2438-4975-B90F-B7CC9132594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92F09DE-24C4-4188-94EE-E51939BE5EC0}">
      <dgm:prSet phldrT="[Text]"/>
      <dgm:spPr>
        <a:solidFill>
          <a:srgbClr val="33CC33"/>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
                <a:extLst>
                  <a:ext uri="{A12FA001-AC4F-418D-AE19-62706E023703}">
                    <ahyp:hlinkClr xmlns:ahyp="http://schemas.microsoft.com/office/drawing/2018/hyperlinkcolor" val="tx"/>
                  </a:ext>
                </a:extLst>
              </a:hlinkClick>
            </a:rPr>
            <a:t>Access Control (AC)</a:t>
          </a:r>
          <a:endParaRPr lang="en-US" dirty="0"/>
        </a:p>
      </dgm:t>
    </dgm:pt>
    <dgm:pt modelId="{64D8E248-0528-4E3C-B053-C539987EF480}" type="parTrans" cxnId="{AD3F76FF-3D4C-40C4-83C3-E35BCF5A2E72}">
      <dgm:prSet/>
      <dgm:spPr/>
      <dgm:t>
        <a:bodyPr/>
        <a:lstStyle/>
        <a:p>
          <a:endParaRPr lang="en-US"/>
        </a:p>
      </dgm:t>
    </dgm:pt>
    <dgm:pt modelId="{4868DFBF-B761-4BA2-AC75-6D3F1E046A2E}" type="sibTrans" cxnId="{AD3F76FF-3D4C-40C4-83C3-E35BCF5A2E72}">
      <dgm:prSet/>
      <dgm:spPr/>
      <dgm:t>
        <a:bodyPr/>
        <a:lstStyle/>
        <a:p>
          <a:endParaRPr lang="en-US"/>
        </a:p>
      </dgm:t>
    </dgm:pt>
    <dgm:pt modelId="{7A36044C-2DFE-490C-AB6E-8C540BDBADF8}">
      <dgm:prSet phldrT="[Tex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2">
                <a:extLst>
                  <a:ext uri="{A12FA001-AC4F-418D-AE19-62706E023703}">
                    <ahyp:hlinkClr xmlns:ahyp="http://schemas.microsoft.com/office/drawing/2018/hyperlinkcolor" val="tx"/>
                  </a:ext>
                </a:extLst>
              </a:hlinkClick>
            </a:rPr>
            <a:t>Audit and Accountability (AU)</a:t>
          </a:r>
          <a:endParaRPr lang="en-US" dirty="0"/>
        </a:p>
      </dgm:t>
    </dgm:pt>
    <dgm:pt modelId="{EBC44F04-BE32-49EF-AE24-6DA1F86CD556}" type="parTrans" cxnId="{1CF95E31-0745-417E-98A2-4C8C36860DDA}">
      <dgm:prSet/>
      <dgm:spPr/>
      <dgm:t>
        <a:bodyPr/>
        <a:lstStyle/>
        <a:p>
          <a:endParaRPr lang="en-US"/>
        </a:p>
      </dgm:t>
    </dgm:pt>
    <dgm:pt modelId="{E1EABD4C-4B23-4352-AFF7-A99F113AD88A}" type="sibTrans" cxnId="{1CF95E31-0745-417E-98A2-4C8C36860DDA}">
      <dgm:prSet/>
      <dgm:spPr/>
      <dgm:t>
        <a:bodyPr/>
        <a:lstStyle/>
        <a:p>
          <a:endParaRPr lang="en-US"/>
        </a:p>
      </dgm:t>
    </dgm:pt>
    <dgm:pt modelId="{269F911F-356D-4A79-BF0F-0D804570B6FC}">
      <dgm:prSet phldrT="[Tex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3">
                <a:extLst>
                  <a:ext uri="{A12FA001-AC4F-418D-AE19-62706E023703}">
                    <ahyp:hlinkClr xmlns:ahyp="http://schemas.microsoft.com/office/drawing/2018/hyperlinkcolor" val="tx"/>
                  </a:ext>
                </a:extLst>
              </a:hlinkClick>
            </a:rPr>
            <a:t>Awareness and Training (AT)</a:t>
          </a:r>
          <a:endParaRPr lang="en-US" dirty="0"/>
        </a:p>
      </dgm:t>
    </dgm:pt>
    <dgm:pt modelId="{10480E82-AFC3-4A7B-9B12-6210FBADFA5A}" type="parTrans" cxnId="{825D0EE3-BECF-4753-AF45-353A340D691D}">
      <dgm:prSet/>
      <dgm:spPr/>
      <dgm:t>
        <a:bodyPr/>
        <a:lstStyle/>
        <a:p>
          <a:endParaRPr lang="en-US"/>
        </a:p>
      </dgm:t>
    </dgm:pt>
    <dgm:pt modelId="{117DF4E3-8EC6-495D-A784-710DF57849C1}" type="sibTrans" cxnId="{825D0EE3-BECF-4753-AF45-353A340D691D}">
      <dgm:prSet/>
      <dgm:spPr/>
      <dgm:t>
        <a:bodyPr/>
        <a:lstStyle/>
        <a:p>
          <a:endParaRPr lang="en-US"/>
        </a:p>
      </dgm:t>
    </dgm:pt>
    <dgm:pt modelId="{CFC67658-A0B1-4116-B728-9751095749B6}">
      <dgm:prSet phldrT="[Text]"/>
      <dgm:spPr>
        <a:solidFill>
          <a:schemeClr val="bg2">
            <a:lumMod val="75000"/>
          </a:schemeClr>
        </a:solidFill>
        <a:scene3d>
          <a:camera prst="orthographicFront"/>
          <a:lightRig rig="threePt" dir="t"/>
        </a:scene3d>
        <a:sp3d>
          <a:bevelT/>
        </a:sp3d>
      </dgm:spPr>
      <dgm:t>
        <a:bodyPr/>
        <a:lstStyle/>
        <a:p>
          <a:pPr>
            <a:buClrTx/>
            <a:buSzTx/>
            <a:buFontTx/>
            <a:buNone/>
          </a:pPr>
          <a:r>
            <a:rPr lang="en-US" b="0" dirty="0">
              <a:solidFill>
                <a:srgbClr val="003CF3"/>
              </a:solidFill>
              <a:hlinkClick xmlns:r="http://schemas.openxmlformats.org/officeDocument/2006/relationships" r:id="rId4">
                <a:extLst>
                  <a:ext uri="{A12FA001-AC4F-418D-AE19-62706E023703}">
                    <ahyp:hlinkClr xmlns:ahyp="http://schemas.microsoft.com/office/drawing/2018/hyperlinkcolor" val="tx"/>
                  </a:ext>
                </a:extLst>
              </a:hlinkClick>
            </a:rPr>
            <a:t>Configuration Management (CM)</a:t>
          </a:r>
          <a:endParaRPr lang="en-US" dirty="0"/>
        </a:p>
      </dgm:t>
    </dgm:pt>
    <dgm:pt modelId="{E20B69BB-D683-4037-A2EE-05CCC39016B9}" type="parTrans" cxnId="{77503049-5267-475C-9F6F-55D1636C1118}">
      <dgm:prSet/>
      <dgm:spPr/>
      <dgm:t>
        <a:bodyPr/>
        <a:lstStyle/>
        <a:p>
          <a:endParaRPr lang="en-US"/>
        </a:p>
      </dgm:t>
    </dgm:pt>
    <dgm:pt modelId="{5E1796C1-B3C2-4B10-AEB4-EB16E37BC0D9}" type="sibTrans" cxnId="{77503049-5267-475C-9F6F-55D1636C1118}">
      <dgm:prSet/>
      <dgm:spPr/>
      <dgm:t>
        <a:bodyPr/>
        <a:lstStyle/>
        <a:p>
          <a:endParaRPr lang="en-US"/>
        </a:p>
      </dgm:t>
    </dgm:pt>
    <dgm:pt modelId="{CB593F57-E07B-49C2-BFFE-5B7791797D86}">
      <dgm:prSet/>
      <dgm:spPr>
        <a:solidFill>
          <a:srgbClr val="33CC33"/>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5">
                <a:extLst>
                  <a:ext uri="{A12FA001-AC4F-418D-AE19-62706E023703}">
                    <ahyp:hlinkClr xmlns:ahyp="http://schemas.microsoft.com/office/drawing/2018/hyperlinkcolor" val="tx"/>
                  </a:ext>
                </a:extLst>
              </a:hlinkClick>
            </a:rPr>
            <a:t>Identification and Authentication (IA)</a:t>
          </a:r>
          <a:endParaRPr lang="en-US" b="0" dirty="0">
            <a:solidFill>
              <a:srgbClr val="003CF3"/>
            </a:solidFill>
          </a:endParaRPr>
        </a:p>
      </dgm:t>
    </dgm:pt>
    <dgm:pt modelId="{B77CA570-9612-48E9-8F51-3BE843158216}" type="parTrans" cxnId="{1F0B5D7A-395A-488D-93C4-E142D9783458}">
      <dgm:prSet/>
      <dgm:spPr/>
      <dgm:t>
        <a:bodyPr/>
        <a:lstStyle/>
        <a:p>
          <a:endParaRPr lang="en-US"/>
        </a:p>
      </dgm:t>
    </dgm:pt>
    <dgm:pt modelId="{45572BC3-D278-4559-A512-41111816A061}" type="sibTrans" cxnId="{1F0B5D7A-395A-488D-93C4-E142D9783458}">
      <dgm:prSet/>
      <dgm:spPr/>
      <dgm:t>
        <a:bodyPr/>
        <a:lstStyle/>
        <a:p>
          <a:endParaRPr lang="en-US"/>
        </a:p>
      </dgm:t>
    </dgm:pt>
    <dgm:pt modelId="{39B6B99E-9B05-4EC2-B449-89AC569D86E3}">
      <dgm:prSet/>
      <dgm:spPr>
        <a:solidFill>
          <a:schemeClr val="bg2">
            <a:lumMod val="75000"/>
          </a:schemeClr>
        </a:solidFill>
        <a:scene3d>
          <a:camera prst="orthographicFront"/>
          <a:lightRig rig="threePt" dir="t"/>
        </a:scene3d>
        <a:sp3d>
          <a:bevelT/>
        </a:sp3d>
      </dgm:spPr>
      <dgm:t>
        <a:bodyPr/>
        <a:lstStyle/>
        <a:p>
          <a:r>
            <a:rPr lang="en-US" b="0">
              <a:solidFill>
                <a:srgbClr val="003CF3"/>
              </a:solidFill>
              <a:hlinkClick xmlns:r="http://schemas.openxmlformats.org/officeDocument/2006/relationships" r:id="rId6">
                <a:extLst>
                  <a:ext uri="{A12FA001-AC4F-418D-AE19-62706E023703}">
                    <ahyp:hlinkClr xmlns:ahyp="http://schemas.microsoft.com/office/drawing/2018/hyperlinkcolor" val="tx"/>
                  </a:ext>
                </a:extLst>
              </a:hlinkClick>
            </a:rPr>
            <a:t>Incident Response (IR)</a:t>
          </a:r>
          <a:endParaRPr lang="en-US" b="0" dirty="0">
            <a:solidFill>
              <a:srgbClr val="003CF3"/>
            </a:solidFill>
          </a:endParaRPr>
        </a:p>
      </dgm:t>
    </dgm:pt>
    <dgm:pt modelId="{2779B1ED-B949-45F4-9935-DA0FD91B6EE2}" type="parTrans" cxnId="{9F633370-D6E9-4EE5-8980-9902A095DFFD}">
      <dgm:prSet/>
      <dgm:spPr/>
      <dgm:t>
        <a:bodyPr/>
        <a:lstStyle/>
        <a:p>
          <a:endParaRPr lang="en-US"/>
        </a:p>
      </dgm:t>
    </dgm:pt>
    <dgm:pt modelId="{CF09B8BD-5BC4-4261-87B7-AA92EBE40543}" type="sibTrans" cxnId="{9F633370-D6E9-4EE5-8980-9902A095DFFD}">
      <dgm:prSet/>
      <dgm:spPr/>
      <dgm:t>
        <a:bodyPr/>
        <a:lstStyle/>
        <a:p>
          <a:endParaRPr lang="en-US"/>
        </a:p>
      </dgm:t>
    </dgm:pt>
    <dgm:pt modelId="{4DECC051-AF1E-43CA-AFA7-49DE78F40CC9}">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7">
                <a:extLst>
                  <a:ext uri="{A12FA001-AC4F-418D-AE19-62706E023703}">
                    <ahyp:hlinkClr xmlns:ahyp="http://schemas.microsoft.com/office/drawing/2018/hyperlinkcolor" val="tx"/>
                  </a:ext>
                </a:extLst>
              </a:hlinkClick>
            </a:rPr>
            <a:t>Maintenance (MA)</a:t>
          </a:r>
          <a:endParaRPr lang="en-US" b="0" dirty="0">
            <a:solidFill>
              <a:srgbClr val="003CF3"/>
            </a:solidFill>
          </a:endParaRPr>
        </a:p>
      </dgm:t>
    </dgm:pt>
    <dgm:pt modelId="{FCD36A77-E992-4CB1-969C-27969CBF61FC}" type="parTrans" cxnId="{5EF2790C-9830-44F4-BFFA-B2886F2ECBCC}">
      <dgm:prSet/>
      <dgm:spPr/>
      <dgm:t>
        <a:bodyPr/>
        <a:lstStyle/>
        <a:p>
          <a:endParaRPr lang="en-US"/>
        </a:p>
      </dgm:t>
    </dgm:pt>
    <dgm:pt modelId="{66FD8B23-83E3-4E95-93E6-0653C554703E}" type="sibTrans" cxnId="{5EF2790C-9830-44F4-BFFA-B2886F2ECBCC}">
      <dgm:prSet/>
      <dgm:spPr/>
      <dgm:t>
        <a:bodyPr/>
        <a:lstStyle/>
        <a:p>
          <a:endParaRPr lang="en-US"/>
        </a:p>
      </dgm:t>
    </dgm:pt>
    <dgm:pt modelId="{A8844D19-E114-4C6C-BD9A-DB599FBD29C3}">
      <dgm:prSet/>
      <dgm:spPr>
        <a:solidFill>
          <a:srgbClr val="33CC33"/>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8">
                <a:extLst>
                  <a:ext uri="{A12FA001-AC4F-418D-AE19-62706E023703}">
                    <ahyp:hlinkClr xmlns:ahyp="http://schemas.microsoft.com/office/drawing/2018/hyperlinkcolor" val="tx"/>
                  </a:ext>
                </a:extLst>
              </a:hlinkClick>
            </a:rPr>
            <a:t>Media Protection (MP)</a:t>
          </a:r>
          <a:endParaRPr lang="en-US" b="0" dirty="0">
            <a:solidFill>
              <a:srgbClr val="003CF3"/>
            </a:solidFill>
          </a:endParaRPr>
        </a:p>
      </dgm:t>
    </dgm:pt>
    <dgm:pt modelId="{9DA59AE7-653F-473A-9A0D-8FF9337CF904}" type="parTrans" cxnId="{ACA3C5A7-0013-478F-A82F-FF899EA6C544}">
      <dgm:prSet/>
      <dgm:spPr/>
      <dgm:t>
        <a:bodyPr/>
        <a:lstStyle/>
        <a:p>
          <a:endParaRPr lang="en-US"/>
        </a:p>
      </dgm:t>
    </dgm:pt>
    <dgm:pt modelId="{7F477095-4C65-44A3-9C53-E1D773BE7869}" type="sibTrans" cxnId="{ACA3C5A7-0013-478F-A82F-FF899EA6C544}">
      <dgm:prSet/>
      <dgm:spPr/>
      <dgm:t>
        <a:bodyPr/>
        <a:lstStyle/>
        <a:p>
          <a:endParaRPr lang="en-US"/>
        </a:p>
      </dgm:t>
    </dgm:pt>
    <dgm:pt modelId="{F41B3482-78CA-4C2B-9F09-10E626ACDC84}">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9">
                <a:extLst>
                  <a:ext uri="{A12FA001-AC4F-418D-AE19-62706E023703}">
                    <ahyp:hlinkClr xmlns:ahyp="http://schemas.microsoft.com/office/drawing/2018/hyperlinkcolor" val="tx"/>
                  </a:ext>
                </a:extLst>
              </a:hlinkClick>
            </a:rPr>
            <a:t>Personnel Security (PS)</a:t>
          </a:r>
          <a:endParaRPr lang="en-US" b="0" dirty="0">
            <a:solidFill>
              <a:srgbClr val="003CF3"/>
            </a:solidFill>
          </a:endParaRPr>
        </a:p>
      </dgm:t>
    </dgm:pt>
    <dgm:pt modelId="{B93AE2BB-8988-4A5D-8776-4A42047FE246}" type="parTrans" cxnId="{A96C44A4-6A29-4AAA-A1A9-08081E67A6C4}">
      <dgm:prSet/>
      <dgm:spPr/>
      <dgm:t>
        <a:bodyPr/>
        <a:lstStyle/>
        <a:p>
          <a:endParaRPr lang="en-US"/>
        </a:p>
      </dgm:t>
    </dgm:pt>
    <dgm:pt modelId="{227B7E5A-0CB0-41FE-826B-0A59992ABF4F}" type="sibTrans" cxnId="{A96C44A4-6A29-4AAA-A1A9-08081E67A6C4}">
      <dgm:prSet/>
      <dgm:spPr/>
      <dgm:t>
        <a:bodyPr/>
        <a:lstStyle/>
        <a:p>
          <a:endParaRPr lang="en-US"/>
        </a:p>
      </dgm:t>
    </dgm:pt>
    <dgm:pt modelId="{D347B79B-8532-4783-A6A2-C65438ACA62B}">
      <dgm:prSet/>
      <dgm:spPr>
        <a:solidFill>
          <a:srgbClr val="33CC33"/>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0">
                <a:extLst>
                  <a:ext uri="{A12FA001-AC4F-418D-AE19-62706E023703}">
                    <ahyp:hlinkClr xmlns:ahyp="http://schemas.microsoft.com/office/drawing/2018/hyperlinkcolor" val="tx"/>
                  </a:ext>
                </a:extLst>
              </a:hlinkClick>
            </a:rPr>
            <a:t>Physical Protection (PE)</a:t>
          </a:r>
          <a:endParaRPr lang="en-US" b="0" dirty="0">
            <a:solidFill>
              <a:srgbClr val="003CF3"/>
            </a:solidFill>
          </a:endParaRPr>
        </a:p>
      </dgm:t>
    </dgm:pt>
    <dgm:pt modelId="{1DB6208B-1845-4C89-9FD0-60DE43C5E30F}" type="parTrans" cxnId="{E8F5E744-5A8B-4234-A21B-8CBDDF9CE16C}">
      <dgm:prSet/>
      <dgm:spPr/>
      <dgm:t>
        <a:bodyPr/>
        <a:lstStyle/>
        <a:p>
          <a:endParaRPr lang="en-US"/>
        </a:p>
      </dgm:t>
    </dgm:pt>
    <dgm:pt modelId="{4BB9CFD1-15E7-4A81-819B-B77FB3E705BC}" type="sibTrans" cxnId="{E8F5E744-5A8B-4234-A21B-8CBDDF9CE16C}">
      <dgm:prSet/>
      <dgm:spPr/>
      <dgm:t>
        <a:bodyPr/>
        <a:lstStyle/>
        <a:p>
          <a:endParaRPr lang="en-US"/>
        </a:p>
      </dgm:t>
    </dgm:pt>
    <dgm:pt modelId="{E36C77D8-A91B-4930-86D8-6966F565045A}">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1">
                <a:extLst>
                  <a:ext uri="{A12FA001-AC4F-418D-AE19-62706E023703}">
                    <ahyp:hlinkClr xmlns:ahyp="http://schemas.microsoft.com/office/drawing/2018/hyperlinkcolor" val="tx"/>
                  </a:ext>
                </a:extLst>
              </a:hlinkClick>
            </a:rPr>
            <a:t>Risk  Assessment (RA)</a:t>
          </a:r>
          <a:endParaRPr lang="en-US" b="0" dirty="0">
            <a:solidFill>
              <a:srgbClr val="003CF3"/>
            </a:solidFill>
          </a:endParaRPr>
        </a:p>
      </dgm:t>
    </dgm:pt>
    <dgm:pt modelId="{CBBB145F-A315-455E-ADD0-163B6FEB915C}" type="parTrans" cxnId="{490A864D-F7E4-4FB8-B540-029B79028A84}">
      <dgm:prSet/>
      <dgm:spPr/>
      <dgm:t>
        <a:bodyPr/>
        <a:lstStyle/>
        <a:p>
          <a:endParaRPr lang="en-US"/>
        </a:p>
      </dgm:t>
    </dgm:pt>
    <dgm:pt modelId="{5F4C32D8-1B19-4ABC-AA4D-2A6D80123C76}" type="sibTrans" cxnId="{490A864D-F7E4-4FB8-B540-029B79028A84}">
      <dgm:prSet/>
      <dgm:spPr/>
      <dgm:t>
        <a:bodyPr/>
        <a:lstStyle/>
        <a:p>
          <a:endParaRPr lang="en-US"/>
        </a:p>
      </dgm:t>
    </dgm:pt>
    <dgm:pt modelId="{921DE78A-E79A-4C77-BB7B-D55BB6988CBF}">
      <dgm:prSet/>
      <dgm:spPr>
        <a:solidFill>
          <a:schemeClr val="bg2">
            <a:lumMod val="75000"/>
          </a:schemeClr>
        </a:solidFill>
        <a:scene3d>
          <a:camera prst="orthographicFront"/>
          <a:lightRig rig="threePt" dir="t"/>
        </a:scene3d>
        <a:sp3d>
          <a:bevelT/>
        </a:sp3d>
      </dgm:spPr>
      <dgm:t>
        <a:bodyPr/>
        <a:lstStyle/>
        <a:p>
          <a:r>
            <a:rPr lang="en-US" b="0">
              <a:solidFill>
                <a:srgbClr val="003CF3"/>
              </a:solidFill>
              <a:hlinkClick xmlns:r="http://schemas.openxmlformats.org/officeDocument/2006/relationships" r:id="rId12">
                <a:extLst>
                  <a:ext uri="{A12FA001-AC4F-418D-AE19-62706E023703}">
                    <ahyp:hlinkClr xmlns:ahyp="http://schemas.microsoft.com/office/drawing/2018/hyperlinkcolor" val="tx"/>
                  </a:ext>
                </a:extLst>
              </a:hlinkClick>
            </a:rPr>
            <a:t>Security Assessment (CA)</a:t>
          </a:r>
          <a:endParaRPr lang="en-US" b="0" dirty="0">
            <a:solidFill>
              <a:srgbClr val="003CF3"/>
            </a:solidFill>
          </a:endParaRPr>
        </a:p>
      </dgm:t>
    </dgm:pt>
    <dgm:pt modelId="{BBC93797-3026-4973-80E5-C1AD064F1026}" type="parTrans" cxnId="{D81DA422-5DE0-4E6B-A702-2F7D19DD4FF7}">
      <dgm:prSet/>
      <dgm:spPr/>
      <dgm:t>
        <a:bodyPr/>
        <a:lstStyle/>
        <a:p>
          <a:endParaRPr lang="en-US"/>
        </a:p>
      </dgm:t>
    </dgm:pt>
    <dgm:pt modelId="{ACD784E9-43AB-4E98-8BD4-E268D30202BD}" type="sibTrans" cxnId="{D81DA422-5DE0-4E6B-A702-2F7D19DD4FF7}">
      <dgm:prSet/>
      <dgm:spPr/>
      <dgm:t>
        <a:bodyPr/>
        <a:lstStyle/>
        <a:p>
          <a:endParaRPr lang="en-US"/>
        </a:p>
      </dgm:t>
    </dgm:pt>
    <dgm:pt modelId="{1A5AC5E2-198A-479D-8656-DAF9306920B0}">
      <dgm:prSet/>
      <dgm:spPr>
        <a:solidFill>
          <a:srgbClr val="33CC33"/>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3">
                <a:extLst>
                  <a:ext uri="{A12FA001-AC4F-418D-AE19-62706E023703}">
                    <ahyp:hlinkClr xmlns:ahyp="http://schemas.microsoft.com/office/drawing/2018/hyperlinkcolor" val="tx"/>
                  </a:ext>
                </a:extLst>
              </a:hlinkClick>
            </a:rPr>
            <a:t>System and Communications Protections (SC)</a:t>
          </a:r>
          <a:endParaRPr lang="en-US" b="0" dirty="0">
            <a:solidFill>
              <a:srgbClr val="003CF3"/>
            </a:solidFill>
          </a:endParaRPr>
        </a:p>
      </dgm:t>
    </dgm:pt>
    <dgm:pt modelId="{7368CFB1-76BF-429B-8345-125072C64F85}" type="parTrans" cxnId="{C3EBB1ED-A8D1-4D8F-92D9-F7FC161A0A1F}">
      <dgm:prSet/>
      <dgm:spPr/>
      <dgm:t>
        <a:bodyPr/>
        <a:lstStyle/>
        <a:p>
          <a:endParaRPr lang="en-US"/>
        </a:p>
      </dgm:t>
    </dgm:pt>
    <dgm:pt modelId="{67733386-D248-4A00-B738-998479614130}" type="sibTrans" cxnId="{C3EBB1ED-A8D1-4D8F-92D9-F7FC161A0A1F}">
      <dgm:prSet/>
      <dgm:spPr/>
      <dgm:t>
        <a:bodyPr/>
        <a:lstStyle/>
        <a:p>
          <a:endParaRPr lang="en-US"/>
        </a:p>
      </dgm:t>
    </dgm:pt>
    <dgm:pt modelId="{C6F559A7-CED7-4413-8B1D-B567D0E14B31}">
      <dgm:prSet/>
      <dgm:spPr>
        <a:solidFill>
          <a:srgbClr val="33CC33"/>
        </a:solidFill>
        <a:scene3d>
          <a:camera prst="orthographicFront"/>
          <a:lightRig rig="threePt" dir="t"/>
        </a:scene3d>
        <a:sp3d>
          <a:bevelT/>
        </a:sp3d>
      </dgm:spPr>
      <dgm:t>
        <a:bodyPr/>
        <a:lstStyle/>
        <a:p>
          <a:r>
            <a:rPr lang="en-US" b="0">
              <a:solidFill>
                <a:srgbClr val="003CF3"/>
              </a:solidFill>
              <a:hlinkClick xmlns:r="http://schemas.openxmlformats.org/officeDocument/2006/relationships" r:id="rId14">
                <a:extLst>
                  <a:ext uri="{A12FA001-AC4F-418D-AE19-62706E023703}">
                    <ahyp:hlinkClr xmlns:ahyp="http://schemas.microsoft.com/office/drawing/2018/hyperlinkcolor" val="tx"/>
                  </a:ext>
                </a:extLst>
              </a:hlinkClick>
            </a:rPr>
            <a:t>System and Information Integrity (SI)</a:t>
          </a:r>
          <a:endParaRPr lang="en-US" b="0" dirty="0">
            <a:solidFill>
              <a:srgbClr val="003CF3"/>
            </a:solidFill>
          </a:endParaRPr>
        </a:p>
      </dgm:t>
    </dgm:pt>
    <dgm:pt modelId="{B6AEBCFF-F609-4966-91E3-35DAAED79756}" type="parTrans" cxnId="{01638D48-BE56-4B71-B543-CFBFC9B9690D}">
      <dgm:prSet/>
      <dgm:spPr/>
      <dgm:t>
        <a:bodyPr/>
        <a:lstStyle/>
        <a:p>
          <a:endParaRPr lang="en-US"/>
        </a:p>
      </dgm:t>
    </dgm:pt>
    <dgm:pt modelId="{CAE84702-C3DF-4663-BC38-E41B845792F4}" type="sibTrans" cxnId="{01638D48-BE56-4B71-B543-CFBFC9B9690D}">
      <dgm:prSet/>
      <dgm:spPr/>
      <dgm:t>
        <a:bodyPr/>
        <a:lstStyle/>
        <a:p>
          <a:endParaRPr lang="en-US"/>
        </a:p>
      </dgm:t>
    </dgm:pt>
    <dgm:pt modelId="{216475C5-9B35-41DF-9DF8-F2836A4E4F12}" type="pres">
      <dgm:prSet presAssocID="{991AC9C2-2438-4975-B90F-B7CC91325947}" presName="diagram" presStyleCnt="0">
        <dgm:presLayoutVars>
          <dgm:dir/>
          <dgm:resizeHandles val="exact"/>
        </dgm:presLayoutVars>
      </dgm:prSet>
      <dgm:spPr/>
    </dgm:pt>
    <dgm:pt modelId="{8E899299-5FEF-4F65-9D22-89553B980F21}" type="pres">
      <dgm:prSet presAssocID="{792F09DE-24C4-4188-94EE-E51939BE5EC0}" presName="node" presStyleLbl="node1" presStyleIdx="0" presStyleCnt="14">
        <dgm:presLayoutVars>
          <dgm:bulletEnabled val="1"/>
        </dgm:presLayoutVars>
      </dgm:prSet>
      <dgm:spPr/>
    </dgm:pt>
    <dgm:pt modelId="{89D13E24-7E1E-4D3B-A87A-2936A9F86641}" type="pres">
      <dgm:prSet presAssocID="{4868DFBF-B761-4BA2-AC75-6D3F1E046A2E}" presName="sibTrans" presStyleCnt="0"/>
      <dgm:spPr>
        <a:scene3d>
          <a:camera prst="orthographicFront"/>
          <a:lightRig rig="threePt" dir="t"/>
        </a:scene3d>
        <a:sp3d>
          <a:bevelT/>
        </a:sp3d>
      </dgm:spPr>
    </dgm:pt>
    <dgm:pt modelId="{60CEF783-2F74-4EF6-82A2-C59CAFE40DD6}" type="pres">
      <dgm:prSet presAssocID="{7A36044C-2DFE-490C-AB6E-8C540BDBADF8}" presName="node" presStyleLbl="node1" presStyleIdx="1" presStyleCnt="14">
        <dgm:presLayoutVars>
          <dgm:bulletEnabled val="1"/>
        </dgm:presLayoutVars>
      </dgm:prSet>
      <dgm:spPr/>
    </dgm:pt>
    <dgm:pt modelId="{33AAB151-9915-493C-9E17-1EE3A7378345}" type="pres">
      <dgm:prSet presAssocID="{E1EABD4C-4B23-4352-AFF7-A99F113AD88A}" presName="sibTrans" presStyleCnt="0"/>
      <dgm:spPr>
        <a:scene3d>
          <a:camera prst="orthographicFront"/>
          <a:lightRig rig="threePt" dir="t"/>
        </a:scene3d>
        <a:sp3d>
          <a:bevelT/>
        </a:sp3d>
      </dgm:spPr>
    </dgm:pt>
    <dgm:pt modelId="{EB6F813C-26CF-43F5-AF47-64CA7A8BB2B9}" type="pres">
      <dgm:prSet presAssocID="{269F911F-356D-4A79-BF0F-0D804570B6FC}" presName="node" presStyleLbl="node1" presStyleIdx="2" presStyleCnt="14">
        <dgm:presLayoutVars>
          <dgm:bulletEnabled val="1"/>
        </dgm:presLayoutVars>
      </dgm:prSet>
      <dgm:spPr/>
    </dgm:pt>
    <dgm:pt modelId="{20847DAD-A0EA-4E4F-A519-47B81F43A522}" type="pres">
      <dgm:prSet presAssocID="{117DF4E3-8EC6-495D-A784-710DF57849C1}" presName="sibTrans" presStyleCnt="0"/>
      <dgm:spPr>
        <a:scene3d>
          <a:camera prst="orthographicFront"/>
          <a:lightRig rig="threePt" dir="t"/>
        </a:scene3d>
        <a:sp3d>
          <a:bevelT/>
        </a:sp3d>
      </dgm:spPr>
    </dgm:pt>
    <dgm:pt modelId="{82AB0E76-0EC9-4207-98B3-10F31E7BC7BE}" type="pres">
      <dgm:prSet presAssocID="{CFC67658-A0B1-4116-B728-9751095749B6}" presName="node" presStyleLbl="node1" presStyleIdx="3" presStyleCnt="14">
        <dgm:presLayoutVars>
          <dgm:bulletEnabled val="1"/>
        </dgm:presLayoutVars>
      </dgm:prSet>
      <dgm:spPr/>
    </dgm:pt>
    <dgm:pt modelId="{F0F8EA41-FACD-46DA-B10D-1E6B04DDC3FE}" type="pres">
      <dgm:prSet presAssocID="{5E1796C1-B3C2-4B10-AEB4-EB16E37BC0D9}" presName="sibTrans" presStyleCnt="0"/>
      <dgm:spPr>
        <a:scene3d>
          <a:camera prst="orthographicFront"/>
          <a:lightRig rig="threePt" dir="t"/>
        </a:scene3d>
        <a:sp3d>
          <a:bevelT/>
        </a:sp3d>
      </dgm:spPr>
    </dgm:pt>
    <dgm:pt modelId="{49D328D8-06D9-43C9-B2B1-1F92E1F33353}" type="pres">
      <dgm:prSet presAssocID="{CB593F57-E07B-49C2-BFFE-5B7791797D86}" presName="node" presStyleLbl="node1" presStyleIdx="4" presStyleCnt="14">
        <dgm:presLayoutVars>
          <dgm:bulletEnabled val="1"/>
        </dgm:presLayoutVars>
      </dgm:prSet>
      <dgm:spPr/>
    </dgm:pt>
    <dgm:pt modelId="{A4ABC886-D82E-4FB1-9F04-EAB83652B490}" type="pres">
      <dgm:prSet presAssocID="{45572BC3-D278-4559-A512-41111816A061}" presName="sibTrans" presStyleCnt="0"/>
      <dgm:spPr>
        <a:scene3d>
          <a:camera prst="orthographicFront"/>
          <a:lightRig rig="threePt" dir="t"/>
        </a:scene3d>
        <a:sp3d>
          <a:bevelT/>
        </a:sp3d>
      </dgm:spPr>
    </dgm:pt>
    <dgm:pt modelId="{3F747D24-F164-4571-B8BF-492609312E03}" type="pres">
      <dgm:prSet presAssocID="{39B6B99E-9B05-4EC2-B449-89AC569D86E3}" presName="node" presStyleLbl="node1" presStyleIdx="5" presStyleCnt="14">
        <dgm:presLayoutVars>
          <dgm:bulletEnabled val="1"/>
        </dgm:presLayoutVars>
      </dgm:prSet>
      <dgm:spPr/>
    </dgm:pt>
    <dgm:pt modelId="{3FF634DD-2700-4F4A-BED5-E13005AD7F03}" type="pres">
      <dgm:prSet presAssocID="{CF09B8BD-5BC4-4261-87B7-AA92EBE40543}" presName="sibTrans" presStyleCnt="0"/>
      <dgm:spPr>
        <a:scene3d>
          <a:camera prst="orthographicFront"/>
          <a:lightRig rig="threePt" dir="t"/>
        </a:scene3d>
        <a:sp3d>
          <a:bevelT/>
        </a:sp3d>
      </dgm:spPr>
    </dgm:pt>
    <dgm:pt modelId="{C00BED32-504D-42E8-AB9C-6AD35B383E73}" type="pres">
      <dgm:prSet presAssocID="{4DECC051-AF1E-43CA-AFA7-49DE78F40CC9}" presName="node" presStyleLbl="node1" presStyleIdx="6" presStyleCnt="14">
        <dgm:presLayoutVars>
          <dgm:bulletEnabled val="1"/>
        </dgm:presLayoutVars>
      </dgm:prSet>
      <dgm:spPr/>
    </dgm:pt>
    <dgm:pt modelId="{79757BE6-6566-4680-BBD0-EC93D9B51A48}" type="pres">
      <dgm:prSet presAssocID="{66FD8B23-83E3-4E95-93E6-0653C554703E}" presName="sibTrans" presStyleCnt="0"/>
      <dgm:spPr>
        <a:scene3d>
          <a:camera prst="orthographicFront"/>
          <a:lightRig rig="threePt" dir="t"/>
        </a:scene3d>
        <a:sp3d>
          <a:bevelT/>
        </a:sp3d>
      </dgm:spPr>
    </dgm:pt>
    <dgm:pt modelId="{6AC5CC3D-AE63-4C2B-9E35-7E21A9DF1784}" type="pres">
      <dgm:prSet presAssocID="{A8844D19-E114-4C6C-BD9A-DB599FBD29C3}" presName="node" presStyleLbl="node1" presStyleIdx="7" presStyleCnt="14">
        <dgm:presLayoutVars>
          <dgm:bulletEnabled val="1"/>
        </dgm:presLayoutVars>
      </dgm:prSet>
      <dgm:spPr/>
    </dgm:pt>
    <dgm:pt modelId="{79D0B7F3-C317-4D28-9BA2-0F269FDB2B3B}" type="pres">
      <dgm:prSet presAssocID="{7F477095-4C65-44A3-9C53-E1D773BE7869}" presName="sibTrans" presStyleCnt="0"/>
      <dgm:spPr>
        <a:scene3d>
          <a:camera prst="orthographicFront"/>
          <a:lightRig rig="threePt" dir="t"/>
        </a:scene3d>
        <a:sp3d>
          <a:bevelT/>
        </a:sp3d>
      </dgm:spPr>
    </dgm:pt>
    <dgm:pt modelId="{E4FF23B2-C272-436B-9626-292428C7025C}" type="pres">
      <dgm:prSet presAssocID="{F41B3482-78CA-4C2B-9F09-10E626ACDC84}" presName="node" presStyleLbl="node1" presStyleIdx="8" presStyleCnt="14">
        <dgm:presLayoutVars>
          <dgm:bulletEnabled val="1"/>
        </dgm:presLayoutVars>
      </dgm:prSet>
      <dgm:spPr/>
    </dgm:pt>
    <dgm:pt modelId="{13A54C59-ABE8-4FF8-B4E5-376436B7B964}" type="pres">
      <dgm:prSet presAssocID="{227B7E5A-0CB0-41FE-826B-0A59992ABF4F}" presName="sibTrans" presStyleCnt="0"/>
      <dgm:spPr>
        <a:scene3d>
          <a:camera prst="orthographicFront"/>
          <a:lightRig rig="threePt" dir="t"/>
        </a:scene3d>
        <a:sp3d>
          <a:bevelT/>
        </a:sp3d>
      </dgm:spPr>
    </dgm:pt>
    <dgm:pt modelId="{CA7E22ED-6CD7-42F3-AC06-87A693C1EDA1}" type="pres">
      <dgm:prSet presAssocID="{D347B79B-8532-4783-A6A2-C65438ACA62B}" presName="node" presStyleLbl="node1" presStyleIdx="9" presStyleCnt="14">
        <dgm:presLayoutVars>
          <dgm:bulletEnabled val="1"/>
        </dgm:presLayoutVars>
      </dgm:prSet>
      <dgm:spPr/>
    </dgm:pt>
    <dgm:pt modelId="{07219B12-5AB4-4A1D-92C3-EFFAC9CA5009}" type="pres">
      <dgm:prSet presAssocID="{4BB9CFD1-15E7-4A81-819B-B77FB3E705BC}" presName="sibTrans" presStyleCnt="0"/>
      <dgm:spPr>
        <a:scene3d>
          <a:camera prst="orthographicFront"/>
          <a:lightRig rig="threePt" dir="t"/>
        </a:scene3d>
        <a:sp3d>
          <a:bevelT/>
        </a:sp3d>
      </dgm:spPr>
    </dgm:pt>
    <dgm:pt modelId="{EBD6F4CC-3C17-466B-B99E-A5AA6D75E4CE}" type="pres">
      <dgm:prSet presAssocID="{E36C77D8-A91B-4930-86D8-6966F565045A}" presName="node" presStyleLbl="node1" presStyleIdx="10" presStyleCnt="14">
        <dgm:presLayoutVars>
          <dgm:bulletEnabled val="1"/>
        </dgm:presLayoutVars>
      </dgm:prSet>
      <dgm:spPr/>
    </dgm:pt>
    <dgm:pt modelId="{C9A888E9-C533-4AFA-81DD-D0719995169B}" type="pres">
      <dgm:prSet presAssocID="{5F4C32D8-1B19-4ABC-AA4D-2A6D80123C76}" presName="sibTrans" presStyleCnt="0"/>
      <dgm:spPr>
        <a:scene3d>
          <a:camera prst="orthographicFront"/>
          <a:lightRig rig="threePt" dir="t"/>
        </a:scene3d>
        <a:sp3d>
          <a:bevelT/>
        </a:sp3d>
      </dgm:spPr>
    </dgm:pt>
    <dgm:pt modelId="{36045321-E1DA-4168-835C-439E8476F211}" type="pres">
      <dgm:prSet presAssocID="{921DE78A-E79A-4C77-BB7B-D55BB6988CBF}" presName="node" presStyleLbl="node1" presStyleIdx="11" presStyleCnt="14">
        <dgm:presLayoutVars>
          <dgm:bulletEnabled val="1"/>
        </dgm:presLayoutVars>
      </dgm:prSet>
      <dgm:spPr/>
    </dgm:pt>
    <dgm:pt modelId="{4BE9887C-92BB-41FB-8DB6-AB1B4E778CEE}" type="pres">
      <dgm:prSet presAssocID="{ACD784E9-43AB-4E98-8BD4-E268D30202BD}" presName="sibTrans" presStyleCnt="0"/>
      <dgm:spPr>
        <a:scene3d>
          <a:camera prst="orthographicFront"/>
          <a:lightRig rig="threePt" dir="t"/>
        </a:scene3d>
        <a:sp3d>
          <a:bevelT/>
        </a:sp3d>
      </dgm:spPr>
    </dgm:pt>
    <dgm:pt modelId="{EAC52D5D-5E7D-40C7-9A7A-EB286FAE9165}" type="pres">
      <dgm:prSet presAssocID="{1A5AC5E2-198A-479D-8656-DAF9306920B0}" presName="node" presStyleLbl="node1" presStyleIdx="12" presStyleCnt="14">
        <dgm:presLayoutVars>
          <dgm:bulletEnabled val="1"/>
        </dgm:presLayoutVars>
      </dgm:prSet>
      <dgm:spPr/>
    </dgm:pt>
    <dgm:pt modelId="{2CD4FD9A-591F-4E82-82D4-06E76AB26300}" type="pres">
      <dgm:prSet presAssocID="{67733386-D248-4A00-B738-998479614130}" presName="sibTrans" presStyleCnt="0"/>
      <dgm:spPr>
        <a:scene3d>
          <a:camera prst="orthographicFront"/>
          <a:lightRig rig="threePt" dir="t"/>
        </a:scene3d>
        <a:sp3d>
          <a:bevelT/>
        </a:sp3d>
      </dgm:spPr>
    </dgm:pt>
    <dgm:pt modelId="{F351D139-206A-419A-9979-E3E0F7C3BD96}" type="pres">
      <dgm:prSet presAssocID="{C6F559A7-CED7-4413-8B1D-B567D0E14B31}" presName="node" presStyleLbl="node1" presStyleIdx="13" presStyleCnt="14">
        <dgm:presLayoutVars>
          <dgm:bulletEnabled val="1"/>
        </dgm:presLayoutVars>
      </dgm:prSet>
      <dgm:spPr/>
    </dgm:pt>
  </dgm:ptLst>
  <dgm:cxnLst>
    <dgm:cxn modelId="{5EF2790C-9830-44F4-BFFA-B2886F2ECBCC}" srcId="{991AC9C2-2438-4975-B90F-B7CC91325947}" destId="{4DECC051-AF1E-43CA-AFA7-49DE78F40CC9}" srcOrd="6" destOrd="0" parTransId="{FCD36A77-E992-4CB1-969C-27969CBF61FC}" sibTransId="{66FD8B23-83E3-4E95-93E6-0653C554703E}"/>
    <dgm:cxn modelId="{45A5C70E-8685-4B1D-A75F-96CEA5C78860}" type="presOf" srcId="{A8844D19-E114-4C6C-BD9A-DB599FBD29C3}" destId="{6AC5CC3D-AE63-4C2B-9E35-7E21A9DF1784}" srcOrd="0" destOrd="0" presId="urn:microsoft.com/office/officeart/2005/8/layout/default"/>
    <dgm:cxn modelId="{D81DA422-5DE0-4E6B-A702-2F7D19DD4FF7}" srcId="{991AC9C2-2438-4975-B90F-B7CC91325947}" destId="{921DE78A-E79A-4C77-BB7B-D55BB6988CBF}" srcOrd="11" destOrd="0" parTransId="{BBC93797-3026-4973-80E5-C1AD064F1026}" sibTransId="{ACD784E9-43AB-4E98-8BD4-E268D30202BD}"/>
    <dgm:cxn modelId="{3A550228-14F8-4D1A-AE51-560EDC6E943C}" type="presOf" srcId="{792F09DE-24C4-4188-94EE-E51939BE5EC0}" destId="{8E899299-5FEF-4F65-9D22-89553B980F21}" srcOrd="0" destOrd="0" presId="urn:microsoft.com/office/officeart/2005/8/layout/default"/>
    <dgm:cxn modelId="{1CF95E31-0745-417E-98A2-4C8C36860DDA}" srcId="{991AC9C2-2438-4975-B90F-B7CC91325947}" destId="{7A36044C-2DFE-490C-AB6E-8C540BDBADF8}" srcOrd="1" destOrd="0" parTransId="{EBC44F04-BE32-49EF-AE24-6DA1F86CD556}" sibTransId="{E1EABD4C-4B23-4352-AFF7-A99F113AD88A}"/>
    <dgm:cxn modelId="{E8F5E744-5A8B-4234-A21B-8CBDDF9CE16C}" srcId="{991AC9C2-2438-4975-B90F-B7CC91325947}" destId="{D347B79B-8532-4783-A6A2-C65438ACA62B}" srcOrd="9" destOrd="0" parTransId="{1DB6208B-1845-4C89-9FD0-60DE43C5E30F}" sibTransId="{4BB9CFD1-15E7-4A81-819B-B77FB3E705BC}"/>
    <dgm:cxn modelId="{01638D48-BE56-4B71-B543-CFBFC9B9690D}" srcId="{991AC9C2-2438-4975-B90F-B7CC91325947}" destId="{C6F559A7-CED7-4413-8B1D-B567D0E14B31}" srcOrd="13" destOrd="0" parTransId="{B6AEBCFF-F609-4966-91E3-35DAAED79756}" sibTransId="{CAE84702-C3DF-4663-BC38-E41B845792F4}"/>
    <dgm:cxn modelId="{77503049-5267-475C-9F6F-55D1636C1118}" srcId="{991AC9C2-2438-4975-B90F-B7CC91325947}" destId="{CFC67658-A0B1-4116-B728-9751095749B6}" srcOrd="3" destOrd="0" parTransId="{E20B69BB-D683-4037-A2EE-05CCC39016B9}" sibTransId="{5E1796C1-B3C2-4B10-AEB4-EB16E37BC0D9}"/>
    <dgm:cxn modelId="{0537486D-724C-4CCF-952F-618E87620174}" type="presOf" srcId="{E36C77D8-A91B-4930-86D8-6966F565045A}" destId="{EBD6F4CC-3C17-466B-B99E-A5AA6D75E4CE}" srcOrd="0" destOrd="0" presId="urn:microsoft.com/office/officeart/2005/8/layout/default"/>
    <dgm:cxn modelId="{490A864D-F7E4-4FB8-B540-029B79028A84}" srcId="{991AC9C2-2438-4975-B90F-B7CC91325947}" destId="{E36C77D8-A91B-4930-86D8-6966F565045A}" srcOrd="10" destOrd="0" parTransId="{CBBB145F-A315-455E-ADD0-163B6FEB915C}" sibTransId="{5F4C32D8-1B19-4ABC-AA4D-2A6D80123C76}"/>
    <dgm:cxn modelId="{9F633370-D6E9-4EE5-8980-9902A095DFFD}" srcId="{991AC9C2-2438-4975-B90F-B7CC91325947}" destId="{39B6B99E-9B05-4EC2-B449-89AC569D86E3}" srcOrd="5" destOrd="0" parTransId="{2779B1ED-B949-45F4-9935-DA0FD91B6EE2}" sibTransId="{CF09B8BD-5BC4-4261-87B7-AA92EBE40543}"/>
    <dgm:cxn modelId="{739AE970-2B27-4408-863F-87F8928C1CB0}" type="presOf" srcId="{D347B79B-8532-4783-A6A2-C65438ACA62B}" destId="{CA7E22ED-6CD7-42F3-AC06-87A693C1EDA1}" srcOrd="0" destOrd="0" presId="urn:microsoft.com/office/officeart/2005/8/layout/default"/>
    <dgm:cxn modelId="{5F5CC271-F581-4B14-965A-7981F265771D}" type="presOf" srcId="{991AC9C2-2438-4975-B90F-B7CC91325947}" destId="{216475C5-9B35-41DF-9DF8-F2836A4E4F12}" srcOrd="0" destOrd="0" presId="urn:microsoft.com/office/officeart/2005/8/layout/default"/>
    <dgm:cxn modelId="{7D724973-72A5-4EAC-AA0C-161A16A743BA}" type="presOf" srcId="{CFC67658-A0B1-4116-B728-9751095749B6}" destId="{82AB0E76-0EC9-4207-98B3-10F31E7BC7BE}" srcOrd="0" destOrd="0" presId="urn:microsoft.com/office/officeart/2005/8/layout/default"/>
    <dgm:cxn modelId="{1F0B5D7A-395A-488D-93C4-E142D9783458}" srcId="{991AC9C2-2438-4975-B90F-B7CC91325947}" destId="{CB593F57-E07B-49C2-BFFE-5B7791797D86}" srcOrd="4" destOrd="0" parTransId="{B77CA570-9612-48E9-8F51-3BE843158216}" sibTransId="{45572BC3-D278-4559-A512-41111816A061}"/>
    <dgm:cxn modelId="{D3B29F8B-8ACA-4604-ACDB-51D4B79AD668}" type="presOf" srcId="{39B6B99E-9B05-4EC2-B449-89AC569D86E3}" destId="{3F747D24-F164-4571-B8BF-492609312E03}" srcOrd="0" destOrd="0" presId="urn:microsoft.com/office/officeart/2005/8/layout/default"/>
    <dgm:cxn modelId="{A96C44A4-6A29-4AAA-A1A9-08081E67A6C4}" srcId="{991AC9C2-2438-4975-B90F-B7CC91325947}" destId="{F41B3482-78CA-4C2B-9F09-10E626ACDC84}" srcOrd="8" destOrd="0" parTransId="{B93AE2BB-8988-4A5D-8776-4A42047FE246}" sibTransId="{227B7E5A-0CB0-41FE-826B-0A59992ABF4F}"/>
    <dgm:cxn modelId="{8C843EA7-791B-4F08-97B7-179B0D3F8EAF}" type="presOf" srcId="{7A36044C-2DFE-490C-AB6E-8C540BDBADF8}" destId="{60CEF783-2F74-4EF6-82A2-C59CAFE40DD6}" srcOrd="0" destOrd="0" presId="urn:microsoft.com/office/officeart/2005/8/layout/default"/>
    <dgm:cxn modelId="{ACA3C5A7-0013-478F-A82F-FF899EA6C544}" srcId="{991AC9C2-2438-4975-B90F-B7CC91325947}" destId="{A8844D19-E114-4C6C-BD9A-DB599FBD29C3}" srcOrd="7" destOrd="0" parTransId="{9DA59AE7-653F-473A-9A0D-8FF9337CF904}" sibTransId="{7F477095-4C65-44A3-9C53-E1D773BE7869}"/>
    <dgm:cxn modelId="{889193AE-E551-4F89-9A5C-1A24C1F2B59E}" type="presOf" srcId="{921DE78A-E79A-4C77-BB7B-D55BB6988CBF}" destId="{36045321-E1DA-4168-835C-439E8476F211}" srcOrd="0" destOrd="0" presId="urn:microsoft.com/office/officeart/2005/8/layout/default"/>
    <dgm:cxn modelId="{BB2733C5-A684-4196-AB7C-C2646AF0C0D7}" type="presOf" srcId="{269F911F-356D-4A79-BF0F-0D804570B6FC}" destId="{EB6F813C-26CF-43F5-AF47-64CA7A8BB2B9}" srcOrd="0" destOrd="0" presId="urn:microsoft.com/office/officeart/2005/8/layout/default"/>
    <dgm:cxn modelId="{C64A94D7-9622-4800-B7C6-83F1ADC22D95}" type="presOf" srcId="{C6F559A7-CED7-4413-8B1D-B567D0E14B31}" destId="{F351D139-206A-419A-9979-E3E0F7C3BD96}" srcOrd="0" destOrd="0" presId="urn:microsoft.com/office/officeart/2005/8/layout/default"/>
    <dgm:cxn modelId="{1BDDCAD9-9000-43C3-8221-B6EF21E2B0C8}" type="presOf" srcId="{F41B3482-78CA-4C2B-9F09-10E626ACDC84}" destId="{E4FF23B2-C272-436B-9626-292428C7025C}" srcOrd="0" destOrd="0" presId="urn:microsoft.com/office/officeart/2005/8/layout/default"/>
    <dgm:cxn modelId="{128125E2-BC2E-438E-B367-B10F5DA39290}" type="presOf" srcId="{4DECC051-AF1E-43CA-AFA7-49DE78F40CC9}" destId="{C00BED32-504D-42E8-AB9C-6AD35B383E73}" srcOrd="0" destOrd="0" presId="urn:microsoft.com/office/officeart/2005/8/layout/default"/>
    <dgm:cxn modelId="{825D0EE3-BECF-4753-AF45-353A340D691D}" srcId="{991AC9C2-2438-4975-B90F-B7CC91325947}" destId="{269F911F-356D-4A79-BF0F-0D804570B6FC}" srcOrd="2" destOrd="0" parTransId="{10480E82-AFC3-4A7B-9B12-6210FBADFA5A}" sibTransId="{117DF4E3-8EC6-495D-A784-710DF57849C1}"/>
    <dgm:cxn modelId="{C3EBB1ED-A8D1-4D8F-92D9-F7FC161A0A1F}" srcId="{991AC9C2-2438-4975-B90F-B7CC91325947}" destId="{1A5AC5E2-198A-479D-8656-DAF9306920B0}" srcOrd="12" destOrd="0" parTransId="{7368CFB1-76BF-429B-8345-125072C64F85}" sibTransId="{67733386-D248-4A00-B738-998479614130}"/>
    <dgm:cxn modelId="{879BC7F0-6079-4D19-849C-927E4B1A8F95}" type="presOf" srcId="{1A5AC5E2-198A-479D-8656-DAF9306920B0}" destId="{EAC52D5D-5E7D-40C7-9A7A-EB286FAE9165}" srcOrd="0" destOrd="0" presId="urn:microsoft.com/office/officeart/2005/8/layout/default"/>
    <dgm:cxn modelId="{28A903F9-7A9D-46A8-B63B-7F58375A82E9}" type="presOf" srcId="{CB593F57-E07B-49C2-BFFE-5B7791797D86}" destId="{49D328D8-06D9-43C9-B2B1-1F92E1F33353}" srcOrd="0" destOrd="0" presId="urn:microsoft.com/office/officeart/2005/8/layout/default"/>
    <dgm:cxn modelId="{AD3F76FF-3D4C-40C4-83C3-E35BCF5A2E72}" srcId="{991AC9C2-2438-4975-B90F-B7CC91325947}" destId="{792F09DE-24C4-4188-94EE-E51939BE5EC0}" srcOrd="0" destOrd="0" parTransId="{64D8E248-0528-4E3C-B053-C539987EF480}" sibTransId="{4868DFBF-B761-4BA2-AC75-6D3F1E046A2E}"/>
    <dgm:cxn modelId="{45AE2DD0-D5E8-4F5C-A195-8175FB1DA877}" type="presParOf" srcId="{216475C5-9B35-41DF-9DF8-F2836A4E4F12}" destId="{8E899299-5FEF-4F65-9D22-89553B980F21}" srcOrd="0" destOrd="0" presId="urn:microsoft.com/office/officeart/2005/8/layout/default"/>
    <dgm:cxn modelId="{BE8F9FCF-7B3C-45A6-A896-A09CC1F6F524}" type="presParOf" srcId="{216475C5-9B35-41DF-9DF8-F2836A4E4F12}" destId="{89D13E24-7E1E-4D3B-A87A-2936A9F86641}" srcOrd="1" destOrd="0" presId="urn:microsoft.com/office/officeart/2005/8/layout/default"/>
    <dgm:cxn modelId="{AEA82AC4-219D-475D-85A5-1EBAF969F3B1}" type="presParOf" srcId="{216475C5-9B35-41DF-9DF8-F2836A4E4F12}" destId="{60CEF783-2F74-4EF6-82A2-C59CAFE40DD6}" srcOrd="2" destOrd="0" presId="urn:microsoft.com/office/officeart/2005/8/layout/default"/>
    <dgm:cxn modelId="{B20DCE51-6B21-4C83-A64C-822C2781AE7B}" type="presParOf" srcId="{216475C5-9B35-41DF-9DF8-F2836A4E4F12}" destId="{33AAB151-9915-493C-9E17-1EE3A7378345}" srcOrd="3" destOrd="0" presId="urn:microsoft.com/office/officeart/2005/8/layout/default"/>
    <dgm:cxn modelId="{CC2DF7A8-B186-48FF-BD0A-AABFC2B7C2A9}" type="presParOf" srcId="{216475C5-9B35-41DF-9DF8-F2836A4E4F12}" destId="{EB6F813C-26CF-43F5-AF47-64CA7A8BB2B9}" srcOrd="4" destOrd="0" presId="urn:microsoft.com/office/officeart/2005/8/layout/default"/>
    <dgm:cxn modelId="{03F3CA08-69C4-4E84-AFFC-DDF2BCAE89C2}" type="presParOf" srcId="{216475C5-9B35-41DF-9DF8-F2836A4E4F12}" destId="{20847DAD-A0EA-4E4F-A519-47B81F43A522}" srcOrd="5" destOrd="0" presId="urn:microsoft.com/office/officeart/2005/8/layout/default"/>
    <dgm:cxn modelId="{1B9D2566-F380-473D-9F47-1C99118E48E7}" type="presParOf" srcId="{216475C5-9B35-41DF-9DF8-F2836A4E4F12}" destId="{82AB0E76-0EC9-4207-98B3-10F31E7BC7BE}" srcOrd="6" destOrd="0" presId="urn:microsoft.com/office/officeart/2005/8/layout/default"/>
    <dgm:cxn modelId="{09878157-C432-47CB-9589-731061B09651}" type="presParOf" srcId="{216475C5-9B35-41DF-9DF8-F2836A4E4F12}" destId="{F0F8EA41-FACD-46DA-B10D-1E6B04DDC3FE}" srcOrd="7" destOrd="0" presId="urn:microsoft.com/office/officeart/2005/8/layout/default"/>
    <dgm:cxn modelId="{4BE3416E-DF03-46AA-B2E7-36E6D1A046BB}" type="presParOf" srcId="{216475C5-9B35-41DF-9DF8-F2836A4E4F12}" destId="{49D328D8-06D9-43C9-B2B1-1F92E1F33353}" srcOrd="8" destOrd="0" presId="urn:microsoft.com/office/officeart/2005/8/layout/default"/>
    <dgm:cxn modelId="{56BD783A-F6AB-49D4-A3A5-F60C866F083A}" type="presParOf" srcId="{216475C5-9B35-41DF-9DF8-F2836A4E4F12}" destId="{A4ABC886-D82E-4FB1-9F04-EAB83652B490}" srcOrd="9" destOrd="0" presId="urn:microsoft.com/office/officeart/2005/8/layout/default"/>
    <dgm:cxn modelId="{B2B88C6F-EBCC-4617-9E3D-AE3D909A08E0}" type="presParOf" srcId="{216475C5-9B35-41DF-9DF8-F2836A4E4F12}" destId="{3F747D24-F164-4571-B8BF-492609312E03}" srcOrd="10" destOrd="0" presId="urn:microsoft.com/office/officeart/2005/8/layout/default"/>
    <dgm:cxn modelId="{BC004CB9-CA50-4E9A-AFC4-A365F6A1E77F}" type="presParOf" srcId="{216475C5-9B35-41DF-9DF8-F2836A4E4F12}" destId="{3FF634DD-2700-4F4A-BED5-E13005AD7F03}" srcOrd="11" destOrd="0" presId="urn:microsoft.com/office/officeart/2005/8/layout/default"/>
    <dgm:cxn modelId="{FBAC7A76-F72F-4BDE-B801-3497ADF3C1D5}" type="presParOf" srcId="{216475C5-9B35-41DF-9DF8-F2836A4E4F12}" destId="{C00BED32-504D-42E8-AB9C-6AD35B383E73}" srcOrd="12" destOrd="0" presId="urn:microsoft.com/office/officeart/2005/8/layout/default"/>
    <dgm:cxn modelId="{815453CB-1043-466A-A90B-F4EAEBC475E8}" type="presParOf" srcId="{216475C5-9B35-41DF-9DF8-F2836A4E4F12}" destId="{79757BE6-6566-4680-BBD0-EC93D9B51A48}" srcOrd="13" destOrd="0" presId="urn:microsoft.com/office/officeart/2005/8/layout/default"/>
    <dgm:cxn modelId="{B89E9E85-1B95-472B-BCB4-46BAB3ECD582}" type="presParOf" srcId="{216475C5-9B35-41DF-9DF8-F2836A4E4F12}" destId="{6AC5CC3D-AE63-4C2B-9E35-7E21A9DF1784}" srcOrd="14" destOrd="0" presId="urn:microsoft.com/office/officeart/2005/8/layout/default"/>
    <dgm:cxn modelId="{AC20AD73-0966-48E8-A6E6-FF1AF2A3FC24}" type="presParOf" srcId="{216475C5-9B35-41DF-9DF8-F2836A4E4F12}" destId="{79D0B7F3-C317-4D28-9BA2-0F269FDB2B3B}" srcOrd="15" destOrd="0" presId="urn:microsoft.com/office/officeart/2005/8/layout/default"/>
    <dgm:cxn modelId="{B6BD53B1-D42F-4F19-9874-CF7374DF2802}" type="presParOf" srcId="{216475C5-9B35-41DF-9DF8-F2836A4E4F12}" destId="{E4FF23B2-C272-436B-9626-292428C7025C}" srcOrd="16" destOrd="0" presId="urn:microsoft.com/office/officeart/2005/8/layout/default"/>
    <dgm:cxn modelId="{EBC56645-B32B-4D43-ADD8-C8DDD9E8C218}" type="presParOf" srcId="{216475C5-9B35-41DF-9DF8-F2836A4E4F12}" destId="{13A54C59-ABE8-4FF8-B4E5-376436B7B964}" srcOrd="17" destOrd="0" presId="urn:microsoft.com/office/officeart/2005/8/layout/default"/>
    <dgm:cxn modelId="{E14672EE-A0AA-4FE0-A803-FE3D76EC1433}" type="presParOf" srcId="{216475C5-9B35-41DF-9DF8-F2836A4E4F12}" destId="{CA7E22ED-6CD7-42F3-AC06-87A693C1EDA1}" srcOrd="18" destOrd="0" presId="urn:microsoft.com/office/officeart/2005/8/layout/default"/>
    <dgm:cxn modelId="{0B6B4871-E61D-406B-838F-6F8782A65AB3}" type="presParOf" srcId="{216475C5-9B35-41DF-9DF8-F2836A4E4F12}" destId="{07219B12-5AB4-4A1D-92C3-EFFAC9CA5009}" srcOrd="19" destOrd="0" presId="urn:microsoft.com/office/officeart/2005/8/layout/default"/>
    <dgm:cxn modelId="{2CDD9FE4-E88D-480E-9E29-AE5D7CF2DFCF}" type="presParOf" srcId="{216475C5-9B35-41DF-9DF8-F2836A4E4F12}" destId="{EBD6F4CC-3C17-466B-B99E-A5AA6D75E4CE}" srcOrd="20" destOrd="0" presId="urn:microsoft.com/office/officeart/2005/8/layout/default"/>
    <dgm:cxn modelId="{CD15F1A0-02EA-4C50-BB48-B70B16F5CCBF}" type="presParOf" srcId="{216475C5-9B35-41DF-9DF8-F2836A4E4F12}" destId="{C9A888E9-C533-4AFA-81DD-D0719995169B}" srcOrd="21" destOrd="0" presId="urn:microsoft.com/office/officeart/2005/8/layout/default"/>
    <dgm:cxn modelId="{BE9CABCA-3EFE-40DF-8FDA-928BFD282810}" type="presParOf" srcId="{216475C5-9B35-41DF-9DF8-F2836A4E4F12}" destId="{36045321-E1DA-4168-835C-439E8476F211}" srcOrd="22" destOrd="0" presId="urn:microsoft.com/office/officeart/2005/8/layout/default"/>
    <dgm:cxn modelId="{4CFE6B92-1F58-4204-8576-E2C4453890D8}" type="presParOf" srcId="{216475C5-9B35-41DF-9DF8-F2836A4E4F12}" destId="{4BE9887C-92BB-41FB-8DB6-AB1B4E778CEE}" srcOrd="23" destOrd="0" presId="urn:microsoft.com/office/officeart/2005/8/layout/default"/>
    <dgm:cxn modelId="{F7C41A33-2291-46F9-86A9-B752BB67DBDD}" type="presParOf" srcId="{216475C5-9B35-41DF-9DF8-F2836A4E4F12}" destId="{EAC52D5D-5E7D-40C7-9A7A-EB286FAE9165}" srcOrd="24" destOrd="0" presId="urn:microsoft.com/office/officeart/2005/8/layout/default"/>
    <dgm:cxn modelId="{1B0EF925-AE55-4305-BFBC-1E6E5C3DD521}" type="presParOf" srcId="{216475C5-9B35-41DF-9DF8-F2836A4E4F12}" destId="{2CD4FD9A-591F-4E82-82D4-06E76AB26300}" srcOrd="25" destOrd="0" presId="urn:microsoft.com/office/officeart/2005/8/layout/default"/>
    <dgm:cxn modelId="{0C86AD91-BDEF-4CDC-BD86-42680CF397E1}" type="presParOf" srcId="{216475C5-9B35-41DF-9DF8-F2836A4E4F12}" destId="{F351D139-206A-419A-9979-E3E0F7C3BD96}" srcOrd="2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B706EC-811E-4A25-B94D-CCD59623F3C3}"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4F27F903-2B54-49F5-98DA-F453394AC1AF}">
      <dgm:prSet phldrT="[Text]" custT="1"/>
      <dgm:spPr>
        <a:solidFill>
          <a:schemeClr val="tx2">
            <a:lumMod val="40000"/>
            <a:lumOff val="60000"/>
            <a:alpha val="50000"/>
          </a:schemeClr>
        </a:solidFill>
      </dgm:spPr>
      <dgm:t>
        <a:bodyPr/>
        <a:lstStyle/>
        <a:p>
          <a:r>
            <a:rPr lang="en-US" sz="1700" b="1" dirty="0"/>
            <a:t>CMMC Practice </a:t>
          </a:r>
          <a:r>
            <a:rPr lang="en-US" sz="1700" b="1"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AC.L1-3.1.1</a:t>
          </a:r>
          <a:r>
            <a:rPr lang="en-US" sz="1700" b="1" dirty="0"/>
            <a:t>, </a:t>
          </a:r>
          <a:r>
            <a:rPr lang="en-US" sz="1600" b="0" dirty="0"/>
            <a:t>controls system access based on user, process or device identity</a:t>
          </a:r>
        </a:p>
      </dgm:t>
    </dgm:pt>
    <dgm:pt modelId="{B6E8F2C9-1F39-4FE3-81E7-255A50199705}" type="parTrans" cxnId="{79263A0D-FAE0-4D39-B210-FA01E02C27C7}">
      <dgm:prSet/>
      <dgm:spPr/>
      <dgm:t>
        <a:bodyPr/>
        <a:lstStyle/>
        <a:p>
          <a:endParaRPr lang="en-US"/>
        </a:p>
      </dgm:t>
    </dgm:pt>
    <dgm:pt modelId="{06F5E46F-1AD5-4667-97F8-6FC2AA3B9380}" type="sibTrans" cxnId="{79263A0D-FAE0-4D39-B210-FA01E02C27C7}">
      <dgm:prSet/>
      <dgm:spPr/>
      <dgm:t>
        <a:bodyPr/>
        <a:lstStyle/>
        <a:p>
          <a:endParaRPr lang="en-US"/>
        </a:p>
      </dgm:t>
    </dgm:pt>
    <dgm:pt modelId="{62514B79-04D5-492D-AF06-0198D3265E8B}">
      <dgm:prSet phldrT="[Text]" custT="1"/>
      <dgm:spPr>
        <a:solidFill>
          <a:schemeClr val="tx2">
            <a:lumMod val="40000"/>
            <a:lumOff val="60000"/>
            <a:alpha val="50000"/>
          </a:schemeClr>
        </a:solidFill>
      </dgm:spPr>
      <dgm:t>
        <a:bodyPr/>
        <a:lstStyle/>
        <a:p>
          <a:r>
            <a:rPr lang="en-US" sz="1600" b="1" dirty="0"/>
            <a:t>CMMC Practice </a:t>
          </a:r>
          <a:r>
            <a:rPr lang="en-US" sz="1600" b="1"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IA.L1-3.5.1</a:t>
          </a:r>
          <a:r>
            <a:rPr lang="en-US" sz="1600" b="1" dirty="0"/>
            <a:t>, </a:t>
          </a:r>
          <a:r>
            <a:rPr lang="en-US" sz="1600" dirty="0"/>
            <a:t>i</a:t>
          </a:r>
          <a:r>
            <a:rPr lang="en-US" sz="1600" dirty="0">
              <a:effectLst/>
              <a:ea typeface="Calibri" panose="020F0502020204030204" pitchFamily="34" charset="0"/>
              <a:cs typeface="Times New Roman" panose="02020603050405020304" pitchFamily="18" charset="0"/>
            </a:rPr>
            <a:t>dentifies information system users, processes acting on behalf of users, or devices</a:t>
          </a:r>
          <a:endParaRPr lang="en-US" sz="1600" dirty="0"/>
        </a:p>
      </dgm:t>
    </dgm:pt>
    <dgm:pt modelId="{F272749D-87EA-4AEA-93C9-6EA823F78D5D}" type="parTrans" cxnId="{B307C6B2-FCD6-413A-9A1F-AFB6318D0655}">
      <dgm:prSet/>
      <dgm:spPr/>
      <dgm:t>
        <a:bodyPr/>
        <a:lstStyle/>
        <a:p>
          <a:endParaRPr lang="en-US"/>
        </a:p>
      </dgm:t>
    </dgm:pt>
    <dgm:pt modelId="{743E0E66-E0EF-499C-B502-557FBC35775F}" type="sibTrans" cxnId="{B307C6B2-FCD6-413A-9A1F-AFB6318D0655}">
      <dgm:prSet/>
      <dgm:spPr/>
      <dgm:t>
        <a:bodyPr/>
        <a:lstStyle/>
        <a:p>
          <a:endParaRPr lang="en-US"/>
        </a:p>
      </dgm:t>
    </dgm:pt>
    <dgm:pt modelId="{F8DE586E-0F5D-44C0-BD59-CE46F8FCE39D}" type="pres">
      <dgm:prSet presAssocID="{35B706EC-811E-4A25-B94D-CCD59623F3C3}" presName="Name0" presStyleCnt="0">
        <dgm:presLayoutVars>
          <dgm:chMax val="7"/>
          <dgm:dir/>
          <dgm:resizeHandles val="exact"/>
        </dgm:presLayoutVars>
      </dgm:prSet>
      <dgm:spPr/>
    </dgm:pt>
    <dgm:pt modelId="{9792BA64-32F9-4164-8165-8867B6EFA050}" type="pres">
      <dgm:prSet presAssocID="{35B706EC-811E-4A25-B94D-CCD59623F3C3}" presName="ellipse1" presStyleLbl="vennNode1" presStyleIdx="0" presStyleCnt="2" custScaleX="129463" custScaleY="129454" custLinFactNeighborX="-27394" custLinFactNeighborY="27922">
        <dgm:presLayoutVars>
          <dgm:bulletEnabled val="1"/>
        </dgm:presLayoutVars>
      </dgm:prSet>
      <dgm:spPr/>
    </dgm:pt>
    <dgm:pt modelId="{B57A991F-D61D-4040-9AFB-39757D7A6B1D}" type="pres">
      <dgm:prSet presAssocID="{35B706EC-811E-4A25-B94D-CCD59623F3C3}" presName="ellipse2" presStyleLbl="vennNode1" presStyleIdx="1" presStyleCnt="2" custScaleX="129463" custScaleY="129454" custLinFactNeighborX="32395" custLinFactNeighborY="-38960">
        <dgm:presLayoutVars>
          <dgm:bulletEnabled val="1"/>
        </dgm:presLayoutVars>
      </dgm:prSet>
      <dgm:spPr/>
    </dgm:pt>
  </dgm:ptLst>
  <dgm:cxnLst>
    <dgm:cxn modelId="{79263A0D-FAE0-4D39-B210-FA01E02C27C7}" srcId="{35B706EC-811E-4A25-B94D-CCD59623F3C3}" destId="{4F27F903-2B54-49F5-98DA-F453394AC1AF}" srcOrd="0" destOrd="0" parTransId="{B6E8F2C9-1F39-4FE3-81E7-255A50199705}" sibTransId="{06F5E46F-1AD5-4667-97F8-6FC2AA3B9380}"/>
    <dgm:cxn modelId="{09741225-AE7E-4437-9F9E-EF6C1AA231CF}" type="presOf" srcId="{62514B79-04D5-492D-AF06-0198D3265E8B}" destId="{B57A991F-D61D-4040-9AFB-39757D7A6B1D}" srcOrd="0" destOrd="0" presId="urn:microsoft.com/office/officeart/2005/8/layout/rings+Icon"/>
    <dgm:cxn modelId="{D3F96DA1-3274-4F02-96BF-C713AEFFA09B}" type="presOf" srcId="{4F27F903-2B54-49F5-98DA-F453394AC1AF}" destId="{9792BA64-32F9-4164-8165-8867B6EFA050}" srcOrd="0" destOrd="0" presId="urn:microsoft.com/office/officeart/2005/8/layout/rings+Icon"/>
    <dgm:cxn modelId="{B307C6B2-FCD6-413A-9A1F-AFB6318D0655}" srcId="{35B706EC-811E-4A25-B94D-CCD59623F3C3}" destId="{62514B79-04D5-492D-AF06-0198D3265E8B}" srcOrd="1" destOrd="0" parTransId="{F272749D-87EA-4AEA-93C9-6EA823F78D5D}" sibTransId="{743E0E66-E0EF-499C-B502-557FBC35775F}"/>
    <dgm:cxn modelId="{D05B61E8-BD9D-4AC3-ADD1-C204275B745A}" type="presOf" srcId="{35B706EC-811E-4A25-B94D-CCD59623F3C3}" destId="{F8DE586E-0F5D-44C0-BD59-CE46F8FCE39D}" srcOrd="0" destOrd="0" presId="urn:microsoft.com/office/officeart/2005/8/layout/rings+Icon"/>
    <dgm:cxn modelId="{9DC882A4-28BD-473F-823D-C59D6FF43A92}" type="presParOf" srcId="{F8DE586E-0F5D-44C0-BD59-CE46F8FCE39D}" destId="{9792BA64-32F9-4164-8165-8867B6EFA050}" srcOrd="0" destOrd="0" presId="urn:microsoft.com/office/officeart/2005/8/layout/rings+Icon"/>
    <dgm:cxn modelId="{8BC5785C-4CFE-41C1-AC35-7B02C5894005}" type="presParOf" srcId="{F8DE586E-0F5D-44C0-BD59-CE46F8FCE39D}" destId="{B57A991F-D61D-4040-9AFB-39757D7A6B1D}" srcOrd="1"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899299-5FEF-4F65-9D22-89553B980F21}">
      <dsp:nvSpPr>
        <dsp:cNvPr id="0" name=""/>
        <dsp:cNvSpPr/>
      </dsp:nvSpPr>
      <dsp:spPr>
        <a:xfrm>
          <a:off x="2940" y="222980"/>
          <a:ext cx="1591901" cy="955140"/>
        </a:xfrm>
        <a:prstGeom prst="rect">
          <a:avLst/>
        </a:prstGeom>
        <a:solidFill>
          <a:srgbClr val="33CC33"/>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
                <a:extLst>
                  <a:ext uri="{A12FA001-AC4F-418D-AE19-62706E023703}">
                    <ahyp:hlinkClr xmlns:ahyp="http://schemas.microsoft.com/office/drawing/2018/hyperlinkcolor" val="tx"/>
                  </a:ext>
                </a:extLst>
              </a:hlinkClick>
            </a:rPr>
            <a:t>Access Control (AC)</a:t>
          </a:r>
          <a:endParaRPr lang="en-US" sz="1500" kern="1200" dirty="0"/>
        </a:p>
      </dsp:txBody>
      <dsp:txXfrm>
        <a:off x="2940" y="222980"/>
        <a:ext cx="1591901" cy="955140"/>
      </dsp:txXfrm>
    </dsp:sp>
    <dsp:sp modelId="{60CEF783-2F74-4EF6-82A2-C59CAFE40DD6}">
      <dsp:nvSpPr>
        <dsp:cNvPr id="0" name=""/>
        <dsp:cNvSpPr/>
      </dsp:nvSpPr>
      <dsp:spPr>
        <a:xfrm>
          <a:off x="1754031"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2">
                <a:extLst>
                  <a:ext uri="{A12FA001-AC4F-418D-AE19-62706E023703}">
                    <ahyp:hlinkClr xmlns:ahyp="http://schemas.microsoft.com/office/drawing/2018/hyperlinkcolor" val="tx"/>
                  </a:ext>
                </a:extLst>
              </a:hlinkClick>
            </a:rPr>
            <a:t>Audit and Accountability (AU)</a:t>
          </a:r>
          <a:endParaRPr lang="en-US" sz="1500" kern="1200" dirty="0"/>
        </a:p>
      </dsp:txBody>
      <dsp:txXfrm>
        <a:off x="1754031" y="222980"/>
        <a:ext cx="1591901" cy="955140"/>
      </dsp:txXfrm>
    </dsp:sp>
    <dsp:sp modelId="{EB6F813C-26CF-43F5-AF47-64CA7A8BB2B9}">
      <dsp:nvSpPr>
        <dsp:cNvPr id="0" name=""/>
        <dsp:cNvSpPr/>
      </dsp:nvSpPr>
      <dsp:spPr>
        <a:xfrm>
          <a:off x="3505122"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3">
                <a:extLst>
                  <a:ext uri="{A12FA001-AC4F-418D-AE19-62706E023703}">
                    <ahyp:hlinkClr xmlns:ahyp="http://schemas.microsoft.com/office/drawing/2018/hyperlinkcolor" val="tx"/>
                  </a:ext>
                </a:extLst>
              </a:hlinkClick>
            </a:rPr>
            <a:t>Awareness and Training (AT)</a:t>
          </a:r>
          <a:endParaRPr lang="en-US" sz="1500" kern="1200" dirty="0"/>
        </a:p>
      </dsp:txBody>
      <dsp:txXfrm>
        <a:off x="3505122" y="222980"/>
        <a:ext cx="1591901" cy="955140"/>
      </dsp:txXfrm>
    </dsp:sp>
    <dsp:sp modelId="{82AB0E76-0EC9-4207-98B3-10F31E7BC7BE}">
      <dsp:nvSpPr>
        <dsp:cNvPr id="0" name=""/>
        <dsp:cNvSpPr/>
      </dsp:nvSpPr>
      <dsp:spPr>
        <a:xfrm>
          <a:off x="5256214"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ClrTx/>
            <a:buSzTx/>
            <a:buFontTx/>
            <a:buNone/>
          </a:pPr>
          <a:r>
            <a:rPr lang="en-US" sz="1500" b="0" kern="1200" dirty="0">
              <a:solidFill>
                <a:srgbClr val="003CF3"/>
              </a:solidFill>
              <a:hlinkClick xmlns:r="http://schemas.openxmlformats.org/officeDocument/2006/relationships" r:id="rId4">
                <a:extLst>
                  <a:ext uri="{A12FA001-AC4F-418D-AE19-62706E023703}">
                    <ahyp:hlinkClr xmlns:ahyp="http://schemas.microsoft.com/office/drawing/2018/hyperlinkcolor" val="tx"/>
                  </a:ext>
                </a:extLst>
              </a:hlinkClick>
            </a:rPr>
            <a:t>Configuration Management (CM)</a:t>
          </a:r>
          <a:endParaRPr lang="en-US" sz="1500" kern="1200" dirty="0"/>
        </a:p>
      </dsp:txBody>
      <dsp:txXfrm>
        <a:off x="5256214" y="222980"/>
        <a:ext cx="1591901" cy="955140"/>
      </dsp:txXfrm>
    </dsp:sp>
    <dsp:sp modelId="{49D328D8-06D9-43C9-B2B1-1F92E1F33353}">
      <dsp:nvSpPr>
        <dsp:cNvPr id="0" name=""/>
        <dsp:cNvSpPr/>
      </dsp:nvSpPr>
      <dsp:spPr>
        <a:xfrm>
          <a:off x="7007305" y="222980"/>
          <a:ext cx="1591901" cy="955140"/>
        </a:xfrm>
        <a:prstGeom prst="rect">
          <a:avLst/>
        </a:prstGeom>
        <a:solidFill>
          <a:srgbClr val="33CC33"/>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5">
                <a:extLst>
                  <a:ext uri="{A12FA001-AC4F-418D-AE19-62706E023703}">
                    <ahyp:hlinkClr xmlns:ahyp="http://schemas.microsoft.com/office/drawing/2018/hyperlinkcolor" val="tx"/>
                  </a:ext>
                </a:extLst>
              </a:hlinkClick>
            </a:rPr>
            <a:t>Identification and Authentication (IA)</a:t>
          </a:r>
          <a:endParaRPr lang="en-US" sz="1500" b="0" kern="1200" dirty="0">
            <a:solidFill>
              <a:srgbClr val="003CF3"/>
            </a:solidFill>
          </a:endParaRPr>
        </a:p>
      </dsp:txBody>
      <dsp:txXfrm>
        <a:off x="7007305" y="222980"/>
        <a:ext cx="1591901" cy="955140"/>
      </dsp:txXfrm>
    </dsp:sp>
    <dsp:sp modelId="{3F747D24-F164-4571-B8BF-492609312E03}">
      <dsp:nvSpPr>
        <dsp:cNvPr id="0" name=""/>
        <dsp:cNvSpPr/>
      </dsp:nvSpPr>
      <dsp:spPr>
        <a:xfrm>
          <a:off x="2940"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solidFill>
                <a:srgbClr val="003CF3"/>
              </a:solidFill>
              <a:hlinkClick xmlns:r="http://schemas.openxmlformats.org/officeDocument/2006/relationships" r:id="rId6">
                <a:extLst>
                  <a:ext uri="{A12FA001-AC4F-418D-AE19-62706E023703}">
                    <ahyp:hlinkClr xmlns:ahyp="http://schemas.microsoft.com/office/drawing/2018/hyperlinkcolor" val="tx"/>
                  </a:ext>
                </a:extLst>
              </a:hlinkClick>
            </a:rPr>
            <a:t>Incident Response (IR)</a:t>
          </a:r>
          <a:endParaRPr lang="en-US" sz="1500" b="0" kern="1200" dirty="0">
            <a:solidFill>
              <a:srgbClr val="003CF3"/>
            </a:solidFill>
          </a:endParaRPr>
        </a:p>
      </dsp:txBody>
      <dsp:txXfrm>
        <a:off x="2940" y="1337311"/>
        <a:ext cx="1591901" cy="955140"/>
      </dsp:txXfrm>
    </dsp:sp>
    <dsp:sp modelId="{C00BED32-504D-42E8-AB9C-6AD35B383E73}">
      <dsp:nvSpPr>
        <dsp:cNvPr id="0" name=""/>
        <dsp:cNvSpPr/>
      </dsp:nvSpPr>
      <dsp:spPr>
        <a:xfrm>
          <a:off x="1754031"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7">
                <a:extLst>
                  <a:ext uri="{A12FA001-AC4F-418D-AE19-62706E023703}">
                    <ahyp:hlinkClr xmlns:ahyp="http://schemas.microsoft.com/office/drawing/2018/hyperlinkcolor" val="tx"/>
                  </a:ext>
                </a:extLst>
              </a:hlinkClick>
            </a:rPr>
            <a:t>Maintenance (MA)</a:t>
          </a:r>
          <a:endParaRPr lang="en-US" sz="1500" b="0" kern="1200" dirty="0">
            <a:solidFill>
              <a:srgbClr val="003CF3"/>
            </a:solidFill>
          </a:endParaRPr>
        </a:p>
      </dsp:txBody>
      <dsp:txXfrm>
        <a:off x="1754031" y="1337311"/>
        <a:ext cx="1591901" cy="955140"/>
      </dsp:txXfrm>
    </dsp:sp>
    <dsp:sp modelId="{6AC5CC3D-AE63-4C2B-9E35-7E21A9DF1784}">
      <dsp:nvSpPr>
        <dsp:cNvPr id="0" name=""/>
        <dsp:cNvSpPr/>
      </dsp:nvSpPr>
      <dsp:spPr>
        <a:xfrm>
          <a:off x="3505122" y="1337311"/>
          <a:ext cx="1591901" cy="955140"/>
        </a:xfrm>
        <a:prstGeom prst="rect">
          <a:avLst/>
        </a:prstGeom>
        <a:solidFill>
          <a:srgbClr val="33CC33"/>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8">
                <a:extLst>
                  <a:ext uri="{A12FA001-AC4F-418D-AE19-62706E023703}">
                    <ahyp:hlinkClr xmlns:ahyp="http://schemas.microsoft.com/office/drawing/2018/hyperlinkcolor" val="tx"/>
                  </a:ext>
                </a:extLst>
              </a:hlinkClick>
            </a:rPr>
            <a:t>Media Protection (MP)</a:t>
          </a:r>
          <a:endParaRPr lang="en-US" sz="1500" b="0" kern="1200" dirty="0">
            <a:solidFill>
              <a:srgbClr val="003CF3"/>
            </a:solidFill>
          </a:endParaRPr>
        </a:p>
      </dsp:txBody>
      <dsp:txXfrm>
        <a:off x="3505122" y="1337311"/>
        <a:ext cx="1591901" cy="955140"/>
      </dsp:txXfrm>
    </dsp:sp>
    <dsp:sp modelId="{E4FF23B2-C272-436B-9626-292428C7025C}">
      <dsp:nvSpPr>
        <dsp:cNvPr id="0" name=""/>
        <dsp:cNvSpPr/>
      </dsp:nvSpPr>
      <dsp:spPr>
        <a:xfrm>
          <a:off x="5256214"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9">
                <a:extLst>
                  <a:ext uri="{A12FA001-AC4F-418D-AE19-62706E023703}">
                    <ahyp:hlinkClr xmlns:ahyp="http://schemas.microsoft.com/office/drawing/2018/hyperlinkcolor" val="tx"/>
                  </a:ext>
                </a:extLst>
              </a:hlinkClick>
            </a:rPr>
            <a:t>Personnel Security (PS)</a:t>
          </a:r>
          <a:endParaRPr lang="en-US" sz="1500" b="0" kern="1200" dirty="0">
            <a:solidFill>
              <a:srgbClr val="003CF3"/>
            </a:solidFill>
          </a:endParaRPr>
        </a:p>
      </dsp:txBody>
      <dsp:txXfrm>
        <a:off x="5256214" y="1337311"/>
        <a:ext cx="1591901" cy="955140"/>
      </dsp:txXfrm>
    </dsp:sp>
    <dsp:sp modelId="{CA7E22ED-6CD7-42F3-AC06-87A693C1EDA1}">
      <dsp:nvSpPr>
        <dsp:cNvPr id="0" name=""/>
        <dsp:cNvSpPr/>
      </dsp:nvSpPr>
      <dsp:spPr>
        <a:xfrm>
          <a:off x="7007305" y="1337311"/>
          <a:ext cx="1591901" cy="955140"/>
        </a:xfrm>
        <a:prstGeom prst="rect">
          <a:avLst/>
        </a:prstGeom>
        <a:solidFill>
          <a:srgbClr val="33CC33"/>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0">
                <a:extLst>
                  <a:ext uri="{A12FA001-AC4F-418D-AE19-62706E023703}">
                    <ahyp:hlinkClr xmlns:ahyp="http://schemas.microsoft.com/office/drawing/2018/hyperlinkcolor" val="tx"/>
                  </a:ext>
                </a:extLst>
              </a:hlinkClick>
            </a:rPr>
            <a:t>Physical Protection (PE)</a:t>
          </a:r>
          <a:endParaRPr lang="en-US" sz="1500" b="0" kern="1200" dirty="0">
            <a:solidFill>
              <a:srgbClr val="003CF3"/>
            </a:solidFill>
          </a:endParaRPr>
        </a:p>
      </dsp:txBody>
      <dsp:txXfrm>
        <a:off x="7007305" y="1337311"/>
        <a:ext cx="1591901" cy="955140"/>
      </dsp:txXfrm>
    </dsp:sp>
    <dsp:sp modelId="{EBD6F4CC-3C17-466B-B99E-A5AA6D75E4CE}">
      <dsp:nvSpPr>
        <dsp:cNvPr id="0" name=""/>
        <dsp:cNvSpPr/>
      </dsp:nvSpPr>
      <dsp:spPr>
        <a:xfrm>
          <a:off x="878485" y="245164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1">
                <a:extLst>
                  <a:ext uri="{A12FA001-AC4F-418D-AE19-62706E023703}">
                    <ahyp:hlinkClr xmlns:ahyp="http://schemas.microsoft.com/office/drawing/2018/hyperlinkcolor" val="tx"/>
                  </a:ext>
                </a:extLst>
              </a:hlinkClick>
            </a:rPr>
            <a:t>Risk  Assessment (RA)</a:t>
          </a:r>
          <a:endParaRPr lang="en-US" sz="1500" b="0" kern="1200" dirty="0">
            <a:solidFill>
              <a:srgbClr val="003CF3"/>
            </a:solidFill>
          </a:endParaRPr>
        </a:p>
      </dsp:txBody>
      <dsp:txXfrm>
        <a:off x="878485" y="2451641"/>
        <a:ext cx="1591901" cy="955140"/>
      </dsp:txXfrm>
    </dsp:sp>
    <dsp:sp modelId="{36045321-E1DA-4168-835C-439E8476F211}">
      <dsp:nvSpPr>
        <dsp:cNvPr id="0" name=""/>
        <dsp:cNvSpPr/>
      </dsp:nvSpPr>
      <dsp:spPr>
        <a:xfrm>
          <a:off x="2629577" y="245164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solidFill>
                <a:srgbClr val="003CF3"/>
              </a:solidFill>
              <a:hlinkClick xmlns:r="http://schemas.openxmlformats.org/officeDocument/2006/relationships" r:id="rId12">
                <a:extLst>
                  <a:ext uri="{A12FA001-AC4F-418D-AE19-62706E023703}">
                    <ahyp:hlinkClr xmlns:ahyp="http://schemas.microsoft.com/office/drawing/2018/hyperlinkcolor" val="tx"/>
                  </a:ext>
                </a:extLst>
              </a:hlinkClick>
            </a:rPr>
            <a:t>Security Assessment (CA)</a:t>
          </a:r>
          <a:endParaRPr lang="en-US" sz="1500" b="0" kern="1200" dirty="0">
            <a:solidFill>
              <a:srgbClr val="003CF3"/>
            </a:solidFill>
          </a:endParaRPr>
        </a:p>
      </dsp:txBody>
      <dsp:txXfrm>
        <a:off x="2629577" y="2451641"/>
        <a:ext cx="1591901" cy="955140"/>
      </dsp:txXfrm>
    </dsp:sp>
    <dsp:sp modelId="{EAC52D5D-5E7D-40C7-9A7A-EB286FAE9165}">
      <dsp:nvSpPr>
        <dsp:cNvPr id="0" name=""/>
        <dsp:cNvSpPr/>
      </dsp:nvSpPr>
      <dsp:spPr>
        <a:xfrm>
          <a:off x="4380668" y="2451641"/>
          <a:ext cx="1591901" cy="955140"/>
        </a:xfrm>
        <a:prstGeom prst="rect">
          <a:avLst/>
        </a:prstGeom>
        <a:solidFill>
          <a:srgbClr val="33CC33"/>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3">
                <a:extLst>
                  <a:ext uri="{A12FA001-AC4F-418D-AE19-62706E023703}">
                    <ahyp:hlinkClr xmlns:ahyp="http://schemas.microsoft.com/office/drawing/2018/hyperlinkcolor" val="tx"/>
                  </a:ext>
                </a:extLst>
              </a:hlinkClick>
            </a:rPr>
            <a:t>System and Communications Protections (SC)</a:t>
          </a:r>
          <a:endParaRPr lang="en-US" sz="1500" b="0" kern="1200" dirty="0">
            <a:solidFill>
              <a:srgbClr val="003CF3"/>
            </a:solidFill>
          </a:endParaRPr>
        </a:p>
      </dsp:txBody>
      <dsp:txXfrm>
        <a:off x="4380668" y="2451641"/>
        <a:ext cx="1591901" cy="955140"/>
      </dsp:txXfrm>
    </dsp:sp>
    <dsp:sp modelId="{F351D139-206A-419A-9979-E3E0F7C3BD96}">
      <dsp:nvSpPr>
        <dsp:cNvPr id="0" name=""/>
        <dsp:cNvSpPr/>
      </dsp:nvSpPr>
      <dsp:spPr>
        <a:xfrm>
          <a:off x="6131759" y="2451641"/>
          <a:ext cx="1591901" cy="955140"/>
        </a:xfrm>
        <a:prstGeom prst="rect">
          <a:avLst/>
        </a:prstGeom>
        <a:solidFill>
          <a:srgbClr val="33CC33"/>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solidFill>
                <a:srgbClr val="003CF3"/>
              </a:solidFill>
              <a:hlinkClick xmlns:r="http://schemas.openxmlformats.org/officeDocument/2006/relationships" r:id="rId14">
                <a:extLst>
                  <a:ext uri="{A12FA001-AC4F-418D-AE19-62706E023703}">
                    <ahyp:hlinkClr xmlns:ahyp="http://schemas.microsoft.com/office/drawing/2018/hyperlinkcolor" val="tx"/>
                  </a:ext>
                </a:extLst>
              </a:hlinkClick>
            </a:rPr>
            <a:t>System and Information Integrity (SI)</a:t>
          </a:r>
          <a:endParaRPr lang="en-US" sz="1500" b="0" kern="1200" dirty="0">
            <a:solidFill>
              <a:srgbClr val="003CF3"/>
            </a:solidFill>
          </a:endParaRPr>
        </a:p>
      </dsp:txBody>
      <dsp:txXfrm>
        <a:off x="6131759" y="2451641"/>
        <a:ext cx="1591901" cy="9551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2BA64-32F9-4164-8165-8867B6EFA050}">
      <dsp:nvSpPr>
        <dsp:cNvPr id="0" name=""/>
        <dsp:cNvSpPr/>
      </dsp:nvSpPr>
      <dsp:spPr>
        <a:xfrm>
          <a:off x="1452147" y="272172"/>
          <a:ext cx="2670236" cy="2670238"/>
        </a:xfrm>
        <a:prstGeom prst="ellipse">
          <a:avLst/>
        </a:prstGeom>
        <a:solidFill>
          <a:schemeClr val="tx2">
            <a:lumMod val="40000"/>
            <a:lumOff val="60000"/>
            <a:alpha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CMMC Practice </a:t>
          </a:r>
          <a:r>
            <a:rPr lang="en-US" sz="1700" b="1" kern="1200"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AC.L1-3.1.1</a:t>
          </a:r>
          <a:r>
            <a:rPr lang="en-US" sz="1700" b="1" kern="1200" dirty="0"/>
            <a:t>, </a:t>
          </a:r>
          <a:r>
            <a:rPr lang="en-US" sz="1600" b="0" kern="1200" dirty="0"/>
            <a:t>controls system access based on user, process or device identity</a:t>
          </a:r>
        </a:p>
      </dsp:txBody>
      <dsp:txXfrm>
        <a:off x="1843194" y="663219"/>
        <a:ext cx="1888142" cy="1888144"/>
      </dsp:txXfrm>
    </dsp:sp>
    <dsp:sp modelId="{B57A991F-D61D-4040-9AFB-39757D7A6B1D}">
      <dsp:nvSpPr>
        <dsp:cNvPr id="0" name=""/>
        <dsp:cNvSpPr/>
      </dsp:nvSpPr>
      <dsp:spPr>
        <a:xfrm>
          <a:off x="3746901" y="268303"/>
          <a:ext cx="2670236" cy="2670238"/>
        </a:xfrm>
        <a:prstGeom prst="ellipse">
          <a:avLst/>
        </a:prstGeom>
        <a:solidFill>
          <a:schemeClr val="tx2">
            <a:lumMod val="40000"/>
            <a:lumOff val="60000"/>
            <a:alpha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CMMC Practice </a:t>
          </a:r>
          <a:r>
            <a:rPr lang="en-US" sz="1600" b="1" kern="1200"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IA.L1-3.5.1</a:t>
          </a:r>
          <a:r>
            <a:rPr lang="en-US" sz="1600" b="1" kern="1200" dirty="0"/>
            <a:t>, </a:t>
          </a:r>
          <a:r>
            <a:rPr lang="en-US" sz="1600" kern="1200" dirty="0"/>
            <a:t>i</a:t>
          </a:r>
          <a:r>
            <a:rPr lang="en-US" sz="1600" kern="1200" dirty="0">
              <a:effectLst/>
              <a:ea typeface="Calibri" panose="020F0502020204030204" pitchFamily="34" charset="0"/>
              <a:cs typeface="Times New Roman" panose="02020603050405020304" pitchFamily="18" charset="0"/>
            </a:rPr>
            <a:t>dentifies information system users, processes acting on behalf of users, or devices</a:t>
          </a:r>
          <a:endParaRPr lang="en-US" sz="1600" kern="1200" dirty="0"/>
        </a:p>
      </dsp:txBody>
      <dsp:txXfrm>
        <a:off x="4137948" y="659350"/>
        <a:ext cx="1888142" cy="188814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209340-AF7D-49FE-9694-5D60501785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8CA14905-171C-4D18-9F02-52FCF1CBB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A79900-1908-4BBB-B369-1F7CFE4E44D5}" type="datetimeFigureOut">
              <a:rPr lang="en-US" smtClean="0"/>
              <a:t>3/20/2023</a:t>
            </a:fld>
            <a:endParaRPr lang="en-US"/>
          </a:p>
        </p:txBody>
      </p:sp>
      <p:sp>
        <p:nvSpPr>
          <p:cNvPr id="4" name="Footer Placeholder 3">
            <a:extLst>
              <a:ext uri="{FF2B5EF4-FFF2-40B4-BE49-F238E27FC236}">
                <a16:creationId xmlns:a16="http://schemas.microsoft.com/office/drawing/2014/main" id="{D40FCF8D-F573-4B47-B647-2A7ABB5046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66739100-4496-4E08-85DE-1265AC1CD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EE3050-68A4-494F-891D-1C5FFDCDEDE7}" type="slidenum">
              <a:rPr lang="en-US" smtClean="0"/>
              <a:t>‹#›</a:t>
            </a:fld>
            <a:endParaRPr lang="en-US"/>
          </a:p>
        </p:txBody>
      </p:sp>
    </p:spTree>
    <p:extLst>
      <p:ext uri="{BB962C8B-B14F-4D97-AF65-F5344CB8AC3E}">
        <p14:creationId xmlns:p14="http://schemas.microsoft.com/office/powerpoint/2010/main" val="169025540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A404-9458-4CE8-A284-DC6CE0B67EF2}" type="datetimeFigureOut">
              <a:rPr lang="en-US" smtClean="0"/>
              <a:t>3/20/2023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1A22-84E6-4B62-A31C-293EB5412BB8}" type="slidenum">
              <a:rPr lang="en-US" smtClean="0"/>
              <a:t>‹#›</a:t>
            </a:fld>
            <a:endParaRPr lang="en-US" dirty="0"/>
          </a:p>
        </p:txBody>
      </p:sp>
    </p:spTree>
    <p:extLst>
      <p:ext uri="{BB962C8B-B14F-4D97-AF65-F5344CB8AC3E}">
        <p14:creationId xmlns:p14="http://schemas.microsoft.com/office/powerpoint/2010/main" val="90915793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media-protection/"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physical-protection-2/"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system-and-communications-protection/"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system-and-information-integrity/"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level-1/"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dodcio.defense.gov/Portals/0/Documents/CMMC/Scope_Level1_V2.0_FINAL_20211202_508.pdf"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dodcio.defense.gov/Portals/0/Documents/CMMC/AG_Level1_V2.0_FinalDraft_20211210_508.pdf" TargetMode="External"/><Relationship Id="rId2" Type="http://schemas.openxmlformats.org/officeDocument/2006/relationships/slide" Target="../slides/slide23.xml"/><Relationship Id="rId1" Type="http://schemas.openxmlformats.org/officeDocument/2006/relationships/notesMaster" Target="../notesMasters/notesMaster1.xml"/><Relationship Id="rId6" Type="http://schemas.openxmlformats.org/officeDocument/2006/relationships/hyperlink" Target="https://ndisac.org/dibscc/cyberassist/cybersecurity-maturity-model-certification/level-2/" TargetMode="External"/><Relationship Id="rId5" Type="http://schemas.openxmlformats.org/officeDocument/2006/relationships/hyperlink" Target="https://ndisac.org/dibscc/cyberassist/cybersecurity-maturity-model-certification/level-1/" TargetMode="External"/><Relationship Id="rId4" Type="http://schemas.openxmlformats.org/officeDocument/2006/relationships/hyperlink" Target="https://dodcio.defense.gov/Portals/0/Documents/CMMC/AG_Level2_MasterV2.0_FINAL_202112016_508.pdf"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archives.gov/cui/registry/category-list.html"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identification-and-authentication/" TargetMode="External"/><Relationship Id="rId13" Type="http://schemas.openxmlformats.org/officeDocument/2006/relationships/hyperlink" Target="https://ndisac.org/dibscc/cyberassist/cybersecurity-maturity-model-certification/physical-protection-2/" TargetMode="External"/><Relationship Id="rId3" Type="http://schemas.openxmlformats.org/officeDocument/2006/relationships/hyperlink" Target="https://ndisac.org/dibscc/cyberassist/cybersecurity-maturity-model-certification/" TargetMode="External"/><Relationship Id="rId7" Type="http://schemas.openxmlformats.org/officeDocument/2006/relationships/hyperlink" Target="https://ndisac.org/dibscc/cyberassist/cybersecurity-maturity-model-certification/configuration-management/" TargetMode="External"/><Relationship Id="rId12" Type="http://schemas.openxmlformats.org/officeDocument/2006/relationships/hyperlink" Target="https://ndisac.org/dibscc/cyberassist/cybersecurity-maturity-model-certification/personnel-security/" TargetMode="External"/><Relationship Id="rId17" Type="http://schemas.openxmlformats.org/officeDocument/2006/relationships/hyperlink" Target="https://ndisac.org/dibscc/cyberassist/cybersecurity-maturity-model-certification/system-and-information-integrity/" TargetMode="External"/><Relationship Id="rId2" Type="http://schemas.openxmlformats.org/officeDocument/2006/relationships/slide" Target="../slides/slide10.xml"/><Relationship Id="rId16" Type="http://schemas.openxmlformats.org/officeDocument/2006/relationships/hyperlink" Target="https://ndisac.org/dibscc/cyberassist/cybersecurity-maturity-model-certification/system-and-communications-protection/" TargetMode="External"/><Relationship Id="rId1" Type="http://schemas.openxmlformats.org/officeDocument/2006/relationships/notesMaster" Target="../notesMasters/notesMaster1.xml"/><Relationship Id="rId6" Type="http://schemas.openxmlformats.org/officeDocument/2006/relationships/hyperlink" Target="https://ndisac.org/dibscc/cyberassist/cybersecurity-maturity-model-certification/awareness-and-training/" TargetMode="External"/><Relationship Id="rId11" Type="http://schemas.openxmlformats.org/officeDocument/2006/relationships/hyperlink" Target="https://ndisac.org/dibscc/cyberassist/cybersecurity-maturity-model-certification/media-protection/" TargetMode="External"/><Relationship Id="rId5" Type="http://schemas.openxmlformats.org/officeDocument/2006/relationships/hyperlink" Target="https://ndisac.org/dibscc/cyberassist/cybersecurity-maturity-model-certification/audit-and-accountability/" TargetMode="External"/><Relationship Id="rId15" Type="http://schemas.openxmlformats.org/officeDocument/2006/relationships/hyperlink" Target="https://ndisac.org/dibscc/cyberassist/cybersecurity-maturity-model-certification/security-assessment/" TargetMode="External"/><Relationship Id="rId10" Type="http://schemas.openxmlformats.org/officeDocument/2006/relationships/hyperlink" Target="https://ndisac.org/dibscc/cyberassist/cybersecurity-maturity-model-certification/maintenance/" TargetMode="External"/><Relationship Id="rId4" Type="http://schemas.openxmlformats.org/officeDocument/2006/relationships/hyperlink" Target="https://ndisac.org/dibscc/cyberassist/cybersecurity-maturity-model-certification/access-control/" TargetMode="External"/><Relationship Id="rId9" Type="http://schemas.openxmlformats.org/officeDocument/2006/relationships/hyperlink" Target="https://ndisac.org/dibscc/cyberassist/cybersecurity-maturity-model-certification/incident-response/" TargetMode="External"/><Relationship Id="rId14" Type="http://schemas.openxmlformats.org/officeDocument/2006/relationships/hyperlink" Target="https://ndisac.org/dibscc/cyberassist/cybersecurity-maturity-model-certification/risk-management/"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access-control/"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identification-and-authentication/"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a:t>
            </a:fld>
            <a:endParaRPr lang="en-US" dirty="0"/>
          </a:p>
        </p:txBody>
      </p:sp>
    </p:spTree>
    <p:extLst>
      <p:ext uri="{BB962C8B-B14F-4D97-AF65-F5344CB8AC3E}">
        <p14:creationId xmlns:p14="http://schemas.microsoft.com/office/powerpoint/2010/main" val="882588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Media protection is a requirement that addresses the defense of system media, which can be described as both digital and nondigital. Media protections can restrict access and make media available to authorized personnel only, apply security labels to sensitive information, and provide instructions on how to remove information from media so that the information cannot be retrieved or reconstructed. Media protections also include physically controlling system media and ensuring accountability, as well as restricting mobile devices capable of storing and carrying information into or outside of restricted areas. Companies should protect system media, both paper and digital, limit access to information on system media to authorized users, and sanitize or destroy system media before disposal or release for reuse.</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Media Protection (MP)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https://ndisac.org/dibscc/cyberassist/cybersecurity-maturity-model-certification/media-protection/</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dirty="0"/>
              <a:t>Questions for your company to assist with understanding the CMMC practices:</a:t>
            </a:r>
          </a:p>
          <a:p>
            <a:pPr marL="171450" indent="-171450">
              <a:buFont typeface="Arial" panose="020B0604020202020204" pitchFamily="34" charset="0"/>
              <a:buChar char="•"/>
            </a:pPr>
            <a:r>
              <a:rPr lang="en-US" dirty="0"/>
              <a:t>Do you sanitize systems before sending for disposal? </a:t>
            </a:r>
          </a:p>
          <a:p>
            <a:pPr marL="171450" indent="-171450">
              <a:buFont typeface="Arial" panose="020B0604020202020204" pitchFamily="34" charset="0"/>
              <a:buChar char="•"/>
            </a:pPr>
            <a:r>
              <a:rPr lang="en-US" dirty="0"/>
              <a:t>Do you protect backups at off-site facilities? </a:t>
            </a:r>
          </a:p>
          <a:p>
            <a:pPr marL="171450" indent="-171450">
              <a:buFont typeface="Arial" panose="020B0604020202020204" pitchFamily="34" charset="0"/>
              <a:buChar char="•"/>
            </a:pPr>
            <a:r>
              <a:rPr lang="en-US" dirty="0"/>
              <a:t>Do you protect your systems from removable media especially when coming from an unknown source?</a:t>
            </a:r>
          </a:p>
        </p:txBody>
      </p:sp>
      <p:sp>
        <p:nvSpPr>
          <p:cNvPr id="4" name="Slide Number Placeholder 3"/>
          <p:cNvSpPr>
            <a:spLocks noGrp="1"/>
          </p:cNvSpPr>
          <p:nvPr>
            <p:ph type="sldNum" sz="quarter" idx="5"/>
          </p:nvPr>
        </p:nvSpPr>
        <p:spPr/>
        <p:txBody>
          <a:bodyPr/>
          <a:lstStyle/>
          <a:p>
            <a:fld id="{E2171A22-84E6-4B62-A31C-293EB5412BB8}" type="slidenum">
              <a:rPr lang="en-US" smtClean="0"/>
              <a:t>13</a:t>
            </a:fld>
            <a:endParaRPr lang="en-US" dirty="0"/>
          </a:p>
        </p:txBody>
      </p:sp>
    </p:spTree>
    <p:extLst>
      <p:ext uri="{BB962C8B-B14F-4D97-AF65-F5344CB8AC3E}">
        <p14:creationId xmlns:p14="http://schemas.microsoft.com/office/powerpoint/2010/main" val="27881595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The term physical (and environmental) security refers to measures taken to protect systems, buildings, and related supporting infrastructure against threats associated with their physical environment. Companies should limit physical access to systems, equipment, and the respective operating environments to authorized individuals, protect the physical plant and support infrastructure for systems, provide supporting utilities for systems, protect systems against environmental hazards, and provide appropriate environmental controls in facilities containing systems. </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Physical Protection (PE)</a:t>
            </a:r>
            <a:r>
              <a:rPr lang="en-US" sz="1200" b="0" i="0" kern="1200" dirty="0">
                <a:solidFill>
                  <a:schemeClr val="tx1"/>
                </a:solidFill>
                <a:effectLst/>
                <a:latin typeface="+mn-lt"/>
                <a:ea typeface="+mn-ea"/>
                <a:cs typeface="+mn-cs"/>
              </a:rPr>
              <a:t> Practices can be located here:</a:t>
            </a:r>
            <a:r>
              <a:rPr lang="en-US" sz="1200" b="1" dirty="0"/>
              <a:t> </a:t>
            </a:r>
            <a:r>
              <a:rPr lang="en-US" sz="1200" dirty="0">
                <a:hlinkClick r:id="rId3"/>
              </a:rPr>
              <a:t>https://ndisac.org/dibscc/cyberassist/cybersecurity-maturity-model-certification/physical-protection-2/</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Questions </a:t>
            </a:r>
            <a:r>
              <a:rPr lang="en-US" dirty="0"/>
              <a:t>for your company to assist with understanding the CMMC practices</a:t>
            </a:r>
            <a:r>
              <a:rPr lang="en-US" sz="12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dirty="0"/>
              <a:t>Do you track and monitor visitors? </a:t>
            </a:r>
          </a:p>
          <a:p>
            <a:pPr marL="171450" indent="-171450">
              <a:buFont typeface="Arial" panose="020B0604020202020204" pitchFamily="34" charset="0"/>
              <a:buChar char="•"/>
            </a:pPr>
            <a:r>
              <a:rPr lang="en-US" dirty="0"/>
              <a:t>Is physical access to systems limited? </a:t>
            </a:r>
          </a:p>
          <a:p>
            <a:pPr marL="171450" indent="-171450">
              <a:buFont typeface="Arial" panose="020B0604020202020204" pitchFamily="34" charset="0"/>
              <a:buChar char="•"/>
            </a:pPr>
            <a:r>
              <a:rPr lang="en-US" dirty="0"/>
              <a:t>Do you take security measures when working offsite?</a:t>
            </a:r>
          </a:p>
        </p:txBody>
      </p:sp>
      <p:sp>
        <p:nvSpPr>
          <p:cNvPr id="4" name="Slide Number Placeholder 3"/>
          <p:cNvSpPr>
            <a:spLocks noGrp="1"/>
          </p:cNvSpPr>
          <p:nvPr>
            <p:ph type="sldNum" sz="quarter" idx="5"/>
          </p:nvPr>
        </p:nvSpPr>
        <p:spPr/>
        <p:txBody>
          <a:bodyPr/>
          <a:lstStyle/>
          <a:p>
            <a:fld id="{E2171A22-84E6-4B62-A31C-293EB5412BB8}" type="slidenum">
              <a:rPr lang="en-US" smtClean="0"/>
              <a:t>14</a:t>
            </a:fld>
            <a:endParaRPr lang="en-US" dirty="0"/>
          </a:p>
        </p:txBody>
      </p:sp>
    </p:spTree>
    <p:extLst>
      <p:ext uri="{BB962C8B-B14F-4D97-AF65-F5344CB8AC3E}">
        <p14:creationId xmlns:p14="http://schemas.microsoft.com/office/powerpoint/2010/main" val="4240092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System and communications protection requirements provide an array of safeguards for the system. Some of the requirements in this family address the confidentiality information at rest and in transit. The protection of confidentiality can be provided by these requirements through physical or logical means. Companies can better safeguard their information by separating user functionality and system management functionality. Providing this type of protection prevents the presentation of system management-related functionality on an interface for non-privileged users. System and communications protection also establishes boundaries that restrict access to publicly accessible information within a system. Using boundary protections, a company can monitor and control communications at external boundaries as well as key internal boundaries within the system.</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System and Communications Protection (SC) </a:t>
            </a:r>
            <a:r>
              <a:rPr lang="en-US" sz="1200" b="0" i="0" kern="1200" dirty="0">
                <a:solidFill>
                  <a:schemeClr val="tx1"/>
                </a:solidFill>
                <a:effectLst/>
                <a:latin typeface="+mn-lt"/>
                <a:ea typeface="+mn-ea"/>
                <a:cs typeface="+mn-cs"/>
              </a:rPr>
              <a:t>practices can be located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hlinkClick r:id="rId3"/>
              </a:rPr>
              <a:t>https://ndisac.org/dibscc/cyberassist/cybersecurity-maturity-model-certification/system-and-communications-protection/</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Questions </a:t>
            </a:r>
            <a:r>
              <a:rPr lang="en-US" dirty="0"/>
              <a:t>for your company to assist with understanding the CMMC practices</a:t>
            </a:r>
            <a:r>
              <a:rPr lang="en-US" sz="1200" b="0" i="0" kern="1200" dirty="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have firewalls and other segregation on your network?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segregate public-facing systems from internal only systems?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use encryption when transmitting over the Internet?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limit the ability to connect to systems from outside the company?</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15</a:t>
            </a:fld>
            <a:endParaRPr lang="en-US" dirty="0"/>
          </a:p>
        </p:txBody>
      </p:sp>
    </p:spTree>
    <p:extLst>
      <p:ext uri="{BB962C8B-B14F-4D97-AF65-F5344CB8AC3E}">
        <p14:creationId xmlns:p14="http://schemas.microsoft.com/office/powerpoint/2010/main" val="3926175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Integrity is defined as guarding against improper information modification or destruction, and includes ensuring information non-repudiation and authenticity. It is the assertion that data can only be accessed or modified by the authorized employees. System and information integrity provides assurance that the information being accessed has not been meddled with or damaged by an error in the system. Companies should identify, report, and correct information and system flaws in a timely manner, provide protection from malicious code at appropriate locations within company systems, and monitor system security alerts and advisories and respond appropriately.</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b="1" dirty="0"/>
              <a:t>System and Information Integrity (SI) </a:t>
            </a:r>
            <a:r>
              <a:rPr lang="en-US" dirty="0"/>
              <a:t>p</a:t>
            </a:r>
            <a:r>
              <a:rPr lang="en-US" sz="1200" b="0" i="0" kern="1200" dirty="0">
                <a:solidFill>
                  <a:schemeClr val="tx1"/>
                </a:solidFill>
                <a:effectLst/>
                <a:latin typeface="+mn-lt"/>
                <a:ea typeface="+mn-ea"/>
                <a:cs typeface="+mn-cs"/>
              </a:rPr>
              <a:t>ractices can be located here:</a:t>
            </a:r>
          </a:p>
          <a:p>
            <a:r>
              <a:rPr lang="en-US" sz="1200" dirty="0">
                <a:hlinkClick r:id="rId3"/>
              </a:rPr>
              <a:t>https://ndisac.org/dibscc/cyberassist/cybersecurity-maturity-model-certification/system-and-information-integrity/</a:t>
            </a:r>
            <a:r>
              <a:rPr lang="en-US" sz="1200" dirty="0"/>
              <a:t> </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Questions </a:t>
            </a:r>
            <a:r>
              <a:rPr lang="en-US" dirty="0"/>
              <a:t>for your company to assist with understanding the CMMC practices</a:t>
            </a:r>
            <a:r>
              <a:rPr lang="en-US" sz="1200" b="0" i="0" kern="1200" dirty="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use Anti-malware/Anti-virus software and keep it updated?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monitor for system vulnerabilities and/or malicious attacks?</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16</a:t>
            </a:fld>
            <a:endParaRPr lang="en-US" dirty="0"/>
          </a:p>
        </p:txBody>
      </p:sp>
    </p:spTree>
    <p:extLst>
      <p:ext uri="{BB962C8B-B14F-4D97-AF65-F5344CB8AC3E}">
        <p14:creationId xmlns:p14="http://schemas.microsoft.com/office/powerpoint/2010/main" val="2770621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Each practice is specified using the convention of </a:t>
            </a:r>
            <a:r>
              <a:rPr lang="en-US" sz="1200" b="1" dirty="0"/>
              <a:t>DD.L#-REQ </a:t>
            </a:r>
            <a:r>
              <a:rPr lang="en-US" sz="1200" kern="1200" dirty="0">
                <a:solidFill>
                  <a:schemeClr val="tx1"/>
                </a:solidFill>
                <a:effectLst/>
                <a:latin typeface="+mn-lt"/>
                <a:ea typeface="+mn-ea"/>
                <a:cs typeface="+mn-cs"/>
              </a:rPr>
              <a:t> where: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DD is the two letter domain abbreviation;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L# is the level number; and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REQ is the </a:t>
            </a:r>
            <a:r>
              <a:rPr lang="en-US" sz="1200" dirty="0"/>
              <a:t>NIST SP 800-171 Rev 2 or NIST SP 800-172 security requirement number</a:t>
            </a:r>
          </a:p>
          <a:p>
            <a:pPr marL="171450" indent="-171450">
              <a:buFont typeface="Arial" panose="020B0604020202020204" pitchFamily="34" charset="0"/>
              <a:buChar char="•"/>
            </a:pPr>
            <a:endParaRPr lang="en-US" sz="10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dirty="0"/>
              <a:t>Source: </a:t>
            </a:r>
            <a:r>
              <a:rPr lang="en-US" sz="1200" dirty="0">
                <a:effectLst/>
                <a:latin typeface="Segoe UI" panose="020B0502040204020203" pitchFamily="34" charset="0"/>
              </a:rPr>
              <a:t>Cybersecurity Maturity Model Certification Model Overview Version 2.0 | December 2021</a:t>
            </a:r>
            <a:endParaRPr lang="en-US" sz="1200" dirty="0">
              <a:effectLst/>
              <a:latin typeface="Arial" panose="020B0604020202020204" pitchFamily="34" charset="0"/>
            </a:endParaRPr>
          </a:p>
          <a:p>
            <a:pPr marL="0" indent="0">
              <a:buFont typeface="Arial" panose="020B0604020202020204" pitchFamily="34" charset="0"/>
              <a:buNone/>
            </a:pPr>
            <a:endParaRPr lang="en-US" sz="1200" dirty="0"/>
          </a:p>
          <a:p>
            <a:pPr marL="0" marR="0">
              <a:lnSpc>
                <a:spcPct val="107000"/>
              </a:lnSpc>
              <a:spcBef>
                <a:spcPts val="0"/>
              </a:spcBef>
              <a:spcAft>
                <a:spcPts val="800"/>
              </a:spcAft>
            </a:pPr>
            <a:r>
              <a:rPr lang="en-US" sz="1200" b="1" dirty="0"/>
              <a:t>Level 1: </a:t>
            </a:r>
            <a:r>
              <a:rPr lang="en-US" sz="1200" dirty="0"/>
              <a:t>17 Practices,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https://ndisac.org/dibscc/cyberassist/cybersecurity-maturity-model-certification/level-1/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t>Level 2: </a:t>
            </a:r>
            <a:r>
              <a:rPr lang="en-US" sz="1200" dirty="0"/>
              <a:t>110 Practices,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US" sz="1200"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17</a:t>
            </a:fld>
            <a:endParaRPr lang="en-US" dirty="0"/>
          </a:p>
        </p:txBody>
      </p:sp>
    </p:spTree>
    <p:extLst>
      <p:ext uri="{BB962C8B-B14F-4D97-AF65-F5344CB8AC3E}">
        <p14:creationId xmlns:p14="http://schemas.microsoft.com/office/powerpoint/2010/main" val="2598973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dirty="0"/>
              <a:t>CMMC Self-Assessment Scope – Level 1 Guide,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https://dodcio.defense.gov/Portals/0/Documents/CMMC/Scope_Level1_V2.0_FINAL_20211202_508.pdf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FCI Assets:</a:t>
            </a:r>
          </a:p>
          <a:p>
            <a:pPr marL="171450" indent="-171450">
              <a:buFont typeface="Arial" panose="020B0604020202020204" pitchFamily="34" charset="0"/>
              <a:buChar char="•"/>
            </a:pPr>
            <a:r>
              <a:rPr lang="en-US" b="1" dirty="0"/>
              <a:t>Process </a:t>
            </a:r>
            <a:r>
              <a:rPr lang="en-US" dirty="0"/>
              <a:t>- FCI can be used by an asset (e.g., accessed, entered, edited, generated, manipulated, or printed).</a:t>
            </a:r>
          </a:p>
          <a:p>
            <a:pPr marL="171450" indent="-171450">
              <a:buFont typeface="Arial" panose="020B0604020202020204" pitchFamily="34" charset="0"/>
              <a:buChar char="•"/>
            </a:pPr>
            <a:r>
              <a:rPr lang="en-US" b="1" dirty="0"/>
              <a:t>Store</a:t>
            </a:r>
            <a:r>
              <a:rPr lang="en-US" dirty="0"/>
              <a:t> - FCI is inactive or at rest (e.g., located on electronic media, in system component memory, or in physical format such as paper documents).</a:t>
            </a:r>
          </a:p>
          <a:p>
            <a:pPr marL="171450" indent="-171450">
              <a:buFont typeface="Arial" panose="020B0604020202020204" pitchFamily="34" charset="0"/>
              <a:buChar char="•"/>
            </a:pPr>
            <a:r>
              <a:rPr lang="en-US" b="1" dirty="0"/>
              <a:t>Transmit</a:t>
            </a:r>
            <a:r>
              <a:rPr lang="en-US" dirty="0"/>
              <a:t> - FCI is being transferred from one asset to another asset (e.g., data in transit using physical or digital transport methods).</a:t>
            </a:r>
          </a:p>
          <a:p>
            <a:endParaRPr lang="en-US" dirty="0"/>
          </a:p>
          <a:p>
            <a:r>
              <a:rPr lang="en-US" dirty="0"/>
              <a:t>FCI Assets are part of the CMMC Self Assessment Scope and are assessed against applicable CMMC practices.</a:t>
            </a:r>
          </a:p>
          <a:p>
            <a:endParaRPr lang="en-US" dirty="0"/>
          </a:p>
          <a:p>
            <a:r>
              <a:rPr lang="en-US" dirty="0"/>
              <a:t>Out-of-Scope Assets do not process, store, or transmit FCI. Out-of-Scope Assets are outside of the CMMC Self-Assessment Scope and should not be part of the CMMC self-assessment.</a:t>
            </a:r>
          </a:p>
          <a:p>
            <a:endParaRPr lang="en-US" dirty="0"/>
          </a:p>
          <a:p>
            <a:r>
              <a:rPr lang="en-US" dirty="0"/>
              <a:t>To appropriately scope a CMMC Level 1 self-assessment, the contractor should consider the people, technology, facilities, and external service providers within their environment that process, store, or transmit FCI.</a:t>
            </a:r>
          </a:p>
          <a:p>
            <a:pPr marL="171450" indent="-171450">
              <a:buFont typeface="Arial" panose="020B0604020202020204" pitchFamily="34" charset="0"/>
              <a:buChar char="•"/>
            </a:pPr>
            <a:r>
              <a:rPr lang="en-US" b="1" dirty="0"/>
              <a:t>People</a:t>
            </a:r>
            <a:r>
              <a:rPr lang="en-US" dirty="0"/>
              <a:t> - Employees, contractors, vendors, and external service provider personnel</a:t>
            </a:r>
          </a:p>
          <a:p>
            <a:pPr marL="171450" indent="-171450">
              <a:buFont typeface="Arial" panose="020B0604020202020204" pitchFamily="34" charset="0"/>
              <a:buChar char="•"/>
            </a:pPr>
            <a:r>
              <a:rPr lang="en-US" b="1" dirty="0"/>
              <a:t>Technology</a:t>
            </a:r>
            <a:r>
              <a:rPr lang="en-US" dirty="0"/>
              <a:t> - Servers, client computers, mobile devices, network appliances (e.g., firewalls, switches, APs, and routers), VoIP devices, applications virtual machines, and database systems</a:t>
            </a:r>
          </a:p>
          <a:p>
            <a:pPr marL="171450" indent="-171450">
              <a:buFont typeface="Arial" panose="020B0604020202020204" pitchFamily="34" charset="0"/>
              <a:buChar char="•"/>
            </a:pPr>
            <a:r>
              <a:rPr lang="en-US" b="1" dirty="0"/>
              <a:t>Facilities</a:t>
            </a:r>
            <a:r>
              <a:rPr lang="en-US" dirty="0"/>
              <a:t> - Physical office locations, satellite offices, server rooms, datacenters, manufacturing plants and secure rooms</a:t>
            </a:r>
          </a:p>
          <a:p>
            <a:pPr marL="171450" indent="-171450">
              <a:buFont typeface="Arial" panose="020B0604020202020204" pitchFamily="34" charset="0"/>
              <a:buChar char="•"/>
            </a:pPr>
            <a:r>
              <a:rPr lang="en-US" b="1" dirty="0"/>
              <a:t>External Service Provider (ESP) </a:t>
            </a:r>
            <a:r>
              <a:rPr lang="en-US" dirty="0"/>
              <a:t>- External people, technology, or facilities that the organization uses, including cloud services, co-located data centers, hosting providers, and managed security service providers.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Source: </a:t>
            </a:r>
            <a:r>
              <a:rPr lang="en-US" sz="1800" dirty="0">
                <a:effectLst/>
                <a:latin typeface="Segoe UI" panose="020B0502040204020203" pitchFamily="34" charset="0"/>
              </a:rPr>
              <a:t>CMMC Self-Assessment Scope - Level 1, Version 2.0, December 2021 </a:t>
            </a:r>
            <a:endParaRPr lang="en-US" sz="1800" dirty="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E2171A22-84E6-4B62-A31C-293EB5412BB8}" type="slidenum">
              <a:rPr lang="en-US" smtClean="0"/>
              <a:t>18</a:t>
            </a:fld>
            <a:endParaRPr lang="en-US" dirty="0"/>
          </a:p>
        </p:txBody>
      </p:sp>
    </p:spTree>
    <p:extLst>
      <p:ext uri="{BB962C8B-B14F-4D97-AF65-F5344CB8AC3E}">
        <p14:creationId xmlns:p14="http://schemas.microsoft.com/office/powerpoint/2010/main" val="4230219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DoD contracts that specify the need for a contractor to process, store, or transmit FCI require the company to comply with CMMC Level 1 practices.</a:t>
            </a:r>
            <a:endParaRPr lang="en-US" b="0" dirty="0"/>
          </a:p>
          <a:p>
            <a:endParaRPr lang="en-US" b="1" dirty="0"/>
          </a:p>
          <a:p>
            <a:r>
              <a:rPr lang="en-US" b="1" dirty="0"/>
              <a:t>Who is Interviewed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Interviews of applicable staff (possibly at different organizational levels) determine if Level 1 practices are implemented as well as if adequate resourcing, training, and planning have occurred for individuals to perform the practices.</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is Examined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Examination includes reviewing, inspecting, observing, studying, or analyzing assessment objects. The objects can be documents, mechanisms, or activities. For some practices, review documentation to determine if assessment objectives are met. Interviews with contractor staff may identify the documents the contractor uses. Documents need to be in their final forms; drafts for policies or documentation are not eligible to be used as evidence because they are not yet official and are still subject to change. Common types of documents that can be used as evidence include applicable: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policy, process, and procedure documents;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training materials;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plans and planning documents; and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system-level, network, and data flow diagrams.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list of documents is not exhaustive or prescriptive. A contractor may not have these specific documents, and other documents may be used to provide evidence of compliance. In other cases, the practice is best self-assessed by observing that safeguards are in place by viewing hardware, associated configuration information, or observing staff following a process.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is Tested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Testing is an important part of the self-assessment process. Interviews tell what the contractor staff believe to be true, documentation provides evidence of intent, and testing demonstrates what has or has not been done. For example, contractor staff may talk about how users are identified, documentation may provide details on how users are identified, but seeing a demonstration of identifying users provides evidence that the practice is met. Not all practices will require testing.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Source: </a:t>
            </a:r>
            <a:r>
              <a:rPr lang="en-US" sz="1800" dirty="0">
                <a:effectLst/>
                <a:latin typeface="Segoe UI" panose="020B0502040204020203" pitchFamily="34" charset="0"/>
              </a:rPr>
              <a:t>CMMC Self-Assessment Guide, Level 1, Version 2.0, December 2021</a:t>
            </a:r>
            <a:endParaRPr lang="en-US" sz="180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19</a:t>
            </a:fld>
            <a:endParaRPr lang="en-US" dirty="0"/>
          </a:p>
        </p:txBody>
      </p:sp>
    </p:spTree>
    <p:extLst>
      <p:ext uri="{BB962C8B-B14F-4D97-AF65-F5344CB8AC3E}">
        <p14:creationId xmlns:p14="http://schemas.microsoft.com/office/powerpoint/2010/main" val="4202736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21</a:t>
            </a:fld>
            <a:endParaRPr lang="en-US" dirty="0"/>
          </a:p>
        </p:txBody>
      </p:sp>
    </p:spTree>
    <p:extLst>
      <p:ext uri="{BB962C8B-B14F-4D97-AF65-F5344CB8AC3E}">
        <p14:creationId xmlns:p14="http://schemas.microsoft.com/office/powerpoint/2010/main" val="10768865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practices in CMMC are interconnected and work together to help provide good cyber hygiene. For example, CMMC practice </a:t>
            </a:r>
            <a:r>
              <a:rPr lang="en-US" b="1" dirty="0"/>
              <a:t>AC.L1-3.1.1: </a:t>
            </a:r>
            <a:r>
              <a:rPr lang="en-US" b="1" i="0" dirty="0">
                <a:solidFill>
                  <a:srgbClr val="000000"/>
                </a:solidFill>
                <a:effectLst/>
                <a:latin typeface="Muli"/>
              </a:rPr>
              <a:t>Limit information system access to authorized users, processes acting on behalf of authorized users, or devices (including other information systems) </a:t>
            </a:r>
            <a:r>
              <a:rPr lang="en-US" b="0" dirty="0"/>
              <a:t>controls system access based on user, process or device identity. </a:t>
            </a:r>
            <a:r>
              <a:rPr lang="en-US" dirty="0">
                <a:effectLst/>
                <a:latin typeface="Times New Roman" panose="02020603050405020304" pitchFamily="18" charset="0"/>
              </a:rPr>
              <a:t>AC.L1-3.1.1 leverages IA.L1-3.5.1 </a:t>
            </a:r>
            <a:r>
              <a:rPr lang="en-US" b="1" dirty="0">
                <a:effectLst/>
                <a:latin typeface="Times New Roman" panose="02020603050405020304" pitchFamily="18" charset="0"/>
              </a:rPr>
              <a:t>(</a:t>
            </a:r>
            <a:r>
              <a:rPr lang="en-US" sz="1200" b="1" dirty="0">
                <a:effectLst/>
                <a:ea typeface="Calibri" panose="020F0502020204030204" pitchFamily="34" charset="0"/>
                <a:cs typeface="Times New Roman" panose="02020603050405020304" pitchFamily="18" charset="0"/>
              </a:rPr>
              <a:t>Identify information system users, processes acting on behalf of users, or devices)</a:t>
            </a:r>
            <a:r>
              <a:rPr lang="en-US" b="1" dirty="0">
                <a:effectLst/>
                <a:latin typeface="Times New Roman" panose="02020603050405020304" pitchFamily="18" charset="0"/>
              </a:rPr>
              <a:t> </a:t>
            </a:r>
            <a:r>
              <a:rPr lang="en-US" dirty="0">
                <a:effectLst/>
                <a:latin typeface="Times New Roman" panose="02020603050405020304" pitchFamily="18" charset="0"/>
              </a:rPr>
              <a:t>which provides a vetted and trusted identity for access control required by AC.L1-3.1.1.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effectLst/>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 </a:t>
            </a:r>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22</a:t>
            </a:fld>
            <a:endParaRPr lang="en-US" dirty="0"/>
          </a:p>
        </p:txBody>
      </p:sp>
    </p:spTree>
    <p:extLst>
      <p:ext uri="{BB962C8B-B14F-4D97-AF65-F5344CB8AC3E}">
        <p14:creationId xmlns:p14="http://schemas.microsoft.com/office/powerpoint/2010/main" val="41238727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indent="-457200">
              <a:buFont typeface="+mj-lt"/>
              <a:buAutoNum type="arabicPeriod"/>
            </a:pPr>
            <a:r>
              <a:rPr lang="en-US" sz="2000" dirty="0"/>
              <a:t>Examine each of the CMMC Level 1 practices to determine</a:t>
            </a:r>
          </a:p>
          <a:p>
            <a:pPr marL="742950" lvl="1" indent="-285750">
              <a:buFont typeface="Arial" panose="020B0604020202020204" pitchFamily="34" charset="0"/>
              <a:buChar char="•"/>
            </a:pPr>
            <a:r>
              <a:rPr lang="en-US" sz="1800" dirty="0"/>
              <a:t>IT configuration requirements</a:t>
            </a:r>
          </a:p>
          <a:p>
            <a:pPr marL="742950" lvl="1" indent="-285750">
              <a:buFont typeface="Arial" panose="020B0604020202020204" pitchFamily="34" charset="0"/>
              <a:buChar char="•"/>
            </a:pPr>
            <a:r>
              <a:rPr lang="en-US" sz="1800" dirty="0"/>
              <a:t>Any additional software or hardware required</a:t>
            </a:r>
          </a:p>
          <a:p>
            <a:pPr marL="457200" lvl="1" indent="0">
              <a:buNone/>
            </a:pPr>
            <a:endParaRPr lang="en-US" sz="1800" b="1" dirty="0"/>
          </a:p>
          <a:p>
            <a:pPr marL="457200" lvl="1" indent="0">
              <a:buNone/>
            </a:pPr>
            <a:r>
              <a:rPr lang="en-US" sz="1800" b="1" dirty="0"/>
              <a:t>Note: </a:t>
            </a:r>
            <a:r>
              <a:rPr lang="en-US" sz="1800" dirty="0"/>
              <a:t>The complexity of the company IT system may determine whether additional software or tools are required.</a:t>
            </a:r>
          </a:p>
          <a:p>
            <a:pPr marL="457200" lvl="1" indent="0">
              <a:buNone/>
            </a:pPr>
            <a:endParaRPr lang="en-US" sz="1800" dirty="0"/>
          </a:p>
          <a:p>
            <a:pPr marL="457200" indent="-457200">
              <a:buFont typeface="+mj-lt"/>
              <a:buAutoNum type="arabicPeriod"/>
            </a:pPr>
            <a:r>
              <a:rPr lang="en-US" sz="2000" dirty="0"/>
              <a:t>Determine which CMMC practices can readily be accomplished by in-house IT personnel and which require additional research or assistance</a:t>
            </a:r>
          </a:p>
          <a:p>
            <a:pPr marL="457200" indent="-457200">
              <a:buFont typeface="+mj-lt"/>
              <a:buAutoNum type="arabicPeriod"/>
            </a:pPr>
            <a:r>
              <a:rPr lang="en-US" sz="2000" dirty="0"/>
              <a:t>Develop a plan of action and milestones to implement the CMMC practices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Any subcontractor that is going to process, store or transmit FCI, needs to be CMMC level 1 certified</a:t>
            </a:r>
          </a:p>
          <a:p>
            <a:pPr marL="171450" indent="-171450">
              <a:buFont typeface="Arial" panose="020B0604020202020204" pitchFamily="34" charset="0"/>
              <a:buChar char="•"/>
            </a:pPr>
            <a:r>
              <a:rPr lang="en-US" dirty="0"/>
              <a:t>Unless a higher level is specified, all suppliers &amp; sub-contractors must meet CMMC Level 1  </a:t>
            </a:r>
          </a:p>
          <a:p>
            <a:pPr marL="171450" indent="-171450">
              <a:buFont typeface="Arial" panose="020B0604020202020204" pitchFamily="34" charset="0"/>
              <a:buChar char="•"/>
            </a:pPr>
            <a:r>
              <a:rPr lang="en-US" dirty="0"/>
              <a:t>Contractor CMMC Levels are identified in the Contract RFP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If your company is level 1 and only has FCI and not CUI, then they won't have to comply with DFARS </a:t>
            </a:r>
            <a:r>
              <a:rPr lang="en-US" sz="6000" dirty="0"/>
              <a:t>252.204-7012, unless the </a:t>
            </a:r>
            <a:r>
              <a:rPr lang="en-US" sz="1800" dirty="0">
                <a:effectLst/>
                <a:latin typeface="Segoe UI" panose="020B0502040204020203" pitchFamily="34" charset="0"/>
              </a:rPr>
              <a:t>7012 clause is in your contract and then you will need to know for awareness.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Ensure your suppliers who handle FCI are informed of CMMC and that they are also addressing any outstanding flow down FAR 52.204-21 requirements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t>Keep up to date with regulatory changes and updates -Communicate with all contract stakeholders</a:t>
            </a:r>
          </a:p>
          <a:p>
            <a:pPr lvl="0"/>
            <a:endParaRPr lang="en-US" dirty="0"/>
          </a:p>
          <a:p>
            <a:pPr marL="0" marR="0">
              <a:lnSpc>
                <a:spcPct val="107000"/>
              </a:lnSpc>
              <a:spcBef>
                <a:spcPts val="0"/>
              </a:spcBef>
              <a:spcAft>
                <a:spcPts val="800"/>
              </a:spcAft>
            </a:pPr>
            <a:r>
              <a:rPr lang="en-US" dirty="0"/>
              <a:t>Level 1, CMMC Self-Assessment Guide: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https://dodcio.defense.gov/Portals/0/Documents/CMMC/AG_Level1_V2.0_FinalDraft_20211210_508.pdf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dirty="0"/>
              <a:t>Level 2, CMMC Assessment Guide: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https://dodcio.defense.gov/Portals/0/Documents/CMMC/AG_Level2_MasterV2.0_FINAL_202112016_508.pdf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0"/>
            <a:endParaRPr lang="en-US" dirty="0"/>
          </a:p>
          <a:p>
            <a:r>
              <a:rPr lang="en-US" dirty="0"/>
              <a:t>The CMMC Assessment Guides are organized into the following sections:</a:t>
            </a:r>
          </a:p>
          <a:p>
            <a:pPr marL="628650" lvl="1" indent="-171450">
              <a:buFont typeface="Arial" panose="020B0604020202020204" pitchFamily="34" charset="0"/>
              <a:buChar char="•"/>
            </a:pPr>
            <a:r>
              <a:rPr lang="en-US" dirty="0"/>
              <a:t>Assessment and Certification: provides an overview of the CMMC assessment and certification process, guidance around contractor size, and assessment scope.</a:t>
            </a:r>
          </a:p>
          <a:p>
            <a:pPr marL="628650" lvl="1" indent="-171450">
              <a:buFont typeface="Arial" panose="020B0604020202020204" pitchFamily="34" charset="0"/>
              <a:buChar char="•"/>
            </a:pPr>
            <a:r>
              <a:rPr lang="en-US" dirty="0"/>
              <a:t>Assessment Criteria and Methodology: provides guidance on the criteria and methodology (i.e. interview, examine, and test) Certified Assessors will employ during a CMMC assessment, as well as practice findings.</a:t>
            </a:r>
          </a:p>
          <a:p>
            <a:pPr marL="628650" lvl="1" indent="-171450">
              <a:buFont typeface="Arial" panose="020B0604020202020204" pitchFamily="34" charset="0"/>
              <a:buChar char="•"/>
            </a:pPr>
            <a:r>
              <a:rPr lang="en-US" dirty="0"/>
              <a:t>Practice Descriptions: provides the assessment requirements and specifics for each CMMC practice.</a:t>
            </a:r>
          </a:p>
          <a:p>
            <a:pPr marL="0" lvl="0" indent="0">
              <a:buFont typeface="Arial" panose="020B0604020202020204" pitchFamily="34" charset="0"/>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CMMC Level 1 Practices: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5"/>
              </a:rPr>
              <a:t>https://ndisac.org/dibscc/cyberassist/cybersecurity-maturity-model-certification/level-1/</a:t>
            </a: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CMMC Level 2 Practices: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6"/>
              </a:rPr>
              <a:t>https://ndisac.org/dibscc/cyberassist/cybersecurity-maturity-model-certification/level-2/</a:t>
            </a:r>
            <a:endParaRPr lang="en-US" dirty="0"/>
          </a:p>
          <a:p>
            <a:pPr marL="0" lvl="0" indent="0">
              <a:buFont typeface="Arial" panose="020B0604020202020204" pitchFamily="34" charset="0"/>
              <a:buNone/>
            </a:pPr>
            <a:endParaRPr lang="en-US" dirty="0"/>
          </a:p>
          <a:p>
            <a:pPr lvl="0"/>
            <a:r>
              <a:rPr lang="en-US" b="1" dirty="0"/>
              <a:t>Recommendations for after contract award:</a:t>
            </a:r>
          </a:p>
          <a:p>
            <a:pPr marL="171450" indent="-171450">
              <a:buFont typeface="Arial" panose="020B0604020202020204" pitchFamily="34" charset="0"/>
              <a:buChar char="•"/>
            </a:pPr>
            <a:r>
              <a:rPr lang="en-US" dirty="0"/>
              <a:t>Primes must verify Tier 1 supply chain is certified to the correct CMMC Level before CUI data is shared  </a:t>
            </a:r>
          </a:p>
          <a:p>
            <a:pPr marL="171450" indent="-171450">
              <a:buFont typeface="Arial" panose="020B0604020202020204" pitchFamily="34" charset="0"/>
              <a:buChar char="•"/>
            </a:pPr>
            <a:r>
              <a:rPr lang="en-US" dirty="0"/>
              <a:t>A DoD CMMC certification database is being created to assist in validation  </a:t>
            </a:r>
          </a:p>
          <a:p>
            <a:pPr marL="171450" indent="-171450">
              <a:buFont typeface="Arial" panose="020B0604020202020204" pitchFamily="34" charset="0"/>
              <a:buChar char="•"/>
            </a:pPr>
            <a:r>
              <a:rPr lang="en-US" dirty="0"/>
              <a:t>Companies may need to be disqualified if they are not properly certified  </a:t>
            </a:r>
          </a:p>
          <a:p>
            <a:pPr marL="171450" indent="-171450">
              <a:buFont typeface="Arial" panose="020B0604020202020204" pitchFamily="34" charset="0"/>
              <a:buChar char="•"/>
            </a:pPr>
            <a:r>
              <a:rPr lang="en-US" dirty="0"/>
              <a:t>Using sub-contractors that are not certified may be breach of contract</a:t>
            </a:r>
          </a:p>
          <a:p>
            <a:pPr lvl="0"/>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23</a:t>
            </a:fld>
            <a:endParaRPr lang="en-US" dirty="0"/>
          </a:p>
        </p:txBody>
      </p:sp>
    </p:spTree>
    <p:extLst>
      <p:ext uri="{BB962C8B-B14F-4D97-AF65-F5344CB8AC3E}">
        <p14:creationId xmlns:p14="http://schemas.microsoft.com/office/powerpoint/2010/main" val="2869011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3</a:t>
            </a:fld>
            <a:endParaRPr lang="en-US" dirty="0"/>
          </a:p>
        </p:txBody>
      </p:sp>
    </p:spTree>
    <p:extLst>
      <p:ext uri="{BB962C8B-B14F-4D97-AF65-F5344CB8AC3E}">
        <p14:creationId xmlns:p14="http://schemas.microsoft.com/office/powerpoint/2010/main" val="116447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4</a:t>
            </a:fld>
            <a:endParaRPr lang="en-US" dirty="0"/>
          </a:p>
        </p:txBody>
      </p:sp>
    </p:spTree>
    <p:extLst>
      <p:ext uri="{BB962C8B-B14F-4D97-AF65-F5344CB8AC3E}">
        <p14:creationId xmlns:p14="http://schemas.microsoft.com/office/powerpoint/2010/main" val="471217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CMMC model measures the implementation of cybersecurity requirements at three levels. Each level consists of a set of CMMC practices: </a:t>
            </a:r>
          </a:p>
          <a:p>
            <a:pPr marL="171450" indent="-171450">
              <a:buFont typeface="Arial" panose="020B0604020202020204" pitchFamily="34" charset="0"/>
              <a:buChar char="•"/>
            </a:pPr>
            <a:r>
              <a:rPr lang="en-US" b="1" dirty="0"/>
              <a:t>Level 1 (Foundational): </a:t>
            </a:r>
            <a:r>
              <a:rPr lang="en-US" dirty="0"/>
              <a:t>Encompasses the basic safeguarding requirements for Federal Contract Information (FCI) specified in FAR Clause 52.204-21.</a:t>
            </a:r>
          </a:p>
          <a:p>
            <a:pPr marL="171450" indent="-171450">
              <a:buFont typeface="Arial" panose="020B0604020202020204" pitchFamily="34" charset="0"/>
              <a:buChar char="•"/>
            </a:pPr>
            <a:r>
              <a:rPr lang="en-US" b="1" dirty="0"/>
              <a:t>Level 2 (Advanced): </a:t>
            </a:r>
            <a:r>
              <a:rPr lang="en-US" dirty="0"/>
              <a:t>Encompasses the security requirements for Controlled Unclassified Information (CUI) specified in NIST SP 800-171 Rev 2 per DFARS Clause 252.204-7012.</a:t>
            </a:r>
          </a:p>
          <a:p>
            <a:pPr marL="171450" indent="-171450">
              <a:buFont typeface="Arial" panose="020B0604020202020204" pitchFamily="34" charset="0"/>
              <a:buChar char="•"/>
            </a:pPr>
            <a:r>
              <a:rPr lang="en-US" b="1" dirty="0"/>
              <a:t>Level 3 (Expert): </a:t>
            </a:r>
            <a:r>
              <a:rPr lang="en-US" dirty="0"/>
              <a:t>Information on Level 3 will be released at a later date and will contain a subset of the security requirements specified in NIST SP 800-172.</a:t>
            </a:r>
          </a:p>
          <a:p>
            <a:pPr marL="0" indent="0">
              <a:buFont typeface="Arial" panose="020B0604020202020204" pitchFamily="34" charset="0"/>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Source: </a:t>
            </a:r>
            <a:r>
              <a:rPr lang="en-US" sz="1800" dirty="0">
                <a:effectLst/>
                <a:latin typeface="Segoe UI" panose="020B0502040204020203" pitchFamily="34" charset="0"/>
              </a:rPr>
              <a:t>Cybersecurity Maturity Model Certification Model Overview Version 2.0 | December 2021</a:t>
            </a:r>
            <a:endParaRPr lang="en-US" sz="1800" dirty="0">
              <a:effectLst/>
              <a:latin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CMMC is intended to be cost-effective and affordable for small businesses to implement at the lower CMMC levels.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chemeClr val="tx1"/>
                </a:solidFill>
                <a:latin typeface="Arial" panose="020B0604020202020204" pitchFamily="34" charset="0"/>
                <a:cs typeface="Arial" panose="020B0604020202020204" pitchFamily="34" charset="0"/>
              </a:rPr>
              <a:t>CMMC includes 14 domains (key sets of cybersecurity capabilities).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solidFill>
              </a:rPr>
              <a:t>All contractors and suppliers doing business with DoD must meet the CMMC Level 1 requirements at a minimum.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solidFill>
              </a:rPr>
              <a:t>The CMMC level of certification required for each DoD procurement will be specified in Request for Information (RFIs) and Request for Proposals (RFPs)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solidFill>
              </a:rPr>
              <a:t>Contractors will need to flow down appropriate CMMC Level requirements and verify supplier certification levels (CMMC Level 1 for FCI but no CUI; CMMC Level 2 or above for CUI).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dirty="0"/>
              <a:t>Recommendation: </a:t>
            </a:r>
            <a:r>
              <a:rPr lang="en-US" sz="1400" dirty="0"/>
              <a:t>Reference the </a:t>
            </a:r>
            <a:r>
              <a:rPr lang="en-US" sz="1400" dirty="0" err="1"/>
              <a:t>CyberAssist</a:t>
            </a:r>
            <a:r>
              <a:rPr lang="en-US" sz="1400" dirty="0"/>
              <a:t> site, https://ndisac.org/dibscc/cyberassist/cybersecurity-maturity-model-certification/, periodically for updated CMMC information and resources.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6</a:t>
            </a:fld>
            <a:endParaRPr lang="en-US" dirty="0"/>
          </a:p>
        </p:txBody>
      </p:sp>
    </p:spTree>
    <p:extLst>
      <p:ext uri="{BB962C8B-B14F-4D97-AF65-F5344CB8AC3E}">
        <p14:creationId xmlns:p14="http://schemas.microsoft.com/office/powerpoint/2010/main" val="3683441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Federal Contract Information (FCI) </a:t>
            </a:r>
            <a:r>
              <a:rPr lang="en-US" sz="1200" dirty="0"/>
              <a:t>is information, not intended for public release, that is provided by or generated for the Government under a contract to develop or deliver a product or service to the Government, but not including information provided by the Government to the public (such as on public websites) or simple transactional information, such as necessary to process payments. (FAR 52.204-21)</a:t>
            </a:r>
            <a:r>
              <a:rPr lang="en-US" sz="1800" b="1" dirty="0">
                <a:effectLst/>
                <a:ea typeface="Calibri" panose="020F0502020204030204" pitchFamily="34" charset="0"/>
              </a:rPr>
              <a:t> </a:t>
            </a:r>
          </a:p>
          <a:p>
            <a:pPr marL="0" indent="0">
              <a:buNone/>
            </a:pPr>
            <a:endParaRPr lang="en-US" sz="1800" b="1" dirty="0">
              <a:effectLst/>
              <a:ea typeface="Calibri" panose="020F0502020204030204" pitchFamily="34" charset="0"/>
            </a:endParaRPr>
          </a:p>
          <a:p>
            <a:pPr marL="0" indent="0">
              <a:buNone/>
            </a:pPr>
            <a:r>
              <a:rPr lang="en-US" sz="1800" b="1" dirty="0">
                <a:effectLst/>
                <a:ea typeface="Calibri" panose="020F0502020204030204" pitchFamily="34" charset="0"/>
              </a:rPr>
              <a:t>FAR 52.204-21: Basic Safeguarding of Covered Contractor Information Systems requires the basic safeguarding requirements and procedures to protect covered contractor information systems</a:t>
            </a:r>
            <a:endParaRPr lang="en-US" dirty="0"/>
          </a:p>
          <a:p>
            <a:pPr marL="628650" lvl="1" indent="-171450">
              <a:buFont typeface="Arial" panose="020B0604020202020204" pitchFamily="34" charset="0"/>
              <a:buChar char="•"/>
            </a:pPr>
            <a:r>
              <a:rPr lang="en-US" dirty="0"/>
              <a:t>2016 Implementation</a:t>
            </a:r>
          </a:p>
          <a:p>
            <a:pPr marL="628650" lvl="1" indent="-171450">
              <a:buFont typeface="Arial" panose="020B0604020202020204" pitchFamily="34" charset="0"/>
              <a:buChar char="•"/>
            </a:pPr>
            <a:r>
              <a:rPr lang="en-US" dirty="0"/>
              <a:t>No Grace Period for Compliance</a:t>
            </a:r>
          </a:p>
          <a:p>
            <a:pPr marL="628650" lvl="1" indent="-171450">
              <a:buFont typeface="Arial" panose="020B0604020202020204" pitchFamily="34" charset="0"/>
              <a:buChar char="•"/>
            </a:pPr>
            <a:r>
              <a:rPr lang="en-US" dirty="0"/>
              <a:t>15 Controls (17 NIST/CMMC practices)</a:t>
            </a:r>
          </a:p>
          <a:p>
            <a:pPr marL="628650" lvl="1" indent="-171450">
              <a:buFont typeface="Arial" panose="020B0604020202020204" pitchFamily="34" charset="0"/>
              <a:buChar char="•"/>
            </a:pPr>
            <a:r>
              <a:rPr lang="en-US" dirty="0"/>
              <a:t>Considered Minimum Compliance Criteria</a:t>
            </a:r>
          </a:p>
          <a:p>
            <a:pPr marL="0" indent="0">
              <a:buNone/>
            </a:pPr>
            <a:r>
              <a:rPr lang="en-US" b="1" dirty="0"/>
              <a:t>“Covered contractor information system” </a:t>
            </a:r>
            <a:r>
              <a:rPr lang="en-US" dirty="0"/>
              <a:t>means an information system that is owned or operated by a contractor that processes, stores, or transmits FCI.</a:t>
            </a:r>
          </a:p>
          <a:p>
            <a:pPr marL="0" indent="0">
              <a:buNone/>
            </a:pPr>
            <a:endParaRPr lang="en-US" sz="2100" b="1" dirty="0"/>
          </a:p>
          <a:p>
            <a:pPr marL="0" indent="0">
              <a:buNone/>
            </a:pPr>
            <a:r>
              <a:rPr lang="en-US" b="1" dirty="0"/>
              <a:t>Note: </a:t>
            </a:r>
            <a:r>
              <a:rPr lang="en-US" dirty="0"/>
              <a:t>An update is expected to this clause that could change the content.</a:t>
            </a:r>
            <a:endParaRPr lang="en-US" sz="1200" dirty="0"/>
          </a:p>
          <a:p>
            <a:pPr marL="0" indent="0">
              <a:buNone/>
            </a:pPr>
            <a:endParaRPr lang="en-US" sz="1200" dirty="0"/>
          </a:p>
          <a:p>
            <a:endParaRPr lang="en-US"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7</a:t>
            </a:fld>
            <a:endParaRPr lang="en-US" dirty="0"/>
          </a:p>
        </p:txBody>
      </p:sp>
    </p:spTree>
    <p:extLst>
      <p:ext uri="{BB962C8B-B14F-4D97-AF65-F5344CB8AC3E}">
        <p14:creationId xmlns:p14="http://schemas.microsoft.com/office/powerpoint/2010/main" val="3537028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Controlled Unclassified Information (CUI) </a:t>
            </a:r>
            <a:r>
              <a:rPr lang="en-US" sz="1200" b="0" dirty="0"/>
              <a:t>is i</a:t>
            </a:r>
            <a:r>
              <a:rPr lang="en-US" sz="1200" dirty="0"/>
              <a:t>nformation that law, regulation, or government wide policy requires to have safeguarding or disseminating controls, excluding information that is classified under Executive Order 13526, Classified National Security Information, December 29, 2009, or any predecessor or successor order, or the Atomic Energy Act of 1954, as amended.</a:t>
            </a:r>
          </a:p>
          <a:p>
            <a:endParaRPr lang="en-US" sz="1200" dirty="0"/>
          </a:p>
          <a:p>
            <a:r>
              <a:rPr lang="en-US" sz="1200" dirty="0"/>
              <a:t>Executive Order 13556 "Controlled Unclassified Information" (the Order), establishes a program for managing CUI across the Executive branch and designates the National Archives and Records Administration (NARA) as Executive Agent to implement the Order and oversee agency actions to ensure compliance. The Archivist of the United States delegated these responsibilities to the Information Security Oversight Office (ISOO).</a:t>
            </a:r>
          </a:p>
          <a:p>
            <a:endParaRPr lang="en-US" sz="1200" dirty="0"/>
          </a:p>
          <a:p>
            <a:r>
              <a:rPr lang="en-US" sz="1200" dirty="0"/>
              <a:t>32 CFR Part 2002 "Controlled Unclassified Information" was issued by ISOO to establish policy for agencies on designating, safeguarding, disseminating, marking, decontrolling, and disposing of CUI, self inspection and oversight requirements, and other facets of the Program. The rule affects Federal executive branch agencies that handle CUI and all organizations (sources) that handle, possess, use, share, or receive CUI— or which operate, use, or have access to Federal information and information systems on behalf of an agency.</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DFARS 252.204-7012: Safeguarding Covered Defense Information (CDI) and Cyber Incident Reporting </a:t>
            </a:r>
            <a:r>
              <a:rPr lang="en-US" sz="1200" kern="1400" dirty="0"/>
              <a:t>requires contractors who handle CDI on non-federal systems in performance of contracts to implement adequate cybersecurity safeguarding controls (NIST SP 800-171), rapidly report cyber incidents to the federal government within 72 hours of discovery, and to flow these requirements to their subcontractors who receive or generate CDI on their internal system.</a:t>
            </a:r>
            <a:endParaRPr lang="en-US" sz="1200" dirty="0"/>
          </a:p>
          <a:p>
            <a:pPr marL="0" lvl="0" indent="0" defTabSz="887413" fontAlgn="base">
              <a:spcAft>
                <a:spcPts val="1200"/>
              </a:spcAft>
              <a:buSzPct val="100000"/>
              <a:buNone/>
            </a:pPr>
            <a:endParaRPr lang="en-US" kern="0" dirty="0">
              <a:ea typeface="ＭＳ Ｐゴシック" pitchFamily="-112" charset="-128"/>
            </a:endParaRPr>
          </a:p>
          <a:p>
            <a:pPr marL="0" lvl="0" indent="0" defTabSz="887413" fontAlgn="base">
              <a:spcAft>
                <a:spcPts val="1200"/>
              </a:spcAft>
              <a:buSzPct val="100000"/>
              <a:buNone/>
            </a:pPr>
            <a:r>
              <a:rPr lang="en-US" kern="0" dirty="0">
                <a:ea typeface="ＭＳ Ｐゴシック" pitchFamily="-112" charset="-128"/>
              </a:rPr>
              <a:t>DFARS </a:t>
            </a:r>
            <a:r>
              <a:rPr lang="en-US" dirty="0"/>
              <a:t>252.204-7012 </a:t>
            </a:r>
            <a:r>
              <a:rPr lang="en-US" kern="0" dirty="0">
                <a:ea typeface="ＭＳ Ｐゴシック" pitchFamily="-112" charset="-128"/>
              </a:rPr>
              <a:t>invokes the NIST Special Publication 800-171 standard also known as “</a:t>
            </a:r>
            <a:r>
              <a:rPr lang="en-US" b="1" kern="0" dirty="0">
                <a:ea typeface="ＭＳ Ｐゴシック" pitchFamily="-112" charset="-128"/>
              </a:rPr>
              <a:t>Protecting Controlled Unclassified Information in Nonfederal Information Systems and Organizations</a:t>
            </a:r>
            <a:r>
              <a:rPr lang="en-US" kern="0" dirty="0">
                <a:ea typeface="ＭＳ Ｐゴシック" pitchFamily="-112" charset="-128"/>
              </a:rPr>
              <a:t>.”  </a:t>
            </a:r>
          </a:p>
          <a:p>
            <a:pPr marL="171450" lvl="0" indent="-171450" defTabSz="887413" fontAlgn="base">
              <a:spcAft>
                <a:spcPts val="1200"/>
              </a:spcAft>
              <a:buSzPct val="100000"/>
              <a:buFont typeface="Arial" panose="020B0604020202020204" pitchFamily="34" charset="0"/>
              <a:buChar char="•"/>
            </a:pPr>
            <a:r>
              <a:rPr lang="en-US" kern="0" dirty="0">
                <a:ea typeface="ＭＳ Ｐゴシック" pitchFamily="-112" charset="-128"/>
              </a:rPr>
              <a:t>In total, 800-171 has 110 unique security requirements that are split among 14 broader sections, or “families.”</a:t>
            </a:r>
          </a:p>
          <a:p>
            <a:pPr marL="171450" lvl="0" indent="-171450" defTabSz="887413" fontAlgn="base">
              <a:spcAft>
                <a:spcPts val="1200"/>
              </a:spcAft>
              <a:buSzPct val="100000"/>
              <a:buFont typeface="Arial" panose="020B0604020202020204" pitchFamily="34" charset="0"/>
              <a:buChar char="•"/>
            </a:pPr>
            <a:r>
              <a:rPr lang="en-US" kern="0" dirty="0">
                <a:ea typeface="ＭＳ Ｐゴシック" pitchFamily="-112" charset="-128"/>
              </a:rPr>
              <a:t>Considering the volume and specificity of these requirements, any organization performing under contracts (or subcontracts) with the Defense Department must make sure that they have the requisite information security knowledge, expertise and resources to comply with NIST SP 800-171. Non-compliance, after all, could spell the end of a contractor’s relationship with the DoD.</a:t>
            </a:r>
          </a:p>
          <a:p>
            <a:pPr marL="171450" marR="0" lvl="0" indent="-171450" algn="l" defTabSz="887413" rtl="0" eaLnBrk="1" fontAlgn="base" latinLnBrk="0" hangingPunct="1">
              <a:lnSpc>
                <a:spcPct val="100000"/>
              </a:lnSpc>
              <a:spcBef>
                <a:spcPts val="0"/>
              </a:spcBef>
              <a:spcAft>
                <a:spcPts val="1200"/>
              </a:spcAft>
              <a:buClrTx/>
              <a:buSzPct val="100000"/>
              <a:buFont typeface="Arial" panose="020B0604020202020204" pitchFamily="34" charset="0"/>
              <a:buChar char="•"/>
              <a:tabLst/>
              <a:defRPr/>
            </a:pPr>
            <a:r>
              <a:rPr lang="en-US" sz="1200" dirty="0"/>
              <a:t>Department of Defense Controlled Unclassified Information (DoD CUI) previously known as Covered Defense Information (CDI) is one example of CUI. In explaining what steps must be taken to protect CUI, the NIST guidelines cover the protection of DoD CUI or CDI as mandated by the DFARS clause 252.204-7012</a:t>
            </a:r>
          </a:p>
          <a:p>
            <a:pPr marL="171450" marR="0" lvl="0" indent="-171450" algn="l" defTabSz="887413" rtl="0" eaLnBrk="1" fontAlgn="base" latinLnBrk="0" hangingPunct="1">
              <a:lnSpc>
                <a:spcPct val="100000"/>
              </a:lnSpc>
              <a:spcBef>
                <a:spcPts val="0"/>
              </a:spcBef>
              <a:spcAft>
                <a:spcPts val="1200"/>
              </a:spcAft>
              <a:buClrTx/>
              <a:buSzPct val="100000"/>
              <a:buFont typeface="Arial" panose="020B0604020202020204" pitchFamily="34" charset="0"/>
              <a:buChar char="•"/>
              <a:tabLst/>
              <a:defRPr/>
            </a:pPr>
            <a:r>
              <a:rPr lang="en-US" sz="1200" dirty="0"/>
              <a:t>For more information on the CUI categories, refer to the CUI Registry, </a:t>
            </a:r>
            <a:r>
              <a:rPr lang="en-US" sz="1200" dirty="0">
                <a:effectLst/>
                <a:hlinkClick r:id="rId3"/>
              </a:rPr>
              <a:t>http://www.archives.gov/cui/registry/category-list.html</a:t>
            </a:r>
            <a:r>
              <a:rPr lang="en-US" sz="1200" dirty="0">
                <a:effectLst/>
              </a:rPr>
              <a:t> </a:t>
            </a:r>
          </a:p>
          <a:p>
            <a:pPr marL="0" indent="0">
              <a:spcBef>
                <a:spcPts val="1200"/>
              </a:spcBef>
              <a:buNone/>
            </a:pPr>
            <a:endParaRPr lang="en-US" b="1" dirty="0"/>
          </a:p>
          <a:p>
            <a:pPr marL="0" indent="0">
              <a:spcBef>
                <a:spcPts val="1200"/>
              </a:spcBef>
              <a:buNone/>
            </a:pPr>
            <a:r>
              <a:rPr lang="en-US" b="1" dirty="0"/>
              <a:t>What are the Safeguarding Requirements of DFARS 252.204-7012?</a:t>
            </a:r>
          </a:p>
          <a:p>
            <a:pPr marL="171450" indent="-171450">
              <a:spcBef>
                <a:spcPts val="1200"/>
              </a:spcBef>
              <a:buFont typeface="Arial" panose="020B0604020202020204" pitchFamily="34" charset="0"/>
              <a:buChar char="•"/>
            </a:pPr>
            <a:r>
              <a:rPr lang="en-US" dirty="0"/>
              <a:t>The DFARS 252.204-7012 essentially asks contractors “where is the Covered Defense Information (CDI)?” and instructs them to confirm that CDI is being protected in accordance with the security controls set forth in the NIST SP 800-171 standard. </a:t>
            </a:r>
          </a:p>
          <a:p>
            <a:pPr marL="171450" indent="-171450">
              <a:spcBef>
                <a:spcPts val="1200"/>
              </a:spcBef>
              <a:buFont typeface="Arial" panose="020B0604020202020204" pitchFamily="34" charset="0"/>
              <a:buChar char="•"/>
            </a:pPr>
            <a:r>
              <a:rPr lang="en-US" dirty="0"/>
              <a:t>Identify where CDI resides (either on the contractor’s IT systems or within the supply chain).</a:t>
            </a:r>
          </a:p>
          <a:p>
            <a:pPr marL="171450" indent="-171450">
              <a:spcBef>
                <a:spcPts val="1200"/>
              </a:spcBef>
              <a:buFont typeface="Arial" panose="020B0604020202020204" pitchFamily="34" charset="0"/>
              <a:buChar char="•"/>
            </a:pPr>
            <a:r>
              <a:rPr lang="en-US" dirty="0"/>
              <a:t>Validate CDI is protected per DFARS 252.204-7012 / NIST SP 800-171 controls.</a:t>
            </a:r>
          </a:p>
          <a:p>
            <a:pPr marL="171450" indent="-171450">
              <a:spcBef>
                <a:spcPts val="1200"/>
              </a:spcBef>
              <a:buFont typeface="Arial" panose="020B0604020202020204" pitchFamily="34" charset="0"/>
              <a:buChar char="•"/>
            </a:pPr>
            <a:r>
              <a:rPr lang="en-US" dirty="0"/>
              <a:t>Mitigate issues as needed and continuously monitor the contract for additional assets and suppliers that manage CDI.</a:t>
            </a:r>
          </a:p>
          <a:p>
            <a:endParaRPr lang="en-US" dirty="0"/>
          </a:p>
          <a:p>
            <a:r>
              <a:rPr lang="en-US" b="1" dirty="0"/>
              <a:t>System Security Plan (SSP): </a:t>
            </a:r>
            <a:r>
              <a:rPr lang="en-US" sz="1200" dirty="0"/>
              <a:t>The formal document prepared by the information system owner (or common security controls owner for inherited controls) that provides an overview of the security requirements for the system and describes the security controls in place or planned for meeting those requirements. The plan can also contain as supporting appendices or as references, other key security-related documents such as a risk assessment, privacy impact assessment, system interconnection agreements, contingency plan, security configurations, configuration management plan, and incident response plan. Source: CNSSI 4009</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Plan of Action and Milestones (POAM): </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 document that identifies tasks needing to be accomplished. It details resources required to accomplish the elements of the plan, any milestones in meeting the tasks, and scheduled completion dates for the milestones. </a:t>
            </a:r>
            <a:r>
              <a:rPr lang="en-US" sz="1200" dirty="0"/>
              <a:t>NIST SP 800-53A Rev 4</a:t>
            </a:r>
            <a:endParaRPr lang="en-US" sz="1200" b="1" u="sng" dirty="0"/>
          </a:p>
          <a:p>
            <a:pPr marL="0" indent="0">
              <a:buNone/>
            </a:pPr>
            <a:endParaRPr lang="en-US" sz="1200" b="1" dirty="0"/>
          </a:p>
          <a:p>
            <a:pPr marL="0" indent="0">
              <a:buNone/>
            </a:pPr>
            <a:r>
              <a:rPr lang="en-US" sz="1200" b="1" dirty="0"/>
              <a:t>Department of Defense Controlled Unclassified Information (DoD CUI) or Covered Defense Information </a:t>
            </a:r>
          </a:p>
          <a:p>
            <a:pPr marL="0" indent="0">
              <a:buNone/>
            </a:pPr>
            <a:r>
              <a:rPr lang="en-US" sz="1200" b="1" dirty="0"/>
              <a:t>(CDI) </a:t>
            </a:r>
            <a:r>
              <a:rPr lang="en-US" sz="1200" kern="1400" dirty="0"/>
              <a:t>is used to describe information that requires protection under DFARS Clause 252.204-7012. It is defined as unclassified controlled technical information (CTI) or other information as described in the CUI Registry that requires safeguarding/dissemination controls AND IS EITHER marked or otherwise identified in the contract and provided to the contractor by DoD in support of performance of the contract; OR collected/developed/received/transmitted/used/stored by the contractor in performance of contract.</a:t>
            </a:r>
          </a:p>
          <a:p>
            <a:endParaRPr lang="en-US" dirty="0"/>
          </a:p>
          <a:p>
            <a:r>
              <a:rPr lang="en-US" dirty="0"/>
              <a:t>“Technical information” means technical data or computer software, as those terms are defined in the clause at DFARS 252.227-7013, Rights in Technical Data-Non-Commercial Items, regardless of whether or not the clause is incorporated in this solicitation or contract. Examples of technical information include research and engineering data, engineering drawings, and associated lists, specifications, standards, process sheets, manuals, technical reports, technical orders, catalog item identifications, data sets, studies and analyses and related information, and computer software executable code and source code.</a:t>
            </a:r>
          </a:p>
          <a:p>
            <a:endParaRPr lang="en-US" dirty="0"/>
          </a:p>
          <a:p>
            <a:r>
              <a:rPr lang="en-US" dirty="0"/>
              <a:t>Primes should mark DoD CUI or CDI provided to suppliers or note expected DoD CUI or CDI to be developed in the contractual documents but be sure to specifically ask your prime anyway.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Note: </a:t>
            </a:r>
            <a:r>
              <a:rPr lang="en-US" dirty="0"/>
              <a:t>Old contracts may have the reference CDI, where current or future contracts may have the reference DoD CUI. The U.S. Government is in the process for transitioning the terminology.</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8</a:t>
            </a:fld>
            <a:endParaRPr lang="en-US" dirty="0"/>
          </a:p>
        </p:txBody>
      </p:sp>
    </p:spTree>
    <p:extLst>
      <p:ext uri="{BB962C8B-B14F-4D97-AF65-F5344CB8AC3E}">
        <p14:creationId xmlns:p14="http://schemas.microsoft.com/office/powerpoint/2010/main" val="3743125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Each domain links out to the domain information on the DIB SCC Cyber Assist site, </a:t>
            </a:r>
            <a:r>
              <a:rPr lang="en-US" sz="1200" u="sng" dirty="0">
                <a:hlinkClick r:id="rId3"/>
              </a:rPr>
              <a:t>https://ndisac.org/dibscc/cyberassist/cybersecurity-maturity-model-certification/</a:t>
            </a:r>
            <a:r>
              <a:rPr lang="en-US" sz="1200" u="sng" dirty="0"/>
              <a:t>.  </a:t>
            </a:r>
            <a:r>
              <a:rPr lang="en-US" sz="1200" dirty="0"/>
              <a:t>The Cyber Assist site is a resource for suppliers to obtain more information on CMMC and other cybersecurity resources.</a:t>
            </a:r>
          </a:p>
          <a:p>
            <a:endParaRPr lang="en-US" sz="1200" dirty="0"/>
          </a:p>
          <a:p>
            <a:r>
              <a:rPr lang="en-US" sz="1200" dirty="0"/>
              <a:t>There are six (6) domains that include CMMC Level 1 practices.</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Note: </a:t>
            </a:r>
            <a:r>
              <a:rPr lang="en-US" dirty="0"/>
              <a:t>The 6 CMMC domains highlighted in green are address in the following slides. For more information on the remaining 11 CMMC domains, refer to the </a:t>
            </a:r>
            <a:r>
              <a:rPr lang="en-US" i="1" dirty="0"/>
              <a:t>CMMC Domains </a:t>
            </a:r>
            <a:r>
              <a:rPr lang="en-US" dirty="0"/>
              <a:t>module in this training.</a:t>
            </a:r>
            <a:r>
              <a:rPr lang="en-US" i="1" dirty="0"/>
              <a:t> </a:t>
            </a:r>
          </a:p>
          <a:p>
            <a:endParaRPr lang="en-US" sz="1200" dirty="0"/>
          </a:p>
          <a:p>
            <a:r>
              <a:rPr lang="en-US" sz="1200" dirty="0"/>
              <a:t>When you click on one of the domains in the “CMMC Domains (14)” chart, you will be directed to the listing of all practices for that domain. From there, you can narrow it down by level.</a:t>
            </a:r>
          </a:p>
          <a:p>
            <a:endParaRPr lang="en-US" sz="1200" dirty="0"/>
          </a:p>
          <a:p>
            <a:r>
              <a:rPr lang="en-US" sz="1200" dirty="0"/>
              <a:t>Click on the domain in each box or the direct link listed below.</a:t>
            </a:r>
          </a:p>
          <a:p>
            <a:pPr marL="171450" indent="-171450">
              <a:buFont typeface="Arial" panose="020B0604020202020204" pitchFamily="34" charset="0"/>
              <a:buChar char="•"/>
            </a:pPr>
            <a:r>
              <a:rPr lang="en-US" sz="1200" b="1" dirty="0"/>
              <a:t>Access Control (AC): </a:t>
            </a:r>
            <a:r>
              <a:rPr lang="en-US" sz="1200" dirty="0">
                <a:hlinkClick r:id="rId4"/>
              </a:rPr>
              <a:t>https://ndisac.org/dibscc/cyberassist/cybersecurity-maturity-model-certification/access-control/</a:t>
            </a:r>
            <a:endParaRPr lang="en-US" sz="1200" dirty="0"/>
          </a:p>
          <a:p>
            <a:pPr marL="171450" indent="-171450">
              <a:buFont typeface="Arial" panose="020B0604020202020204" pitchFamily="34" charset="0"/>
              <a:buChar char="•"/>
            </a:pPr>
            <a:r>
              <a:rPr lang="en-US" sz="1200" b="1" dirty="0"/>
              <a:t>Audit and Accountability (AU): </a:t>
            </a:r>
            <a:r>
              <a:rPr lang="en-US" sz="1200" dirty="0">
                <a:hlinkClick r:id="rId5"/>
              </a:rPr>
              <a:t>https://ndisac.org/dibscc/cyberassist/cybersecurity-maturity-model-certification/audit-and-accountability/</a:t>
            </a:r>
            <a:endParaRPr lang="en-US" sz="1200" dirty="0"/>
          </a:p>
          <a:p>
            <a:pPr marL="171450" indent="-171450">
              <a:buFont typeface="Arial" panose="020B0604020202020204" pitchFamily="34" charset="0"/>
              <a:buChar char="•"/>
            </a:pPr>
            <a:r>
              <a:rPr lang="en-US" sz="1200" b="1" dirty="0"/>
              <a:t>Awareness and Training (AT): </a:t>
            </a:r>
            <a:r>
              <a:rPr lang="en-US" sz="1200" dirty="0">
                <a:hlinkClick r:id="rId6"/>
              </a:rPr>
              <a:t>https://ndisac.org/dibscc/cyberassist/cybersecurity-maturity-model-certification/awareness-and-training/</a:t>
            </a:r>
            <a:endParaRPr lang="en-US" sz="1200" dirty="0"/>
          </a:p>
          <a:p>
            <a:pPr marL="171450" indent="-171450">
              <a:buFont typeface="Arial" panose="020B0604020202020204" pitchFamily="34" charset="0"/>
              <a:buChar char="•"/>
            </a:pPr>
            <a:r>
              <a:rPr lang="en-US" sz="1200" b="1" dirty="0"/>
              <a:t>Configuration Management (CM): </a:t>
            </a:r>
            <a:r>
              <a:rPr lang="en-US" sz="1200" dirty="0">
                <a:hlinkClick r:id="rId7"/>
              </a:rPr>
              <a:t>https://ndisac.org/dibscc/cyberassist/cybersecurity-maturity-model-certification/configuration-management/</a:t>
            </a:r>
            <a:endParaRPr lang="en-US" sz="1200" dirty="0"/>
          </a:p>
          <a:p>
            <a:pPr marL="171450" indent="-171450">
              <a:buFont typeface="Arial" panose="020B0604020202020204" pitchFamily="34" charset="0"/>
              <a:buChar char="•"/>
            </a:pPr>
            <a:r>
              <a:rPr lang="en-US" sz="1200" b="1" dirty="0"/>
              <a:t>Identification and Authentication (IA): </a:t>
            </a:r>
            <a:r>
              <a:rPr lang="en-US" sz="1200" dirty="0">
                <a:hlinkClick r:id="rId8"/>
              </a:rPr>
              <a:t>https://ndisac.org/dibscc/cyberassist/cybersecurity-maturity-model-certification/identification-and-authentication/</a:t>
            </a:r>
            <a:r>
              <a:rPr lang="en-US" sz="1200" dirty="0"/>
              <a:t> </a:t>
            </a:r>
          </a:p>
          <a:p>
            <a:pPr marL="171450" indent="-171450">
              <a:buFont typeface="Arial" panose="020B0604020202020204" pitchFamily="34" charset="0"/>
              <a:buChar char="•"/>
            </a:pPr>
            <a:r>
              <a:rPr lang="en-US" sz="1200" b="1" dirty="0"/>
              <a:t>Incident Response (IR): </a:t>
            </a:r>
            <a:r>
              <a:rPr lang="en-US" sz="1200" dirty="0">
                <a:hlinkClick r:id="rId9"/>
              </a:rPr>
              <a:t>https://ndisac.org/dibscc/cyberassist/cybersecurity-maturity-model-certification/incident-response/</a:t>
            </a:r>
            <a:endParaRPr lang="en-US" sz="1200" dirty="0"/>
          </a:p>
          <a:p>
            <a:pPr marL="171450" indent="-171450">
              <a:buFont typeface="Arial" panose="020B0604020202020204" pitchFamily="34" charset="0"/>
              <a:buChar char="•"/>
            </a:pPr>
            <a:r>
              <a:rPr lang="en-US" sz="1200" b="1" dirty="0"/>
              <a:t>Maintenance (MA): </a:t>
            </a:r>
            <a:r>
              <a:rPr lang="en-US" sz="1200" dirty="0">
                <a:hlinkClick r:id="rId10"/>
              </a:rPr>
              <a:t>https://ndisac.org/dibscc/cyberassist/cybersecurity-maturity-model-certification/maintenance/</a:t>
            </a:r>
            <a:r>
              <a:rPr lang="en-US" sz="1200" dirty="0"/>
              <a:t> </a:t>
            </a:r>
          </a:p>
          <a:p>
            <a:pPr marL="171450" indent="-171450">
              <a:buFont typeface="Arial" panose="020B0604020202020204" pitchFamily="34" charset="0"/>
              <a:buChar char="•"/>
            </a:pPr>
            <a:r>
              <a:rPr lang="en-US" sz="1200" b="1" dirty="0"/>
              <a:t>Media Protection (MP): </a:t>
            </a:r>
            <a:r>
              <a:rPr lang="en-US" sz="1200" dirty="0">
                <a:hlinkClick r:id="rId11"/>
              </a:rPr>
              <a:t>https://ndisac.org/dibscc/cyberassist/cybersecurity-maturity-model-certification/media-protection/</a:t>
            </a:r>
            <a:r>
              <a:rPr lang="en-US" sz="1200" dirty="0"/>
              <a:t> </a:t>
            </a:r>
          </a:p>
          <a:p>
            <a:pPr marL="171450" indent="-171450">
              <a:buFont typeface="Arial" panose="020B0604020202020204" pitchFamily="34" charset="0"/>
              <a:buChar char="•"/>
            </a:pPr>
            <a:r>
              <a:rPr lang="en-US" sz="1200" b="1" dirty="0"/>
              <a:t>Personnel Security (PS): </a:t>
            </a:r>
            <a:r>
              <a:rPr lang="en-US" sz="1200" dirty="0">
                <a:hlinkClick r:id="rId12"/>
              </a:rPr>
              <a:t>https://ndisac.org/dibscc/cyberassist/cybersecurity-maturity-model-certification/personnel-security/</a:t>
            </a:r>
            <a:r>
              <a:rPr lang="en-US" sz="1200" dirty="0"/>
              <a:t> </a:t>
            </a:r>
          </a:p>
          <a:p>
            <a:pPr marL="171450" indent="-171450">
              <a:buFont typeface="Arial" panose="020B0604020202020204" pitchFamily="34" charset="0"/>
              <a:buChar char="•"/>
            </a:pPr>
            <a:r>
              <a:rPr lang="en-US" sz="1200" b="1" dirty="0"/>
              <a:t>Physical Protection (PE): </a:t>
            </a:r>
            <a:r>
              <a:rPr lang="en-US" sz="1200" dirty="0">
                <a:hlinkClick r:id="rId13"/>
              </a:rPr>
              <a:t>https://ndisac.org/dibscc/cyberassist/cybersecurity-maturity-model-certification/physical-protection-2/</a:t>
            </a:r>
            <a:r>
              <a:rPr lang="en-US" sz="1200" dirty="0"/>
              <a:t> </a:t>
            </a:r>
          </a:p>
          <a:p>
            <a:pPr marL="171450" indent="-171450">
              <a:buFont typeface="Arial" panose="020B0604020202020204" pitchFamily="34" charset="0"/>
              <a:buChar char="•"/>
            </a:pPr>
            <a:r>
              <a:rPr lang="en-US" sz="1200" b="1" dirty="0"/>
              <a:t>Risk Assessment (RA): </a:t>
            </a:r>
            <a:r>
              <a:rPr lang="en-US" sz="1200" dirty="0">
                <a:hlinkClick r:id="rId14"/>
              </a:rPr>
              <a:t>https://ndisac.org/dibscc/cyberassist/cybersecurity-maturity-model-certification/risk-management/</a:t>
            </a:r>
            <a:r>
              <a:rPr lang="en-US" sz="1200" dirty="0"/>
              <a:t> </a:t>
            </a:r>
          </a:p>
          <a:p>
            <a:pPr marL="171450" indent="-171450">
              <a:buFont typeface="Arial" panose="020B0604020202020204" pitchFamily="34" charset="0"/>
              <a:buChar char="•"/>
            </a:pPr>
            <a:r>
              <a:rPr lang="en-US" sz="1200" b="1" dirty="0"/>
              <a:t>Security Assessment (CA): </a:t>
            </a:r>
            <a:r>
              <a:rPr lang="en-US" sz="1200" dirty="0">
                <a:hlinkClick r:id="rId15"/>
              </a:rPr>
              <a:t>https://ndisac.org/dibscc/cyberassist/cybersecurity-maturity-model-certification/security-assessment/</a:t>
            </a:r>
            <a:r>
              <a:rPr lang="en-US" sz="1200" dirty="0"/>
              <a:t> </a:t>
            </a:r>
          </a:p>
          <a:p>
            <a:pPr marL="171450" indent="-171450">
              <a:buFont typeface="Arial" panose="020B0604020202020204" pitchFamily="34" charset="0"/>
              <a:buChar char="•"/>
            </a:pPr>
            <a:r>
              <a:rPr lang="en-US" sz="1200" b="1" dirty="0"/>
              <a:t>Systems and Communications Protection (SC): </a:t>
            </a:r>
            <a:r>
              <a:rPr lang="en-US" sz="1200" dirty="0">
                <a:hlinkClick r:id="rId16"/>
              </a:rPr>
              <a:t>https://ndisac.org/dibscc/cyberassist/cybersecurity-maturity-model-certification/system-and-communications-protection/</a:t>
            </a:r>
            <a:r>
              <a:rPr lang="en-US" sz="1200" dirty="0"/>
              <a:t> </a:t>
            </a:r>
          </a:p>
          <a:p>
            <a:pPr marL="171450" indent="-171450">
              <a:buFont typeface="Arial" panose="020B0604020202020204" pitchFamily="34" charset="0"/>
              <a:buChar char="•"/>
            </a:pPr>
            <a:r>
              <a:rPr lang="en-US" sz="1200" b="1" dirty="0"/>
              <a:t>System and Information Integrity (SI): </a:t>
            </a:r>
            <a:r>
              <a:rPr lang="en-US" sz="1200" dirty="0">
                <a:hlinkClick r:id="rId17"/>
              </a:rPr>
              <a:t>https://ndisac.org/dibscc/cyberassist/cybersecurity-maturity-model-certification/system-and-information-integrity/</a:t>
            </a:r>
            <a:r>
              <a:rPr lang="en-US" sz="1200" dirty="0"/>
              <a:t>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10</a:t>
            </a:fld>
            <a:endParaRPr lang="en-US" dirty="0"/>
          </a:p>
        </p:txBody>
      </p:sp>
    </p:spTree>
    <p:extLst>
      <p:ext uri="{BB962C8B-B14F-4D97-AF65-F5344CB8AC3E}">
        <p14:creationId xmlns:p14="http://schemas.microsoft.com/office/powerpoint/2010/main" val="3202498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Access is the ability to make use of any system resource. Access control is the process of granting or denying requests to: use information; use information processing services; and enter company facilities. System-based access controls are called logical access controls. Logical access controls prescribe not only who or what (in the case of a process) is permitted to have access to a system resource, but also the type of access that is permitted. Controlling physical access to company facilities is also important. It provides for the protection of employees, plant equipment, hardware, software, networks, and data from physical actions and events that could cause serious loss or damage to the company.</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Access Control (AC)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https://ndisac.org/dibscc/cyberassist/cybersecurity-maturity-model-certification/access-control/</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CMMC </a:t>
            </a:r>
            <a:r>
              <a:rPr lang="en-US" sz="1200" b="1" dirty="0"/>
              <a:t>Level 2</a:t>
            </a:r>
            <a:r>
              <a:rPr lang="en-US" sz="1200" dirty="0"/>
              <a:t> practices can be located here: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dirty="0"/>
              <a:t>Questions for your company to assist with understanding the CMMC practices:</a:t>
            </a:r>
          </a:p>
          <a:p>
            <a:pPr marL="171450" indent="-171450">
              <a:buFont typeface="Arial" panose="020B0604020202020204" pitchFamily="34" charset="0"/>
              <a:buChar char="•"/>
            </a:pPr>
            <a:r>
              <a:rPr lang="en-US" dirty="0"/>
              <a:t>What types of access is permitted to your company’s information systems?</a:t>
            </a:r>
          </a:p>
          <a:p>
            <a:pPr marL="171450" indent="-171450">
              <a:buFont typeface="Arial" panose="020B0604020202020204" pitchFamily="34" charset="0"/>
              <a:buChar char="•"/>
            </a:pPr>
            <a:r>
              <a:rPr lang="en-US" dirty="0"/>
              <a:t>How do control and manage connections between your company’s network and outside networks?</a:t>
            </a:r>
          </a:p>
          <a:p>
            <a:pPr marL="171450" indent="-171450">
              <a:buFont typeface="Arial" panose="020B0604020202020204" pitchFamily="34" charset="0"/>
              <a:buChar char="•"/>
            </a:pPr>
            <a:r>
              <a:rPr lang="en-US" dirty="0"/>
              <a:t>Does your company control and limit access of personal devices, e.g., laptops, phones, to your company’s network?</a:t>
            </a:r>
          </a:p>
          <a:p>
            <a:pPr marL="171450" indent="-171450">
              <a:buFont typeface="Arial" panose="020B0604020202020204" pitchFamily="34" charset="0"/>
              <a:buChar char="•"/>
            </a:pPr>
            <a:r>
              <a:rPr lang="en-US" dirty="0"/>
              <a:t>How does your company ensure access to sensitive information, e.g., Federal Contract Information (FCI), is protected?</a:t>
            </a:r>
          </a:p>
          <a:p>
            <a:pPr marL="171450" indent="-171450">
              <a:buFont typeface="Arial" panose="020B0604020202020204" pitchFamily="34" charset="0"/>
              <a:buChar char="•"/>
            </a:pPr>
            <a:r>
              <a:rPr lang="en-US" dirty="0"/>
              <a:t>Does your company control information posted and processed on publicly accessible systems, e.g. your company’s website?  Does your company limit and know what users are allowed to publish information on publicly accessible systems?</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11</a:t>
            </a:fld>
            <a:endParaRPr lang="en-US" dirty="0"/>
          </a:p>
        </p:txBody>
      </p:sp>
    </p:spTree>
    <p:extLst>
      <p:ext uri="{BB962C8B-B14F-4D97-AF65-F5344CB8AC3E}">
        <p14:creationId xmlns:p14="http://schemas.microsoft.com/office/powerpoint/2010/main" val="4280319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For most systems, identification and authentication is often the first line of defense. Identification is the means of verifying the identity of a user, process, or device, typically as a prerequisite for granting access to resources in a system. Identification and authentication is a technical measure that prevents unauthorized individuals or processes from entering a system. Identification and authentication is a critical building block of information security since it is the basis for most types of access control and for establishing user accountability. Access control often requires that the system can identify and differentiate between users. Companies should identify system users, processes acting on behalf of users, or devices and authenticate or verify the identities of those users, processes, or devices, as a prerequisite to allowing access to company systems.</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Identification and Authentication (IA)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https://ndisac.org/dibscc/cyberassist/cybersecurity-maturity-model-certification/identification-and-authentication/</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dirty="0"/>
              <a:t>Questions for your company to assist with understanding the practices:</a:t>
            </a:r>
          </a:p>
          <a:p>
            <a:pPr marL="171450" indent="-171450">
              <a:buFont typeface="Arial" panose="020B0604020202020204" pitchFamily="34" charset="0"/>
              <a:buChar char="•"/>
            </a:pPr>
            <a:r>
              <a:rPr lang="en-US" dirty="0"/>
              <a:t>How do users log into your systems? </a:t>
            </a:r>
          </a:p>
          <a:p>
            <a:pPr marL="171450" indent="-171450">
              <a:buFont typeface="Arial" panose="020B0604020202020204" pitchFamily="34" charset="0"/>
              <a:buChar char="•"/>
            </a:pPr>
            <a:r>
              <a:rPr lang="en-US" dirty="0"/>
              <a:t>Does everyone have full administrative rights on all systems? </a:t>
            </a:r>
          </a:p>
          <a:p>
            <a:pPr marL="171450" indent="-171450">
              <a:buFont typeface="Arial" panose="020B0604020202020204" pitchFamily="34" charset="0"/>
              <a:buChar char="•"/>
            </a:pPr>
            <a:r>
              <a:rPr lang="en-US" dirty="0"/>
              <a:t>Do you use any type of multifactor authentication (MFA)? </a:t>
            </a:r>
          </a:p>
          <a:p>
            <a:pPr marL="171450" indent="-171450">
              <a:buFont typeface="Arial" panose="020B0604020202020204" pitchFamily="34" charset="0"/>
              <a:buChar char="•"/>
            </a:pPr>
            <a:r>
              <a:rPr lang="en-US" dirty="0"/>
              <a:t>Do you have any password requirements setup?  </a:t>
            </a:r>
          </a:p>
          <a:p>
            <a:pPr marL="171450" indent="-171450">
              <a:buFont typeface="Arial" panose="020B0604020202020204" pitchFamily="34" charset="0"/>
              <a:buChar char="•"/>
            </a:pPr>
            <a:r>
              <a:rPr lang="en-US" dirty="0"/>
              <a:t>Do you have a process for removing user accounts when an individual leaves the company?</a:t>
            </a:r>
          </a:p>
        </p:txBody>
      </p:sp>
      <p:sp>
        <p:nvSpPr>
          <p:cNvPr id="4" name="Slide Number Placeholder 3"/>
          <p:cNvSpPr>
            <a:spLocks noGrp="1"/>
          </p:cNvSpPr>
          <p:nvPr>
            <p:ph type="sldNum" sz="quarter" idx="5"/>
          </p:nvPr>
        </p:nvSpPr>
        <p:spPr/>
        <p:txBody>
          <a:bodyPr/>
          <a:lstStyle/>
          <a:p>
            <a:fld id="{E2171A22-84E6-4B62-A31C-293EB5412BB8}" type="slidenum">
              <a:rPr lang="en-US" smtClean="0"/>
              <a:t>12</a:t>
            </a:fld>
            <a:endParaRPr lang="en-US" dirty="0"/>
          </a:p>
        </p:txBody>
      </p:sp>
    </p:spTree>
    <p:extLst>
      <p:ext uri="{BB962C8B-B14F-4D97-AF65-F5344CB8AC3E}">
        <p14:creationId xmlns:p14="http://schemas.microsoft.com/office/powerpoint/2010/main" val="1901513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93FF-2B7D-47FB-B7F8-CD6287FEE21C}"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95931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37020943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830478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1886601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9571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464830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6F4F66-48E7-4977-9607-0AE3FDCA8A60}"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75482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A5EE5-C50D-4795-A7B3-BC5D19082982}"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156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E84600-8D47-4B72-9872-7241F6076F74}"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81763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9EA9CA-2D3B-4F9C-BC51-F46BC3E2D1D9}"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1041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3CA4C-6E62-4616-92EE-3D39E4DAC5DC}"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0933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DE6C84-297B-41EA-866E-ABE0C8E1469B}" type="datetime1">
              <a:rPr lang="en-US" smtClean="0"/>
              <a:t>3/20/2023</a:t>
            </a:fld>
            <a:endParaRPr lang="en-US" dirty="0"/>
          </a:p>
        </p:txBody>
      </p:sp>
      <p:sp>
        <p:nvSpPr>
          <p:cNvPr id="8" name="Footer Placeholder 7"/>
          <p:cNvSpPr>
            <a:spLocks noGrp="1"/>
          </p:cNvSpPr>
          <p:nvPr>
            <p:ph type="ftr" sz="quarter" idx="11"/>
          </p:nvPr>
        </p:nvSpPr>
        <p:spPr/>
        <p:txBody>
          <a:bodyPr/>
          <a:lstStyle/>
          <a:p>
            <a:r>
              <a:rPr lang="en-US"/>
              <a:t>DRAFT-DIB SCC Cyber Training Working Group</a:t>
            </a:r>
            <a:endParaRPr lang="en-US" dirty="0"/>
          </a:p>
        </p:txBody>
      </p:sp>
      <p:sp>
        <p:nvSpPr>
          <p:cNvPr id="9" name="Slide Number Placeholder 8"/>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0228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E6EC6D-030A-4245-8862-F7117E3200F8}" type="datetime1">
              <a:rPr lang="en-US" smtClean="0"/>
              <a:t>3/20/2023</a:t>
            </a:fld>
            <a:endParaRPr lang="en-US" dirty="0"/>
          </a:p>
        </p:txBody>
      </p:sp>
      <p:sp>
        <p:nvSpPr>
          <p:cNvPr id="4" name="Footer Placeholder 3"/>
          <p:cNvSpPr>
            <a:spLocks noGrp="1"/>
          </p:cNvSpPr>
          <p:nvPr>
            <p:ph type="ftr" sz="quarter" idx="11"/>
          </p:nvPr>
        </p:nvSpPr>
        <p:spPr/>
        <p:txBody>
          <a:bodyPr/>
          <a:lstStyle/>
          <a:p>
            <a:r>
              <a:rPr lang="en-US"/>
              <a:t>DRAFT-DIB SCC Cyber Training Working Group</a:t>
            </a:r>
            <a:endParaRPr lang="en-US" dirty="0"/>
          </a:p>
        </p:txBody>
      </p:sp>
      <p:sp>
        <p:nvSpPr>
          <p:cNvPr id="5" name="Slide Number Placeholder 4"/>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74720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3ED76-0ECC-40E7-93D7-49F99F961602}" type="datetime1">
              <a:rPr lang="en-US" smtClean="0"/>
              <a:t>3/20/2023</a:t>
            </a:fld>
            <a:endParaRPr lang="en-US" dirty="0"/>
          </a:p>
        </p:txBody>
      </p:sp>
      <p:sp>
        <p:nvSpPr>
          <p:cNvPr id="3" name="Footer Placeholder 2"/>
          <p:cNvSpPr>
            <a:spLocks noGrp="1"/>
          </p:cNvSpPr>
          <p:nvPr>
            <p:ph type="ftr" sz="quarter" idx="11"/>
          </p:nvPr>
        </p:nvSpPr>
        <p:spPr/>
        <p:txBody>
          <a:bodyPr/>
          <a:lstStyle/>
          <a:p>
            <a:r>
              <a:rPr lang="en-US"/>
              <a:t>DRAFT-DIB SCC Cyber Training Working Group</a:t>
            </a:r>
            <a:endParaRPr lang="en-US" dirty="0"/>
          </a:p>
        </p:txBody>
      </p:sp>
      <p:sp>
        <p:nvSpPr>
          <p:cNvPr id="4" name="Slide Number Placeholder 3"/>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0298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64AB38-9F4C-419B-AA33-57512512B421}"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9288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607836-7422-41A7-BAA7-9BA9CF0DC85F}"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66005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821452" y="6022370"/>
            <a:ext cx="2549096" cy="784830"/>
          </a:xfrm>
          <a:prstGeom prst="rect">
            <a:avLst/>
          </a:prstGeom>
        </p:spPr>
        <p:txBody>
          <a:bodyPr vert="horz" wrap="none" lIns="91440" tIns="45720" rIns="91440" bIns="45720" rtlCol="0" anchor="b" anchorCtr="1">
            <a:spAutoFit/>
          </a:bodyPr>
          <a:lstStyle>
            <a:lvl1pPr algn="l">
              <a:defRPr sz="900">
                <a:solidFill>
                  <a:schemeClr val="tx1">
                    <a:tint val="75000"/>
                  </a:schemeClr>
                </a:solidFill>
              </a:defRPr>
            </a:lvl1pPr>
          </a:lstStyle>
          <a:p>
            <a:r>
              <a:rPr lang="en-US"/>
              <a:t>DRAFT-DIB SCC Cyber Training Working Group</a:t>
            </a:r>
          </a:p>
          <a:p>
            <a:endParaRPr lang="en-US"/>
          </a:p>
          <a:p>
            <a:endParaRPr lang="en-US"/>
          </a:p>
          <a:p>
            <a:endParaRPr lang="en-US"/>
          </a:p>
          <a:p>
            <a:endParaRPr lang="en-US" dirty="0"/>
          </a:p>
        </p:txBody>
      </p:sp>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9A7DC6-50BB-4B71-AC02-590E9CB87A28}" type="datetime1">
              <a:rPr lang="en-US" smtClean="0"/>
              <a:t>3/20/2023</a:t>
            </a:fld>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CD8977-B073-4460-AE63-2BD9EC7B16E4}" type="slidenum">
              <a:rPr lang="en-US" smtClean="0"/>
              <a:t>‹#›</a:t>
            </a:fld>
            <a:endParaRPr lang="en-US" dirty="0"/>
          </a:p>
        </p:txBody>
      </p:sp>
    </p:spTree>
    <p:extLst>
      <p:ext uri="{BB962C8B-B14F-4D97-AF65-F5344CB8AC3E}">
        <p14:creationId xmlns:p14="http://schemas.microsoft.com/office/powerpoint/2010/main" val="42223025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dodcio.defense.gov/Portals/0/Documents/CMMC/Scope_Level1_V2.0_FINAL_20211202_508.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hyperlink" Target="https://dodcio.defense.gov/Portals/0/Documents/CMMC/AG_Level1_V2.0_FinalDraft_20211210_508.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dodcio.defense.gov/Portals/0/Documents/CMMC/AG_Level1_V2.0_FinalDraft_20211210_508.pdf" TargetMode="External"/><Relationship Id="rId7" Type="http://schemas.openxmlformats.org/officeDocument/2006/relationships/hyperlink" Target="https://creativecommons.org/licenses/by-nc-sa/3.0/"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folksonomy.co/?permalink=2246" TargetMode="External"/><Relationship Id="rId5" Type="http://schemas.openxmlformats.org/officeDocument/2006/relationships/image" Target="../media/image5.jpg"/><Relationship Id="rId4" Type="http://schemas.openxmlformats.org/officeDocument/2006/relationships/hyperlink" Target="https://ndisac.org/dibscc/cyberassist/cybersecurity-maturity-model-certification/level-1/"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ndisac.org/dibscc/contact-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s://dodcio.defense.gov/Portals/0/Documents/CMMC/AG_Level1_V2.0_FinalDraft_20211210_508.pdf"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s://dodcio.defense.gov/Portals/0/Documents/CMMC/AG_Level2_MasterV2.0_FINAL_202112016_508.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hyperlink" Target="http://www.archives.gov/cui/registry/category-list.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90220-005B-4589-AF14-312C82CAF1AA}"/>
              </a:ext>
            </a:extLst>
          </p:cNvPr>
          <p:cNvSpPr>
            <a:spLocks noGrp="1"/>
          </p:cNvSpPr>
          <p:nvPr>
            <p:ph type="ctrTitle"/>
          </p:nvPr>
        </p:nvSpPr>
        <p:spPr>
          <a:xfrm>
            <a:off x="393085" y="1216418"/>
            <a:ext cx="9994900" cy="2387600"/>
          </a:xfrm>
        </p:spPr>
        <p:txBody>
          <a:bodyPr>
            <a:normAutofit/>
          </a:bodyPr>
          <a:lstStyle/>
          <a:p>
            <a:pPr algn="ctr"/>
            <a:r>
              <a:rPr lang="en-US" sz="4400" dirty="0"/>
              <a:t>Defense Industrial Base (DIB)</a:t>
            </a:r>
            <a:br>
              <a:rPr lang="en-US" sz="4400" dirty="0"/>
            </a:br>
            <a:r>
              <a:rPr lang="en-US" sz="4400" dirty="0"/>
              <a:t>Sector Coordinating Council (SCC) </a:t>
            </a:r>
            <a:br>
              <a:rPr lang="en-US" sz="4400" dirty="0"/>
            </a:br>
            <a:r>
              <a:rPr lang="en-US" sz="4400" dirty="0"/>
              <a:t>Supply Chain Cyber Training</a:t>
            </a:r>
          </a:p>
        </p:txBody>
      </p:sp>
      <p:sp>
        <p:nvSpPr>
          <p:cNvPr id="3" name="Subtitle 2">
            <a:extLst>
              <a:ext uri="{FF2B5EF4-FFF2-40B4-BE49-F238E27FC236}">
                <a16:creationId xmlns:a16="http://schemas.microsoft.com/office/drawing/2014/main" id="{1819652C-637D-41CB-9946-B468E748CF26}"/>
              </a:ext>
            </a:extLst>
          </p:cNvPr>
          <p:cNvSpPr>
            <a:spLocks noGrp="1"/>
          </p:cNvSpPr>
          <p:nvPr>
            <p:ph type="subTitle" idx="1"/>
          </p:nvPr>
        </p:nvSpPr>
        <p:spPr/>
        <p:txBody>
          <a:bodyPr/>
          <a:lstStyle/>
          <a:p>
            <a:pPr algn="ctr"/>
            <a:r>
              <a:rPr lang="en-US" dirty="0"/>
              <a:t>Cyber/Cybersecurity Maturity Model Certification (CMMC) v2.0</a:t>
            </a:r>
          </a:p>
        </p:txBody>
      </p:sp>
      <p:sp>
        <p:nvSpPr>
          <p:cNvPr id="5" name="Slide Number Placeholder 4">
            <a:extLst>
              <a:ext uri="{FF2B5EF4-FFF2-40B4-BE49-F238E27FC236}">
                <a16:creationId xmlns:a16="http://schemas.microsoft.com/office/drawing/2014/main" id="{7B6760A5-C95A-40B0-B7E7-85A1F79EB417}"/>
              </a:ext>
            </a:extLst>
          </p:cNvPr>
          <p:cNvSpPr>
            <a:spLocks noGrp="1"/>
          </p:cNvSpPr>
          <p:nvPr>
            <p:ph type="sldNum" sz="quarter" idx="12"/>
          </p:nvPr>
        </p:nvSpPr>
        <p:spPr/>
        <p:txBody>
          <a:bodyPr/>
          <a:lstStyle/>
          <a:p>
            <a:fld id="{EBCD8977-B073-4460-AE63-2BD9EC7B16E4}" type="slidenum">
              <a:rPr lang="en-US"/>
              <a:pPr/>
              <a:t>1</a:t>
            </a:fld>
            <a:endParaRPr lang="en-US"/>
          </a:p>
        </p:txBody>
      </p:sp>
      <p:pic>
        <p:nvPicPr>
          <p:cNvPr id="6" name="Picture 5">
            <a:extLst>
              <a:ext uri="{FF2B5EF4-FFF2-40B4-BE49-F238E27FC236}">
                <a16:creationId xmlns:a16="http://schemas.microsoft.com/office/drawing/2014/main" id="{6CE51D84-AEE6-473B-94A0-6C323CD54C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9ADE9A6B-A5FC-C456-C833-CD5309C2B54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043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DE09E-CD40-465C-BFC3-DB63F788D6E6}"/>
              </a:ext>
            </a:extLst>
          </p:cNvPr>
          <p:cNvSpPr>
            <a:spLocks noGrp="1"/>
          </p:cNvSpPr>
          <p:nvPr>
            <p:ph type="title"/>
          </p:nvPr>
        </p:nvSpPr>
        <p:spPr>
          <a:xfrm>
            <a:off x="838200" y="239866"/>
            <a:ext cx="10515600" cy="975160"/>
          </a:xfrm>
        </p:spPr>
        <p:txBody>
          <a:bodyPr/>
          <a:lstStyle/>
          <a:p>
            <a:r>
              <a:rPr lang="en-US" dirty="0"/>
              <a:t>CMMC Domains</a:t>
            </a:r>
          </a:p>
        </p:txBody>
      </p:sp>
      <p:sp>
        <p:nvSpPr>
          <p:cNvPr id="4" name="Slide Number Placeholder 3">
            <a:extLst>
              <a:ext uri="{FF2B5EF4-FFF2-40B4-BE49-F238E27FC236}">
                <a16:creationId xmlns:a16="http://schemas.microsoft.com/office/drawing/2014/main" id="{C624F9D0-3814-4DF5-9EEA-0F9DD0870262}"/>
              </a:ext>
            </a:extLst>
          </p:cNvPr>
          <p:cNvSpPr>
            <a:spLocks noGrp="1"/>
          </p:cNvSpPr>
          <p:nvPr>
            <p:ph type="sldNum" sz="quarter" idx="12"/>
          </p:nvPr>
        </p:nvSpPr>
        <p:spPr/>
        <p:txBody>
          <a:bodyPr/>
          <a:lstStyle/>
          <a:p>
            <a:fld id="{EBCD8977-B073-4460-AE63-2BD9EC7B16E4}" type="slidenum">
              <a:rPr lang="en-US" smtClean="0"/>
              <a:t>10</a:t>
            </a:fld>
            <a:endParaRPr lang="en-US" dirty="0"/>
          </a:p>
        </p:txBody>
      </p:sp>
      <p:graphicFrame>
        <p:nvGraphicFramePr>
          <p:cNvPr id="5" name="Diagram 4">
            <a:extLst>
              <a:ext uri="{FF2B5EF4-FFF2-40B4-BE49-F238E27FC236}">
                <a16:creationId xmlns:a16="http://schemas.microsoft.com/office/drawing/2014/main" id="{9D3C119E-4EA1-492F-A408-00B8F5BEABAC}"/>
              </a:ext>
            </a:extLst>
          </p:cNvPr>
          <p:cNvGraphicFramePr/>
          <p:nvPr/>
        </p:nvGraphicFramePr>
        <p:xfrm>
          <a:off x="1203202" y="1316485"/>
          <a:ext cx="8602147" cy="3629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B33F2F87-E2EE-4C59-B792-B28FC77A2E69}"/>
              </a:ext>
            </a:extLst>
          </p:cNvPr>
          <p:cNvSpPr txBox="1"/>
          <p:nvPr/>
        </p:nvSpPr>
        <p:spPr>
          <a:xfrm>
            <a:off x="3285855" y="995205"/>
            <a:ext cx="3799787" cy="369332"/>
          </a:xfrm>
          <a:prstGeom prst="rect">
            <a:avLst/>
          </a:prstGeom>
          <a:noFill/>
        </p:spPr>
        <p:txBody>
          <a:bodyPr wrap="square" rtlCol="0">
            <a:spAutoFit/>
          </a:bodyPr>
          <a:lstStyle/>
          <a:p>
            <a:pPr algn="ctr" defTabSz="548600"/>
            <a:r>
              <a:rPr lang="en-US" b="1" dirty="0">
                <a:solidFill>
                  <a:srgbClr val="00269A">
                    <a:lumMod val="75000"/>
                    <a:lumOff val="25000"/>
                  </a:srgbClr>
                </a:solidFill>
                <a:latin typeface="Arial" panose="020B0604020202020204"/>
              </a:rPr>
              <a:t>CMMC Domains (14)</a:t>
            </a:r>
          </a:p>
        </p:txBody>
      </p:sp>
      <p:sp>
        <p:nvSpPr>
          <p:cNvPr id="8" name="TextBox 7">
            <a:extLst>
              <a:ext uri="{FF2B5EF4-FFF2-40B4-BE49-F238E27FC236}">
                <a16:creationId xmlns:a16="http://schemas.microsoft.com/office/drawing/2014/main" id="{2503B459-CD68-417D-BB68-91035C5026E2}"/>
              </a:ext>
            </a:extLst>
          </p:cNvPr>
          <p:cNvSpPr txBox="1"/>
          <p:nvPr/>
        </p:nvSpPr>
        <p:spPr>
          <a:xfrm>
            <a:off x="605935" y="5046331"/>
            <a:ext cx="3256239" cy="1323439"/>
          </a:xfrm>
          <a:prstGeom prst="rect">
            <a:avLst/>
          </a:prstGeom>
          <a:noFill/>
          <a:ln w="19050">
            <a:solidFill>
              <a:schemeClr val="tx1"/>
            </a:solidFill>
          </a:ln>
        </p:spPr>
        <p:txBody>
          <a:bodyPr wrap="square" rtlCol="0">
            <a:spAutoFit/>
          </a:bodyPr>
          <a:lstStyle/>
          <a:p>
            <a:r>
              <a:rPr lang="en-US" sz="1600" b="1" dirty="0"/>
              <a:t>Legend:</a:t>
            </a:r>
          </a:p>
          <a:p>
            <a:r>
              <a:rPr lang="en-US" sz="1600" b="1" dirty="0">
                <a:solidFill>
                  <a:srgbClr val="33CC33"/>
                </a:solidFill>
              </a:rPr>
              <a:t>Green cell</a:t>
            </a:r>
            <a:r>
              <a:rPr lang="en-US" sz="1600" dirty="0">
                <a:solidFill>
                  <a:srgbClr val="33CC33"/>
                </a:solidFill>
              </a:rPr>
              <a:t>s</a:t>
            </a:r>
            <a:r>
              <a:rPr lang="en-US" sz="1600" dirty="0"/>
              <a:t>: Includes CMMC L1 practices</a:t>
            </a:r>
          </a:p>
          <a:p>
            <a:r>
              <a:rPr lang="en-US" sz="1600" b="1" dirty="0">
                <a:solidFill>
                  <a:schemeClr val="bg2">
                    <a:lumMod val="75000"/>
                  </a:schemeClr>
                </a:solidFill>
              </a:rPr>
              <a:t>Gray cells</a:t>
            </a:r>
            <a:r>
              <a:rPr lang="en-US" sz="1600" dirty="0"/>
              <a:t>: Includes CMMC L2 or higher practices</a:t>
            </a:r>
          </a:p>
        </p:txBody>
      </p:sp>
      <p:sp>
        <p:nvSpPr>
          <p:cNvPr id="6" name="TextBox 5">
            <a:extLst>
              <a:ext uri="{FF2B5EF4-FFF2-40B4-BE49-F238E27FC236}">
                <a16:creationId xmlns:a16="http://schemas.microsoft.com/office/drawing/2014/main" id="{D26F9B73-D31D-411F-8567-C98E24DA0B02}"/>
              </a:ext>
            </a:extLst>
          </p:cNvPr>
          <p:cNvSpPr txBox="1"/>
          <p:nvPr/>
        </p:nvSpPr>
        <p:spPr>
          <a:xfrm>
            <a:off x="5096112" y="5077638"/>
            <a:ext cx="3909413" cy="1569660"/>
          </a:xfrm>
          <a:prstGeom prst="rect">
            <a:avLst/>
          </a:prstGeom>
          <a:noFill/>
        </p:spPr>
        <p:txBody>
          <a:bodyPr wrap="square" rtlCol="0">
            <a:spAutoFit/>
          </a:bodyPr>
          <a:lstStyle/>
          <a:p>
            <a:r>
              <a:rPr lang="en-US" sz="1600" b="1" dirty="0"/>
              <a:t>Note: </a:t>
            </a:r>
            <a:r>
              <a:rPr lang="en-US" sz="1600" dirty="0"/>
              <a:t>The 6 CMMC domains highlighted in green are discussed in the following slides. For more information on the remaining 8 CMMC domains, refer to the </a:t>
            </a:r>
            <a:r>
              <a:rPr lang="en-US" sz="1600" i="1" dirty="0"/>
              <a:t>Supporting Material section </a:t>
            </a:r>
            <a:r>
              <a:rPr lang="en-US" sz="1600" dirty="0"/>
              <a:t>at the end of the training.</a:t>
            </a:r>
            <a:r>
              <a:rPr lang="en-US" sz="1600" i="1" dirty="0"/>
              <a:t> </a:t>
            </a:r>
          </a:p>
        </p:txBody>
      </p:sp>
      <p:pic>
        <p:nvPicPr>
          <p:cNvPr id="9" name="Picture 8">
            <a:extLst>
              <a:ext uri="{FF2B5EF4-FFF2-40B4-BE49-F238E27FC236}">
                <a16:creationId xmlns:a16="http://schemas.microsoft.com/office/drawing/2014/main" id="{49DAB801-7347-484E-A0A0-864823E52A27}"/>
              </a:ext>
            </a:extLst>
          </p:cNvPr>
          <p:cNvPicPr>
            <a:picLocks noChangeAspect="1"/>
          </p:cNvPicPr>
          <p:nvPr/>
        </p:nvPicPr>
        <p:blipFill>
          <a:blip r:embed="rId8"/>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Star: 5 Points 11">
            <a:extLst>
              <a:ext uri="{FF2B5EF4-FFF2-40B4-BE49-F238E27FC236}">
                <a16:creationId xmlns:a16="http://schemas.microsoft.com/office/drawing/2014/main" id="{BF947786-8B2C-426D-AD38-BF9FB5057109}"/>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8BFF3EF4-6085-1307-7DCB-1E87AB132646}"/>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34483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B971-B012-4E2C-A1E0-929DC56AD770}"/>
              </a:ext>
            </a:extLst>
          </p:cNvPr>
          <p:cNvSpPr>
            <a:spLocks noGrp="1"/>
          </p:cNvSpPr>
          <p:nvPr>
            <p:ph type="title"/>
          </p:nvPr>
        </p:nvSpPr>
        <p:spPr>
          <a:xfrm>
            <a:off x="621890" y="206029"/>
            <a:ext cx="10515600" cy="644523"/>
          </a:xfrm>
        </p:spPr>
        <p:txBody>
          <a:bodyPr>
            <a:normAutofit/>
          </a:bodyPr>
          <a:lstStyle/>
          <a:p>
            <a:r>
              <a:rPr lang="en-US" dirty="0"/>
              <a:t>Access Control (AC)</a:t>
            </a:r>
          </a:p>
        </p:txBody>
      </p:sp>
      <p:sp>
        <p:nvSpPr>
          <p:cNvPr id="3" name="Content Placeholder 2">
            <a:extLst>
              <a:ext uri="{FF2B5EF4-FFF2-40B4-BE49-F238E27FC236}">
                <a16:creationId xmlns:a16="http://schemas.microsoft.com/office/drawing/2014/main" id="{0CBDB488-D0AC-4A7B-8EAE-AFD75905B8FE}"/>
              </a:ext>
            </a:extLst>
          </p:cNvPr>
          <p:cNvSpPr>
            <a:spLocks noGrp="1"/>
          </p:cNvSpPr>
          <p:nvPr>
            <p:ph idx="1"/>
          </p:nvPr>
        </p:nvSpPr>
        <p:spPr>
          <a:xfrm>
            <a:off x="621890" y="1088701"/>
            <a:ext cx="9575406" cy="1677359"/>
          </a:xfrm>
          <a:solidFill>
            <a:schemeClr val="accent1"/>
          </a:solidFill>
        </p:spPr>
        <p:txBody>
          <a:bodyPr>
            <a:noAutofit/>
          </a:bodyPr>
          <a:lstStyle/>
          <a:p>
            <a:pPr marL="0" indent="0" algn="ctr">
              <a:buNone/>
            </a:pPr>
            <a:r>
              <a:rPr lang="en-US" sz="2000" dirty="0">
                <a:solidFill>
                  <a:schemeClr val="bg1"/>
                </a:solidFill>
              </a:rPr>
              <a:t>Access control is the process of granting or denying requests to use information, to use information processing services and/or enter company facilities. System-based access controls are called logical access controls, who or what (in the case of a process) is permitted to have access to a system resource and type of access permitted.*</a:t>
            </a:r>
          </a:p>
          <a:p>
            <a:pPr marL="0" indent="0">
              <a:buNone/>
            </a:pPr>
            <a:endParaRPr lang="en-US" sz="2000" dirty="0"/>
          </a:p>
        </p:txBody>
      </p:sp>
      <p:sp>
        <p:nvSpPr>
          <p:cNvPr id="5" name="Slide Number Placeholder 4">
            <a:extLst>
              <a:ext uri="{FF2B5EF4-FFF2-40B4-BE49-F238E27FC236}">
                <a16:creationId xmlns:a16="http://schemas.microsoft.com/office/drawing/2014/main" id="{E0AF2A83-5D53-4F08-BEBF-548B7973AA82}"/>
              </a:ext>
            </a:extLst>
          </p:cNvPr>
          <p:cNvSpPr>
            <a:spLocks noGrp="1"/>
          </p:cNvSpPr>
          <p:nvPr>
            <p:ph type="sldNum" sz="quarter" idx="12"/>
          </p:nvPr>
        </p:nvSpPr>
        <p:spPr/>
        <p:txBody>
          <a:bodyPr/>
          <a:lstStyle/>
          <a:p>
            <a:fld id="{EBCD8977-B073-4460-AE63-2BD9EC7B16E4}" type="slidenum">
              <a:rPr lang="en-US" smtClean="0"/>
              <a:t>11</a:t>
            </a:fld>
            <a:endParaRPr lang="en-US" dirty="0"/>
          </a:p>
        </p:txBody>
      </p:sp>
      <p:sp>
        <p:nvSpPr>
          <p:cNvPr id="14" name="TextBox 13">
            <a:extLst>
              <a:ext uri="{FF2B5EF4-FFF2-40B4-BE49-F238E27FC236}">
                <a16:creationId xmlns:a16="http://schemas.microsoft.com/office/drawing/2014/main" id="{0FA7330E-C561-40BB-9C9D-F17711DF4146}"/>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20" name="TextBox 19">
            <a:extLst>
              <a:ext uri="{FF2B5EF4-FFF2-40B4-BE49-F238E27FC236}">
                <a16:creationId xmlns:a16="http://schemas.microsoft.com/office/drawing/2014/main" id="{B7DDB1B5-F56C-467C-82BD-C2D034F2770C}"/>
              </a:ext>
            </a:extLst>
          </p:cNvPr>
          <p:cNvSpPr txBox="1"/>
          <p:nvPr/>
        </p:nvSpPr>
        <p:spPr>
          <a:xfrm>
            <a:off x="621890" y="3008868"/>
            <a:ext cx="9016379" cy="265066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securely log into your company systems?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Does your company limit system access to types of transactions and functions?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Does your company restrict access to company facilities?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What is sensitive information?</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know how to handle and protect sensitive information?</a:t>
            </a:r>
          </a:p>
        </p:txBody>
      </p:sp>
      <p:pic>
        <p:nvPicPr>
          <p:cNvPr id="4" name="Picture 3">
            <a:extLst>
              <a:ext uri="{FF2B5EF4-FFF2-40B4-BE49-F238E27FC236}">
                <a16:creationId xmlns:a16="http://schemas.microsoft.com/office/drawing/2014/main" id="{9075780A-C91B-0D20-F227-50C1EDD563E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Star: 5 Points 6">
            <a:extLst>
              <a:ext uri="{FF2B5EF4-FFF2-40B4-BE49-F238E27FC236}">
                <a16:creationId xmlns:a16="http://schemas.microsoft.com/office/drawing/2014/main" id="{FE53262B-47B2-D8E0-76A1-BFDB1DFEAC4B}"/>
              </a:ext>
            </a:extLst>
          </p:cNvPr>
          <p:cNvSpPr/>
          <p:nvPr/>
        </p:nvSpPr>
        <p:spPr>
          <a:xfrm>
            <a:off x="77116" y="780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3">
            <a:extLst>
              <a:ext uri="{FF2B5EF4-FFF2-40B4-BE49-F238E27FC236}">
                <a16:creationId xmlns:a16="http://schemas.microsoft.com/office/drawing/2014/main" id="{9FC84B3C-8CC9-1806-FD67-D2AD89B432D1}"/>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584451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6C9D9-D94C-4E40-8A87-20DB8F74BC18}"/>
              </a:ext>
            </a:extLst>
          </p:cNvPr>
          <p:cNvSpPr>
            <a:spLocks noGrp="1"/>
          </p:cNvSpPr>
          <p:nvPr>
            <p:ph type="title"/>
          </p:nvPr>
        </p:nvSpPr>
        <p:spPr>
          <a:xfrm>
            <a:off x="838200" y="390525"/>
            <a:ext cx="10515600" cy="765175"/>
          </a:xfrm>
        </p:spPr>
        <p:txBody>
          <a:bodyPr/>
          <a:lstStyle/>
          <a:p>
            <a:r>
              <a:rPr lang="en-US" dirty="0"/>
              <a:t>Identification and Authentication (IA)</a:t>
            </a:r>
          </a:p>
        </p:txBody>
      </p:sp>
      <p:sp>
        <p:nvSpPr>
          <p:cNvPr id="3" name="Content Placeholder 2">
            <a:extLst>
              <a:ext uri="{FF2B5EF4-FFF2-40B4-BE49-F238E27FC236}">
                <a16:creationId xmlns:a16="http://schemas.microsoft.com/office/drawing/2014/main" id="{486F2183-903F-432D-A735-9B0B25EB8ACF}"/>
              </a:ext>
            </a:extLst>
          </p:cNvPr>
          <p:cNvSpPr>
            <a:spLocks noGrp="1"/>
          </p:cNvSpPr>
          <p:nvPr>
            <p:ph idx="1"/>
          </p:nvPr>
        </p:nvSpPr>
        <p:spPr>
          <a:xfrm>
            <a:off x="875272" y="1137508"/>
            <a:ext cx="9573768" cy="1412988"/>
          </a:xfrm>
          <a:solidFill>
            <a:schemeClr val="accent1"/>
          </a:solidFill>
        </p:spPr>
        <p:txBody>
          <a:bodyPr>
            <a:normAutofit/>
          </a:bodyPr>
          <a:lstStyle/>
          <a:p>
            <a:pPr marL="0" indent="0" algn="ctr">
              <a:buNone/>
            </a:pPr>
            <a:r>
              <a:rPr lang="en-US" sz="2000" dirty="0">
                <a:solidFill>
                  <a:schemeClr val="bg1"/>
                </a:solidFill>
              </a:rPr>
              <a:t>Identification and authentication is a technical measure that prevents unauthorized individuals or processes from entering a system. Identification and authentication is a critical building block of information security since it is the basis for most types of access control and for establishing user accountability.*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A85478AF-BB34-4D06-B6BD-BDC464110516}"/>
              </a:ext>
            </a:extLst>
          </p:cNvPr>
          <p:cNvSpPr>
            <a:spLocks noGrp="1"/>
          </p:cNvSpPr>
          <p:nvPr>
            <p:ph type="sldNum" sz="quarter" idx="12"/>
          </p:nvPr>
        </p:nvSpPr>
        <p:spPr/>
        <p:txBody>
          <a:bodyPr/>
          <a:lstStyle/>
          <a:p>
            <a:fld id="{EBCD8977-B073-4460-AE63-2BD9EC7B16E4}" type="slidenum">
              <a:rPr lang="en-US" smtClean="0"/>
              <a:t>12</a:t>
            </a:fld>
            <a:endParaRPr lang="en-US" dirty="0"/>
          </a:p>
        </p:txBody>
      </p:sp>
      <p:pic>
        <p:nvPicPr>
          <p:cNvPr id="9" name="Picture 8">
            <a:extLst>
              <a:ext uri="{FF2B5EF4-FFF2-40B4-BE49-F238E27FC236}">
                <a16:creationId xmlns:a16="http://schemas.microsoft.com/office/drawing/2014/main" id="{FEA3F9A4-EF53-4438-B282-E0578F616A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3" name="TextBox 12">
            <a:extLst>
              <a:ext uri="{FF2B5EF4-FFF2-40B4-BE49-F238E27FC236}">
                <a16:creationId xmlns:a16="http://schemas.microsoft.com/office/drawing/2014/main" id="{7E450B6E-F312-41B2-A592-075922725174}"/>
              </a:ext>
            </a:extLst>
          </p:cNvPr>
          <p:cNvSpPr txBox="1"/>
          <p:nvPr/>
        </p:nvSpPr>
        <p:spPr>
          <a:xfrm>
            <a:off x="875272" y="2779743"/>
            <a:ext cx="8328452" cy="265066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How do users log into your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Does everyone have full administrative rights on all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use any type of multifactor authentication (MFA)?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any password requirements setup?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 process for removing user accounts when an individual leaves the company?</a:t>
            </a:r>
          </a:p>
        </p:txBody>
      </p:sp>
      <p:sp>
        <p:nvSpPr>
          <p:cNvPr id="4" name="TextBox 3">
            <a:extLst>
              <a:ext uri="{FF2B5EF4-FFF2-40B4-BE49-F238E27FC236}">
                <a16:creationId xmlns:a16="http://schemas.microsoft.com/office/drawing/2014/main" id="{AE6A9C3C-62FD-6499-4352-2225514504B1}"/>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7" name="Star: 5 Points 6">
            <a:extLst>
              <a:ext uri="{FF2B5EF4-FFF2-40B4-BE49-F238E27FC236}">
                <a16:creationId xmlns:a16="http://schemas.microsoft.com/office/drawing/2014/main" id="{379E94E3-D1A7-6166-8654-370BE2443BF7}"/>
              </a:ext>
            </a:extLst>
          </p:cNvPr>
          <p:cNvSpPr/>
          <p:nvPr/>
        </p:nvSpPr>
        <p:spPr>
          <a:xfrm>
            <a:off x="77116" y="780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3">
            <a:extLst>
              <a:ext uri="{FF2B5EF4-FFF2-40B4-BE49-F238E27FC236}">
                <a16:creationId xmlns:a16="http://schemas.microsoft.com/office/drawing/2014/main" id="{66D9BF6F-EF9F-9EB6-DC78-B180CBAC32DC}"/>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591272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7ABB-6CC9-4116-9E01-F3893B7A4ED8}"/>
              </a:ext>
            </a:extLst>
          </p:cNvPr>
          <p:cNvSpPr>
            <a:spLocks noGrp="1"/>
          </p:cNvSpPr>
          <p:nvPr>
            <p:ph type="title"/>
          </p:nvPr>
        </p:nvSpPr>
        <p:spPr>
          <a:xfrm>
            <a:off x="838200" y="378626"/>
            <a:ext cx="10515600" cy="661988"/>
          </a:xfrm>
        </p:spPr>
        <p:txBody>
          <a:bodyPr>
            <a:normAutofit/>
          </a:bodyPr>
          <a:lstStyle/>
          <a:p>
            <a:r>
              <a:rPr lang="en-US" dirty="0"/>
              <a:t>Media Protection (MP)</a:t>
            </a:r>
          </a:p>
        </p:txBody>
      </p:sp>
      <p:sp>
        <p:nvSpPr>
          <p:cNvPr id="3" name="Content Placeholder 2">
            <a:extLst>
              <a:ext uri="{FF2B5EF4-FFF2-40B4-BE49-F238E27FC236}">
                <a16:creationId xmlns:a16="http://schemas.microsoft.com/office/drawing/2014/main" id="{DACAEEE4-7FB5-46A7-8921-FB5BBF067C23}"/>
              </a:ext>
            </a:extLst>
          </p:cNvPr>
          <p:cNvSpPr>
            <a:spLocks noGrp="1"/>
          </p:cNvSpPr>
          <p:nvPr>
            <p:ph idx="1"/>
          </p:nvPr>
        </p:nvSpPr>
        <p:spPr>
          <a:xfrm>
            <a:off x="802574" y="1149208"/>
            <a:ext cx="9573768" cy="2009627"/>
          </a:xfrm>
          <a:solidFill>
            <a:schemeClr val="accent1"/>
          </a:solidFill>
        </p:spPr>
        <p:txBody>
          <a:bodyPr>
            <a:noAutofit/>
          </a:bodyPr>
          <a:lstStyle/>
          <a:p>
            <a:pPr marL="0" indent="0" algn="ctr">
              <a:buNone/>
            </a:pPr>
            <a:r>
              <a:rPr lang="en-US" sz="2000" dirty="0">
                <a:solidFill>
                  <a:schemeClr val="bg1"/>
                </a:solidFill>
              </a:rPr>
              <a:t>Media protection is a requirement that addresses the defense of system media, which can be described as both digital and nondigital. Media protections can restrict access and make media available to authorized personnel only, apply security labels to sensitive information, and provide instructions on how to remove information from media so that the information cannot be retrieved or reconstructed.*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1A9E680B-3E8F-4E91-BE96-5BA993B053CF}"/>
              </a:ext>
            </a:extLst>
          </p:cNvPr>
          <p:cNvSpPr>
            <a:spLocks noGrp="1"/>
          </p:cNvSpPr>
          <p:nvPr>
            <p:ph type="sldNum" sz="quarter" idx="12"/>
          </p:nvPr>
        </p:nvSpPr>
        <p:spPr/>
        <p:txBody>
          <a:bodyPr/>
          <a:lstStyle/>
          <a:p>
            <a:fld id="{EBCD8977-B073-4460-AE63-2BD9EC7B16E4}" type="slidenum">
              <a:rPr lang="en-US" smtClean="0"/>
              <a:t>13</a:t>
            </a:fld>
            <a:endParaRPr lang="en-US" dirty="0"/>
          </a:p>
        </p:txBody>
      </p:sp>
      <p:pic>
        <p:nvPicPr>
          <p:cNvPr id="12" name="Picture 11">
            <a:extLst>
              <a:ext uri="{FF2B5EF4-FFF2-40B4-BE49-F238E27FC236}">
                <a16:creationId xmlns:a16="http://schemas.microsoft.com/office/drawing/2014/main" id="{341D7384-4BC5-4289-B225-E806195EB5EF}"/>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6" name="TextBox 15">
            <a:extLst>
              <a:ext uri="{FF2B5EF4-FFF2-40B4-BE49-F238E27FC236}">
                <a16:creationId xmlns:a16="http://schemas.microsoft.com/office/drawing/2014/main" id="{7B6F3814-58DA-44D6-9815-5858FE3CA792}"/>
              </a:ext>
            </a:extLst>
          </p:cNvPr>
          <p:cNvSpPr txBox="1"/>
          <p:nvPr/>
        </p:nvSpPr>
        <p:spPr>
          <a:xfrm>
            <a:off x="838200" y="3326566"/>
            <a:ext cx="8420201" cy="1720920"/>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sanitize systems before sending for disposal?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protect backups at off-site facilities?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protect your systems from removable media especially when coming from an unknown source?</a:t>
            </a:r>
          </a:p>
        </p:txBody>
      </p:sp>
      <p:sp>
        <p:nvSpPr>
          <p:cNvPr id="4" name="TextBox 3">
            <a:extLst>
              <a:ext uri="{FF2B5EF4-FFF2-40B4-BE49-F238E27FC236}">
                <a16:creationId xmlns:a16="http://schemas.microsoft.com/office/drawing/2014/main" id="{4473DCB1-EAFC-9351-43E7-E37F9180695D}"/>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7" name="Star: 5 Points 6">
            <a:extLst>
              <a:ext uri="{FF2B5EF4-FFF2-40B4-BE49-F238E27FC236}">
                <a16:creationId xmlns:a16="http://schemas.microsoft.com/office/drawing/2014/main" id="{3DC183A7-DB3F-E48B-D935-D1EE437D2529}"/>
              </a:ext>
            </a:extLst>
          </p:cNvPr>
          <p:cNvSpPr/>
          <p:nvPr/>
        </p:nvSpPr>
        <p:spPr>
          <a:xfrm>
            <a:off x="77116" y="780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3">
            <a:extLst>
              <a:ext uri="{FF2B5EF4-FFF2-40B4-BE49-F238E27FC236}">
                <a16:creationId xmlns:a16="http://schemas.microsoft.com/office/drawing/2014/main" id="{AF5C8188-74C7-5101-649B-02B239F3355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641467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BD63A-2119-4B13-A007-4E9F3229DB47}"/>
              </a:ext>
            </a:extLst>
          </p:cNvPr>
          <p:cNvSpPr>
            <a:spLocks noGrp="1"/>
          </p:cNvSpPr>
          <p:nvPr>
            <p:ph type="title"/>
          </p:nvPr>
        </p:nvSpPr>
        <p:spPr>
          <a:xfrm>
            <a:off x="838200" y="351392"/>
            <a:ext cx="10515600" cy="714375"/>
          </a:xfrm>
        </p:spPr>
        <p:txBody>
          <a:bodyPr/>
          <a:lstStyle/>
          <a:p>
            <a:r>
              <a:rPr lang="en-US" dirty="0"/>
              <a:t>Physical Protection (PE)</a:t>
            </a:r>
          </a:p>
        </p:txBody>
      </p:sp>
      <p:sp>
        <p:nvSpPr>
          <p:cNvPr id="3" name="Content Placeholder 2">
            <a:extLst>
              <a:ext uri="{FF2B5EF4-FFF2-40B4-BE49-F238E27FC236}">
                <a16:creationId xmlns:a16="http://schemas.microsoft.com/office/drawing/2014/main" id="{94894623-0B52-4FA7-A243-CEE08F98987B}"/>
              </a:ext>
            </a:extLst>
          </p:cNvPr>
          <p:cNvSpPr>
            <a:spLocks noGrp="1"/>
          </p:cNvSpPr>
          <p:nvPr>
            <p:ph idx="1"/>
          </p:nvPr>
        </p:nvSpPr>
        <p:spPr>
          <a:xfrm>
            <a:off x="839163" y="1182099"/>
            <a:ext cx="9573768" cy="1358642"/>
          </a:xfrm>
          <a:solidFill>
            <a:schemeClr val="accent1"/>
          </a:solidFill>
        </p:spPr>
        <p:txBody>
          <a:bodyPr>
            <a:normAutofit/>
          </a:bodyPr>
          <a:lstStyle/>
          <a:p>
            <a:pPr marL="0" indent="0" algn="ctr">
              <a:buNone/>
            </a:pPr>
            <a:r>
              <a:rPr lang="en-US" sz="2000" dirty="0">
                <a:solidFill>
                  <a:schemeClr val="bg1"/>
                </a:solidFill>
              </a:rPr>
              <a:t>The term physical (and environmental) security refers to measures taken to protect systems, buildings, and related supporting infrastructure against threats associated with their physical environment.*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C9366456-7BB6-4914-B850-C839A1570A43}"/>
              </a:ext>
            </a:extLst>
          </p:cNvPr>
          <p:cNvSpPr>
            <a:spLocks noGrp="1"/>
          </p:cNvSpPr>
          <p:nvPr>
            <p:ph type="sldNum" sz="quarter" idx="12"/>
          </p:nvPr>
        </p:nvSpPr>
        <p:spPr/>
        <p:txBody>
          <a:bodyPr/>
          <a:lstStyle/>
          <a:p>
            <a:fld id="{EBCD8977-B073-4460-AE63-2BD9EC7B16E4}" type="slidenum">
              <a:rPr lang="en-US" smtClean="0"/>
              <a:t>14</a:t>
            </a:fld>
            <a:endParaRPr lang="en-US" dirty="0"/>
          </a:p>
        </p:txBody>
      </p:sp>
      <p:pic>
        <p:nvPicPr>
          <p:cNvPr id="10" name="Picture 9">
            <a:extLst>
              <a:ext uri="{FF2B5EF4-FFF2-40B4-BE49-F238E27FC236}">
                <a16:creationId xmlns:a16="http://schemas.microsoft.com/office/drawing/2014/main" id="{F0255A28-1579-42ED-9F5F-876DD1ACD6E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4" name="TextBox 13">
            <a:extLst>
              <a:ext uri="{FF2B5EF4-FFF2-40B4-BE49-F238E27FC236}">
                <a16:creationId xmlns:a16="http://schemas.microsoft.com/office/drawing/2014/main" id="{2234083C-560D-4601-9C05-A332D47B9958}"/>
              </a:ext>
            </a:extLst>
          </p:cNvPr>
          <p:cNvSpPr txBox="1"/>
          <p:nvPr/>
        </p:nvSpPr>
        <p:spPr>
          <a:xfrm>
            <a:off x="862914" y="2785129"/>
            <a:ext cx="8695441" cy="135864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track and monitor visitors?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Is physical access to systems limited?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take security measures when working offsite?</a:t>
            </a:r>
          </a:p>
        </p:txBody>
      </p:sp>
      <p:sp>
        <p:nvSpPr>
          <p:cNvPr id="4" name="TextBox 3">
            <a:extLst>
              <a:ext uri="{FF2B5EF4-FFF2-40B4-BE49-F238E27FC236}">
                <a16:creationId xmlns:a16="http://schemas.microsoft.com/office/drawing/2014/main" id="{D48AC02F-32D0-C014-39E5-ACD44F0D4ABC}"/>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7" name="Star: 5 Points 6">
            <a:extLst>
              <a:ext uri="{FF2B5EF4-FFF2-40B4-BE49-F238E27FC236}">
                <a16:creationId xmlns:a16="http://schemas.microsoft.com/office/drawing/2014/main" id="{666E38F6-045A-B1E9-54A7-5F7552E47FF7}"/>
              </a:ext>
            </a:extLst>
          </p:cNvPr>
          <p:cNvSpPr/>
          <p:nvPr/>
        </p:nvSpPr>
        <p:spPr>
          <a:xfrm>
            <a:off x="77116" y="50800"/>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3">
            <a:extLst>
              <a:ext uri="{FF2B5EF4-FFF2-40B4-BE49-F238E27FC236}">
                <a16:creationId xmlns:a16="http://schemas.microsoft.com/office/drawing/2014/main" id="{CF2FD9EA-DAD6-CB30-A32B-E76D6474C35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594383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03000-EA2A-45AB-9809-369E73B6085C}"/>
              </a:ext>
            </a:extLst>
          </p:cNvPr>
          <p:cNvSpPr>
            <a:spLocks noGrp="1"/>
          </p:cNvSpPr>
          <p:nvPr>
            <p:ph type="title"/>
          </p:nvPr>
        </p:nvSpPr>
        <p:spPr>
          <a:xfrm>
            <a:off x="492204" y="365125"/>
            <a:ext cx="10515600" cy="892175"/>
          </a:xfrm>
        </p:spPr>
        <p:txBody>
          <a:bodyPr/>
          <a:lstStyle/>
          <a:p>
            <a:r>
              <a:rPr lang="en-US" dirty="0"/>
              <a:t>System and Communications Protection (SC)</a:t>
            </a:r>
          </a:p>
        </p:txBody>
      </p:sp>
      <p:sp>
        <p:nvSpPr>
          <p:cNvPr id="3" name="Content Placeholder 2">
            <a:extLst>
              <a:ext uri="{FF2B5EF4-FFF2-40B4-BE49-F238E27FC236}">
                <a16:creationId xmlns:a16="http://schemas.microsoft.com/office/drawing/2014/main" id="{23680959-0138-49AB-AF38-9A7F95483024}"/>
              </a:ext>
            </a:extLst>
          </p:cNvPr>
          <p:cNvSpPr>
            <a:spLocks noGrp="1"/>
          </p:cNvSpPr>
          <p:nvPr>
            <p:ph idx="1"/>
          </p:nvPr>
        </p:nvSpPr>
        <p:spPr>
          <a:xfrm>
            <a:off x="838200" y="1150890"/>
            <a:ext cx="9573768" cy="2056418"/>
          </a:xfrm>
          <a:solidFill>
            <a:schemeClr val="accent1"/>
          </a:solidFill>
        </p:spPr>
        <p:txBody>
          <a:bodyPr>
            <a:noAutofit/>
          </a:bodyPr>
          <a:lstStyle/>
          <a:p>
            <a:pPr marL="0" indent="0" algn="ctr">
              <a:buNone/>
            </a:pPr>
            <a:r>
              <a:rPr lang="en-US" sz="2000" dirty="0">
                <a:solidFill>
                  <a:schemeClr val="bg1"/>
                </a:solidFill>
              </a:rPr>
              <a:t>System and communications protection requirements provide an array of safeguards for the system, including the confidentiality information at rest and in transit. System and communications protection also establishes boundaries that restrict access to publicly accessible information within a system. Using boundary protections, a company can monitor and control communications at external boundaries as well as key internal boundaries within the system.*</a:t>
            </a:r>
          </a:p>
          <a:p>
            <a:pPr marL="0" indent="0" algn="ctr">
              <a:buNone/>
            </a:pPr>
            <a:endParaRPr lang="en-US" sz="2000" b="1" dirty="0">
              <a:solidFill>
                <a:schemeClr val="bg1"/>
              </a:solidFill>
            </a:endParaRPr>
          </a:p>
        </p:txBody>
      </p:sp>
      <p:sp>
        <p:nvSpPr>
          <p:cNvPr id="5" name="Slide Number Placeholder 4">
            <a:extLst>
              <a:ext uri="{FF2B5EF4-FFF2-40B4-BE49-F238E27FC236}">
                <a16:creationId xmlns:a16="http://schemas.microsoft.com/office/drawing/2014/main" id="{08B9FB72-E94F-4FD9-B8CE-9E2BEAE8C787}"/>
              </a:ext>
            </a:extLst>
          </p:cNvPr>
          <p:cNvSpPr>
            <a:spLocks noGrp="1"/>
          </p:cNvSpPr>
          <p:nvPr>
            <p:ph type="sldNum" sz="quarter" idx="12"/>
          </p:nvPr>
        </p:nvSpPr>
        <p:spPr/>
        <p:txBody>
          <a:bodyPr/>
          <a:lstStyle/>
          <a:p>
            <a:fld id="{EBCD8977-B073-4460-AE63-2BD9EC7B16E4}" type="slidenum">
              <a:rPr lang="en-US" smtClean="0"/>
              <a:t>15</a:t>
            </a:fld>
            <a:endParaRPr lang="en-US" dirty="0"/>
          </a:p>
        </p:txBody>
      </p:sp>
      <p:pic>
        <p:nvPicPr>
          <p:cNvPr id="9" name="Picture 8">
            <a:extLst>
              <a:ext uri="{FF2B5EF4-FFF2-40B4-BE49-F238E27FC236}">
                <a16:creationId xmlns:a16="http://schemas.microsoft.com/office/drawing/2014/main" id="{5A713011-F7FA-4D54-AFC5-2D952F26E564}"/>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3" name="TextBox 12">
            <a:extLst>
              <a:ext uri="{FF2B5EF4-FFF2-40B4-BE49-F238E27FC236}">
                <a16:creationId xmlns:a16="http://schemas.microsoft.com/office/drawing/2014/main" id="{E066AC6F-7D43-4E5A-96E5-24363186A4DE}"/>
              </a:ext>
            </a:extLst>
          </p:cNvPr>
          <p:cNvSpPr txBox="1"/>
          <p:nvPr/>
        </p:nvSpPr>
        <p:spPr>
          <a:xfrm>
            <a:off x="861950" y="3326550"/>
            <a:ext cx="8610663" cy="2548070"/>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firewalls and other segregation on your network?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segregate public-facing systems from internal only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use encryption when transmitting over the Internet?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limit the ability to connect to systems from outside the company?</a:t>
            </a:r>
          </a:p>
        </p:txBody>
      </p:sp>
      <p:sp>
        <p:nvSpPr>
          <p:cNvPr id="4" name="TextBox 3">
            <a:extLst>
              <a:ext uri="{FF2B5EF4-FFF2-40B4-BE49-F238E27FC236}">
                <a16:creationId xmlns:a16="http://schemas.microsoft.com/office/drawing/2014/main" id="{A5400C07-F04C-3D8D-E43F-E5B868EBCDE9}"/>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7" name="Star: 5 Points 6">
            <a:extLst>
              <a:ext uri="{FF2B5EF4-FFF2-40B4-BE49-F238E27FC236}">
                <a16:creationId xmlns:a16="http://schemas.microsoft.com/office/drawing/2014/main" id="{55C8BE7B-1586-010B-3846-C1A874A168A9}"/>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3">
            <a:extLst>
              <a:ext uri="{FF2B5EF4-FFF2-40B4-BE49-F238E27FC236}">
                <a16:creationId xmlns:a16="http://schemas.microsoft.com/office/drawing/2014/main" id="{723F10E4-7812-FBAD-0361-08C1667C4C4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47978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2FAF7-A0AF-4767-9874-A84A75549AE2}"/>
              </a:ext>
            </a:extLst>
          </p:cNvPr>
          <p:cNvSpPr>
            <a:spLocks noGrp="1"/>
          </p:cNvSpPr>
          <p:nvPr>
            <p:ph type="title"/>
          </p:nvPr>
        </p:nvSpPr>
        <p:spPr>
          <a:xfrm>
            <a:off x="838200" y="365125"/>
            <a:ext cx="10515600" cy="942975"/>
          </a:xfrm>
        </p:spPr>
        <p:txBody>
          <a:bodyPr/>
          <a:lstStyle/>
          <a:p>
            <a:r>
              <a:rPr lang="en-US" dirty="0"/>
              <a:t>System and Information Integrity (SI)</a:t>
            </a:r>
          </a:p>
        </p:txBody>
      </p:sp>
      <p:sp>
        <p:nvSpPr>
          <p:cNvPr id="3" name="Content Placeholder 2">
            <a:extLst>
              <a:ext uri="{FF2B5EF4-FFF2-40B4-BE49-F238E27FC236}">
                <a16:creationId xmlns:a16="http://schemas.microsoft.com/office/drawing/2014/main" id="{6632E3D6-9F10-478B-AE3B-33819E4ED641}"/>
              </a:ext>
            </a:extLst>
          </p:cNvPr>
          <p:cNvSpPr>
            <a:spLocks noGrp="1"/>
          </p:cNvSpPr>
          <p:nvPr>
            <p:ph idx="1"/>
          </p:nvPr>
        </p:nvSpPr>
        <p:spPr>
          <a:xfrm>
            <a:off x="930863" y="1332184"/>
            <a:ext cx="9573768" cy="1114131"/>
          </a:xfrm>
          <a:solidFill>
            <a:schemeClr val="accent1"/>
          </a:solidFill>
        </p:spPr>
        <p:txBody>
          <a:bodyPr>
            <a:normAutofit/>
          </a:bodyPr>
          <a:lstStyle/>
          <a:p>
            <a:pPr marL="0" indent="0" algn="ctr">
              <a:buNone/>
            </a:pPr>
            <a:r>
              <a:rPr lang="en-US" sz="2000" dirty="0">
                <a:solidFill>
                  <a:schemeClr val="bg1"/>
                </a:solidFill>
              </a:rPr>
              <a:t>System and information integrity provides assurance that the information being accessed has not been meddled with or damaged by an error in the system.*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B934EAB6-1127-42FD-B565-56DC3F593879}"/>
              </a:ext>
            </a:extLst>
          </p:cNvPr>
          <p:cNvSpPr>
            <a:spLocks noGrp="1"/>
          </p:cNvSpPr>
          <p:nvPr>
            <p:ph type="sldNum" sz="quarter" idx="12"/>
          </p:nvPr>
        </p:nvSpPr>
        <p:spPr/>
        <p:txBody>
          <a:bodyPr/>
          <a:lstStyle/>
          <a:p>
            <a:fld id="{EBCD8977-B073-4460-AE63-2BD9EC7B16E4}" type="slidenum">
              <a:rPr lang="en-US" smtClean="0"/>
              <a:t>16</a:t>
            </a:fld>
            <a:endParaRPr lang="en-US" dirty="0"/>
          </a:p>
        </p:txBody>
      </p:sp>
      <p:pic>
        <p:nvPicPr>
          <p:cNvPr id="9" name="Picture 8">
            <a:extLst>
              <a:ext uri="{FF2B5EF4-FFF2-40B4-BE49-F238E27FC236}">
                <a16:creationId xmlns:a16="http://schemas.microsoft.com/office/drawing/2014/main" id="{3355A85C-59B0-4DD0-9583-24690C976CD5}"/>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3" name="TextBox 12">
            <a:extLst>
              <a:ext uri="{FF2B5EF4-FFF2-40B4-BE49-F238E27FC236}">
                <a16:creationId xmlns:a16="http://schemas.microsoft.com/office/drawing/2014/main" id="{0A4AA8C4-FE6E-4CD1-8C90-D8E8D94B6B17}"/>
              </a:ext>
            </a:extLst>
          </p:cNvPr>
          <p:cNvSpPr txBox="1"/>
          <p:nvPr/>
        </p:nvSpPr>
        <p:spPr>
          <a:xfrm>
            <a:off x="1017363" y="2581897"/>
            <a:ext cx="9028680" cy="135864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use Anti-malware/Anti-virus software and keep it updated?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monitor for system vulnerabilities and/or malicious attacks?</a:t>
            </a:r>
          </a:p>
          <a:p>
            <a:pPr marR="0" lvl="0">
              <a:lnSpc>
                <a:spcPct val="107000"/>
              </a:lnSpc>
              <a:spcBef>
                <a:spcPts val="0"/>
              </a:spcBef>
              <a:spcAft>
                <a:spcPts val="800"/>
              </a:spcAft>
              <a:tabLst>
                <a:tab pos="457200" algn="l"/>
              </a:tabLst>
            </a:pPr>
            <a:endParaRPr lang="en-US" sz="2200" dirty="0">
              <a:solidFill>
                <a:schemeClr val="tx1">
                  <a:lumMod val="75000"/>
                  <a:lumOff val="25000"/>
                </a:schemeClr>
              </a:solidFill>
              <a:effectLst/>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DBC8BBF-8E41-9995-9369-30E63E1CF6C7}"/>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7" name="Star: 5 Points 6">
            <a:extLst>
              <a:ext uri="{FF2B5EF4-FFF2-40B4-BE49-F238E27FC236}">
                <a16:creationId xmlns:a16="http://schemas.microsoft.com/office/drawing/2014/main" id="{52B3398C-DC34-A4AA-A6D9-CCA0A622E60B}"/>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3">
            <a:extLst>
              <a:ext uri="{FF2B5EF4-FFF2-40B4-BE49-F238E27FC236}">
                <a16:creationId xmlns:a16="http://schemas.microsoft.com/office/drawing/2014/main" id="{D0EFBD31-D4B8-3492-8FEE-6C12A24C710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6092096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A0B95-3DEA-46D4-A854-23CD1FF4A389}"/>
              </a:ext>
            </a:extLst>
          </p:cNvPr>
          <p:cNvSpPr>
            <a:spLocks noGrp="1"/>
          </p:cNvSpPr>
          <p:nvPr>
            <p:ph type="title"/>
          </p:nvPr>
        </p:nvSpPr>
        <p:spPr>
          <a:xfrm>
            <a:off x="838200" y="365125"/>
            <a:ext cx="10515600" cy="854075"/>
          </a:xfrm>
        </p:spPr>
        <p:txBody>
          <a:bodyPr/>
          <a:lstStyle/>
          <a:p>
            <a:r>
              <a:rPr lang="en-US" dirty="0"/>
              <a:t>CMMC Enumeration/Numbering Defined</a:t>
            </a:r>
          </a:p>
        </p:txBody>
      </p:sp>
      <p:sp>
        <p:nvSpPr>
          <p:cNvPr id="3" name="Content Placeholder 2">
            <a:extLst>
              <a:ext uri="{FF2B5EF4-FFF2-40B4-BE49-F238E27FC236}">
                <a16:creationId xmlns:a16="http://schemas.microsoft.com/office/drawing/2014/main" id="{BCB7A586-CD99-4766-871A-F3958F1408AA}"/>
              </a:ext>
            </a:extLst>
          </p:cNvPr>
          <p:cNvSpPr>
            <a:spLocks noGrp="1"/>
          </p:cNvSpPr>
          <p:nvPr>
            <p:ph idx="1"/>
          </p:nvPr>
        </p:nvSpPr>
        <p:spPr>
          <a:xfrm>
            <a:off x="650457" y="1402003"/>
            <a:ext cx="9332936" cy="2084241"/>
          </a:xfrm>
        </p:spPr>
        <p:txBody>
          <a:bodyPr>
            <a:normAutofit/>
          </a:bodyPr>
          <a:lstStyle/>
          <a:p>
            <a:pPr marL="0" indent="0">
              <a:buNone/>
            </a:pPr>
            <a:r>
              <a:rPr lang="en-US" sz="2000" dirty="0"/>
              <a:t>Each practice is specified using the convention of </a:t>
            </a:r>
            <a:r>
              <a:rPr lang="en-US" sz="2000" b="1" dirty="0"/>
              <a:t>DD.L#-REQ </a:t>
            </a:r>
            <a:r>
              <a:rPr lang="en-US" sz="2000" dirty="0"/>
              <a:t>where:</a:t>
            </a:r>
          </a:p>
          <a:p>
            <a:pPr lvl="1"/>
            <a:r>
              <a:rPr lang="en-US" sz="2000" b="1" dirty="0">
                <a:solidFill>
                  <a:srgbClr val="33CC33"/>
                </a:solidFill>
              </a:rPr>
              <a:t>DD</a:t>
            </a:r>
            <a:r>
              <a:rPr lang="en-US" sz="2000" dirty="0"/>
              <a:t> is the two-letter domain abbreviation;</a:t>
            </a:r>
          </a:p>
          <a:p>
            <a:pPr lvl="1"/>
            <a:r>
              <a:rPr lang="en-US" sz="2000" b="1" dirty="0">
                <a:solidFill>
                  <a:srgbClr val="FFC000"/>
                </a:solidFill>
              </a:rPr>
              <a:t>L#</a:t>
            </a:r>
            <a:r>
              <a:rPr lang="en-US" sz="2000" dirty="0">
                <a:solidFill>
                  <a:srgbClr val="FFC000"/>
                </a:solidFill>
              </a:rPr>
              <a:t> </a:t>
            </a:r>
            <a:r>
              <a:rPr lang="en-US" sz="2000" dirty="0"/>
              <a:t>is the level number; and</a:t>
            </a:r>
          </a:p>
          <a:p>
            <a:pPr lvl="1"/>
            <a:r>
              <a:rPr lang="en-US" sz="2000" b="1" dirty="0">
                <a:solidFill>
                  <a:srgbClr val="FF0000"/>
                </a:solidFill>
              </a:rPr>
              <a:t>REQ </a:t>
            </a:r>
            <a:r>
              <a:rPr lang="en-US" sz="2000" dirty="0"/>
              <a:t>is the NIST SP 800-171 Rev 2 or NIST SP 800-172 security requirement number.</a:t>
            </a:r>
          </a:p>
        </p:txBody>
      </p:sp>
      <p:sp>
        <p:nvSpPr>
          <p:cNvPr id="5" name="Slide Number Placeholder 4">
            <a:extLst>
              <a:ext uri="{FF2B5EF4-FFF2-40B4-BE49-F238E27FC236}">
                <a16:creationId xmlns:a16="http://schemas.microsoft.com/office/drawing/2014/main" id="{928F95F1-3DD8-4EDE-A430-3073DF26943C}"/>
              </a:ext>
            </a:extLst>
          </p:cNvPr>
          <p:cNvSpPr>
            <a:spLocks noGrp="1"/>
          </p:cNvSpPr>
          <p:nvPr>
            <p:ph type="sldNum" sz="quarter" idx="12"/>
          </p:nvPr>
        </p:nvSpPr>
        <p:spPr/>
        <p:txBody>
          <a:bodyPr/>
          <a:lstStyle/>
          <a:p>
            <a:fld id="{EBCD8977-B073-4460-AE63-2BD9EC7B16E4}" type="slidenum">
              <a:rPr lang="en-US" smtClean="0"/>
              <a:t>17</a:t>
            </a:fld>
            <a:endParaRPr lang="en-US" dirty="0"/>
          </a:p>
        </p:txBody>
      </p:sp>
      <p:grpSp>
        <p:nvGrpSpPr>
          <p:cNvPr id="13" name="Group 12">
            <a:extLst>
              <a:ext uri="{FF2B5EF4-FFF2-40B4-BE49-F238E27FC236}">
                <a16:creationId xmlns:a16="http://schemas.microsoft.com/office/drawing/2014/main" id="{1B39F7B0-9C38-4563-B305-1BCCC4E25907}"/>
              </a:ext>
            </a:extLst>
          </p:cNvPr>
          <p:cNvGrpSpPr/>
          <p:nvPr/>
        </p:nvGrpSpPr>
        <p:grpSpPr>
          <a:xfrm>
            <a:off x="1826084" y="4063611"/>
            <a:ext cx="5873663" cy="1058615"/>
            <a:chOff x="2354893" y="4460222"/>
            <a:chExt cx="5873663" cy="1058615"/>
          </a:xfrm>
        </p:grpSpPr>
        <p:sp>
          <p:nvSpPr>
            <p:cNvPr id="7" name="Rectangle: Rounded Corners 6">
              <a:extLst>
                <a:ext uri="{FF2B5EF4-FFF2-40B4-BE49-F238E27FC236}">
                  <a16:creationId xmlns:a16="http://schemas.microsoft.com/office/drawing/2014/main" id="{9046B386-D55C-424D-9ABD-F5C25CCCDBE6}"/>
                </a:ext>
              </a:extLst>
            </p:cNvPr>
            <p:cNvSpPr/>
            <p:nvPr/>
          </p:nvSpPr>
          <p:spPr>
            <a:xfrm>
              <a:off x="2354893" y="4471792"/>
              <a:ext cx="1758863" cy="876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AC</a:t>
              </a:r>
            </a:p>
          </p:txBody>
        </p:sp>
        <p:sp>
          <p:nvSpPr>
            <p:cNvPr id="8" name="Rectangle: Rounded Corners 7">
              <a:extLst>
                <a:ext uri="{FF2B5EF4-FFF2-40B4-BE49-F238E27FC236}">
                  <a16:creationId xmlns:a16="http://schemas.microsoft.com/office/drawing/2014/main" id="{77C55226-837E-4CD4-A955-C84A6DB8DAA3}"/>
                </a:ext>
              </a:extLst>
            </p:cNvPr>
            <p:cNvSpPr/>
            <p:nvPr/>
          </p:nvSpPr>
          <p:spPr>
            <a:xfrm>
              <a:off x="4412293" y="4460223"/>
              <a:ext cx="1758863" cy="87682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L1</a:t>
              </a:r>
            </a:p>
          </p:txBody>
        </p:sp>
        <p:sp>
          <p:nvSpPr>
            <p:cNvPr id="9" name="Rectangle: Rounded Corners 8">
              <a:extLst>
                <a:ext uri="{FF2B5EF4-FFF2-40B4-BE49-F238E27FC236}">
                  <a16:creationId xmlns:a16="http://schemas.microsoft.com/office/drawing/2014/main" id="{7E16FA95-0BB7-483A-81AD-6EC91A88EEE6}"/>
                </a:ext>
              </a:extLst>
            </p:cNvPr>
            <p:cNvSpPr/>
            <p:nvPr/>
          </p:nvSpPr>
          <p:spPr>
            <a:xfrm>
              <a:off x="6469693" y="4460222"/>
              <a:ext cx="1758863" cy="87682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3.1.1</a:t>
              </a:r>
            </a:p>
          </p:txBody>
        </p:sp>
        <p:sp>
          <p:nvSpPr>
            <p:cNvPr id="10" name="TextBox 9">
              <a:extLst>
                <a:ext uri="{FF2B5EF4-FFF2-40B4-BE49-F238E27FC236}">
                  <a16:creationId xmlns:a16="http://schemas.microsoft.com/office/drawing/2014/main" id="{4309D0F8-F4BD-4783-8EDD-06D8218EDE4A}"/>
                </a:ext>
              </a:extLst>
            </p:cNvPr>
            <p:cNvSpPr txBox="1"/>
            <p:nvPr/>
          </p:nvSpPr>
          <p:spPr>
            <a:xfrm>
              <a:off x="4083496" y="4810951"/>
              <a:ext cx="413359" cy="707886"/>
            </a:xfrm>
            <a:prstGeom prst="rect">
              <a:avLst/>
            </a:prstGeom>
            <a:noFill/>
          </p:spPr>
          <p:txBody>
            <a:bodyPr wrap="square" rtlCol="0">
              <a:spAutoFit/>
            </a:bodyPr>
            <a:lstStyle/>
            <a:p>
              <a:pPr algn="ctr"/>
              <a:r>
                <a:rPr lang="en-US" sz="4000" b="1" dirty="0"/>
                <a:t>.</a:t>
              </a:r>
            </a:p>
          </p:txBody>
        </p:sp>
        <p:sp>
          <p:nvSpPr>
            <p:cNvPr id="11" name="TextBox 10">
              <a:extLst>
                <a:ext uri="{FF2B5EF4-FFF2-40B4-BE49-F238E27FC236}">
                  <a16:creationId xmlns:a16="http://schemas.microsoft.com/office/drawing/2014/main" id="{067ED7A8-F82F-41E6-9213-57CB5B64CBF5}"/>
                </a:ext>
              </a:extLst>
            </p:cNvPr>
            <p:cNvSpPr txBox="1"/>
            <p:nvPr/>
          </p:nvSpPr>
          <p:spPr>
            <a:xfrm>
              <a:off x="6139848" y="4540509"/>
              <a:ext cx="413359" cy="707886"/>
            </a:xfrm>
            <a:prstGeom prst="rect">
              <a:avLst/>
            </a:prstGeom>
            <a:noFill/>
          </p:spPr>
          <p:txBody>
            <a:bodyPr wrap="square" rtlCol="0">
              <a:spAutoFit/>
            </a:bodyPr>
            <a:lstStyle/>
            <a:p>
              <a:pPr algn="ctr"/>
              <a:r>
                <a:rPr lang="en-US" sz="4000" b="1" dirty="0"/>
                <a:t>-</a:t>
              </a:r>
            </a:p>
          </p:txBody>
        </p:sp>
      </p:grpSp>
      <p:sp>
        <p:nvSpPr>
          <p:cNvPr id="12" name="TextBox 11">
            <a:extLst>
              <a:ext uri="{FF2B5EF4-FFF2-40B4-BE49-F238E27FC236}">
                <a16:creationId xmlns:a16="http://schemas.microsoft.com/office/drawing/2014/main" id="{0BF7E23F-8C8B-4A83-A85C-2DF5E3B05FB6}"/>
              </a:ext>
            </a:extLst>
          </p:cNvPr>
          <p:cNvSpPr txBox="1"/>
          <p:nvPr/>
        </p:nvSpPr>
        <p:spPr>
          <a:xfrm>
            <a:off x="761081" y="3443273"/>
            <a:ext cx="8192020" cy="400110"/>
          </a:xfrm>
          <a:prstGeom prst="rect">
            <a:avLst/>
          </a:prstGeom>
          <a:noFill/>
        </p:spPr>
        <p:txBody>
          <a:bodyPr wrap="square" rtlCol="0">
            <a:spAutoFit/>
          </a:bodyPr>
          <a:lstStyle/>
          <a:p>
            <a:r>
              <a:rPr lang="en-US" sz="2000" dirty="0">
                <a:solidFill>
                  <a:schemeClr val="tx1">
                    <a:lumMod val="75000"/>
                    <a:lumOff val="25000"/>
                  </a:schemeClr>
                </a:solidFill>
              </a:rPr>
              <a:t>Example of the breakdown of a CMMC practice:</a:t>
            </a:r>
          </a:p>
        </p:txBody>
      </p:sp>
      <p:sp>
        <p:nvSpPr>
          <p:cNvPr id="14" name="TextBox 13">
            <a:extLst>
              <a:ext uri="{FF2B5EF4-FFF2-40B4-BE49-F238E27FC236}">
                <a16:creationId xmlns:a16="http://schemas.microsoft.com/office/drawing/2014/main" id="{60956C9D-2D5A-4360-A32B-55480189C8E0}"/>
              </a:ext>
            </a:extLst>
          </p:cNvPr>
          <p:cNvSpPr txBox="1"/>
          <p:nvPr/>
        </p:nvSpPr>
        <p:spPr>
          <a:xfrm>
            <a:off x="852373" y="5144421"/>
            <a:ext cx="8416854" cy="1015663"/>
          </a:xfrm>
          <a:prstGeom prst="rect">
            <a:avLst/>
          </a:prstGeom>
          <a:noFill/>
        </p:spPr>
        <p:txBody>
          <a:bodyPr wrap="square" rtlCol="0">
            <a:spAutoFit/>
          </a:bodyPr>
          <a:lstStyle/>
          <a:p>
            <a:r>
              <a:rPr lang="en-US" sz="2000" b="1" dirty="0">
                <a:solidFill>
                  <a:schemeClr val="tx1">
                    <a:lumMod val="75000"/>
                    <a:lumOff val="25000"/>
                  </a:schemeClr>
                </a:solidFill>
              </a:rPr>
              <a:t>Description:  </a:t>
            </a:r>
            <a:r>
              <a:rPr lang="en-US" sz="2000" dirty="0">
                <a:solidFill>
                  <a:schemeClr val="tx1">
                    <a:lumMod val="75000"/>
                    <a:lumOff val="25000"/>
                  </a:schemeClr>
                </a:solidFill>
              </a:rPr>
              <a:t>Limit information system access to authorized users, processes acting on behalf of authorized users, or devices (including other information systems).</a:t>
            </a:r>
          </a:p>
        </p:txBody>
      </p:sp>
      <p:pic>
        <p:nvPicPr>
          <p:cNvPr id="15" name="Picture 14">
            <a:extLst>
              <a:ext uri="{FF2B5EF4-FFF2-40B4-BE49-F238E27FC236}">
                <a16:creationId xmlns:a16="http://schemas.microsoft.com/office/drawing/2014/main" id="{459E394C-64B6-4E61-8380-8B881E3A6C55}"/>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8" name="Star: 5 Points 17">
            <a:extLst>
              <a:ext uri="{FF2B5EF4-FFF2-40B4-BE49-F238E27FC236}">
                <a16:creationId xmlns:a16="http://schemas.microsoft.com/office/drawing/2014/main" id="{E2D91B70-2FA8-4998-AB4E-088D1BB85A36}"/>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75E0B32F-0434-4C85-9945-95B1DB8799CD}"/>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https://dodcio.defense.gov/Portals/0/Documents/CMMC/ModelOverview_V2.0_FINAL2_20211202_508.pdf</a:t>
            </a:r>
            <a:r>
              <a:rPr lang="en-US" sz="800" dirty="0"/>
              <a:t> </a:t>
            </a:r>
          </a:p>
        </p:txBody>
      </p:sp>
      <p:sp>
        <p:nvSpPr>
          <p:cNvPr id="4" name="Footer Placeholder 3">
            <a:extLst>
              <a:ext uri="{FF2B5EF4-FFF2-40B4-BE49-F238E27FC236}">
                <a16:creationId xmlns:a16="http://schemas.microsoft.com/office/drawing/2014/main" id="{EAD56266-718E-F1EF-5ADE-24CA523B16D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4131485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Identify Self-Assessment Scope</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8" y="1299411"/>
            <a:ext cx="9354563" cy="4892841"/>
          </a:xfrm>
        </p:spPr>
        <p:txBody>
          <a:bodyPr>
            <a:normAutofit/>
          </a:bodyPr>
          <a:lstStyle/>
          <a:p>
            <a:r>
              <a:rPr lang="en-US" sz="2400" dirty="0"/>
              <a:t>Prior to conducting self-assessment, the scope needs to be identified, </a:t>
            </a:r>
            <a:r>
              <a:rPr lang="en-US" sz="2400" dirty="0">
                <a:hlinkClick r:id="rId3"/>
              </a:rPr>
              <a:t>CMMC Self-Assessment Scope – Level 1 Guide</a:t>
            </a:r>
            <a:endParaRPr lang="en-US" sz="2400" dirty="0"/>
          </a:p>
          <a:p>
            <a:r>
              <a:rPr lang="en-US" sz="2400" dirty="0"/>
              <a:t>FCI Assets are part of the CMMC Self Assessment Scope and are assessed against applicable CMMC practices.</a:t>
            </a:r>
          </a:p>
          <a:p>
            <a:pPr lvl="1"/>
            <a:r>
              <a:rPr lang="en-US" sz="2200" b="1" dirty="0"/>
              <a:t>Process </a:t>
            </a:r>
            <a:r>
              <a:rPr lang="en-US" sz="2200" dirty="0"/>
              <a:t>- FCI can be used by an asset </a:t>
            </a:r>
          </a:p>
          <a:p>
            <a:pPr lvl="1"/>
            <a:r>
              <a:rPr lang="en-US" sz="2200" b="1" dirty="0"/>
              <a:t>Store </a:t>
            </a:r>
            <a:r>
              <a:rPr lang="en-US" sz="2200" dirty="0"/>
              <a:t>- FCI is inactive or at rest </a:t>
            </a:r>
          </a:p>
          <a:p>
            <a:pPr lvl="1"/>
            <a:r>
              <a:rPr lang="en-US" sz="2200" b="1" dirty="0"/>
              <a:t>Transmit</a:t>
            </a:r>
            <a:r>
              <a:rPr lang="en-US" sz="2200" dirty="0"/>
              <a:t> - FCI is being transferred from one asset to another asset</a:t>
            </a:r>
          </a:p>
          <a:p>
            <a:r>
              <a:rPr lang="en-US" sz="2400" dirty="0"/>
              <a:t>Consider people, technology, facilities and external service provider (ESP) within the environment that process, store and transmit FCI</a:t>
            </a:r>
          </a:p>
          <a:p>
            <a:endParaRPr lang="en-US" sz="2400" dirty="0"/>
          </a:p>
          <a:p>
            <a:pPr marL="457200" lvl="1" indent="0">
              <a:buNone/>
            </a:pPr>
            <a:endParaRPr lang="en-US" sz="2100" dirty="0"/>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18</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8" name="Star: 5 Points 7">
            <a:extLst>
              <a:ext uri="{FF2B5EF4-FFF2-40B4-BE49-F238E27FC236}">
                <a16:creationId xmlns:a16="http://schemas.microsoft.com/office/drawing/2014/main" id="{9D47F978-BA41-4655-8472-0EA8D2B09AAC}"/>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A6CDB116-0722-4367-8997-C6D2F8076005}"/>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a:t>
            </a:r>
            <a:r>
              <a:rPr lang="en-US" sz="800" u="sng" dirty="0">
                <a:solidFill>
                  <a:srgbClr val="0000FF"/>
                </a:solidFill>
                <a:effectLst/>
                <a:ea typeface="Calibri" panose="020F0502020204030204" pitchFamily="34" charset="0"/>
                <a:cs typeface="Times New Roman" panose="02020603050405020304" pitchFamily="18" charset="0"/>
                <a:hlinkClick r:id="rId3"/>
              </a:rPr>
              <a:t> </a:t>
            </a:r>
            <a:r>
              <a:rPr lang="en-US" sz="800" dirty="0">
                <a:effectLst/>
                <a:ea typeface="Calibri" panose="020F0502020204030204" pitchFamily="34" charset="0"/>
                <a:cs typeface="Times New Roman" panose="02020603050405020304" pitchFamily="18" charset="0"/>
              </a:rPr>
              <a:t>https://dodcio.defense.gov/Portals/0/Documents/CMMC/Scope_Level1_V2.0_FINAL_20211202_508.pdf</a:t>
            </a:r>
            <a:r>
              <a:rPr lang="en-US" sz="800" dirty="0"/>
              <a:t> </a:t>
            </a:r>
          </a:p>
        </p:txBody>
      </p:sp>
      <p:sp>
        <p:nvSpPr>
          <p:cNvPr id="4" name="Footer Placeholder 3">
            <a:extLst>
              <a:ext uri="{FF2B5EF4-FFF2-40B4-BE49-F238E27FC236}">
                <a16:creationId xmlns:a16="http://schemas.microsoft.com/office/drawing/2014/main" id="{28DF9908-7CC6-87CD-26F3-88BB15A86DD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753598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7153-BE55-41AF-AD83-CAAC938B96D1}"/>
              </a:ext>
            </a:extLst>
          </p:cNvPr>
          <p:cNvSpPr>
            <a:spLocks noGrp="1"/>
          </p:cNvSpPr>
          <p:nvPr>
            <p:ph type="title"/>
          </p:nvPr>
        </p:nvSpPr>
        <p:spPr>
          <a:xfrm>
            <a:off x="651353" y="365125"/>
            <a:ext cx="10702447" cy="795969"/>
          </a:xfrm>
        </p:spPr>
        <p:txBody>
          <a:bodyPr/>
          <a:lstStyle/>
          <a:p>
            <a:r>
              <a:rPr lang="en-US" dirty="0"/>
              <a:t>Self-Assessment Observation Activities</a:t>
            </a:r>
          </a:p>
        </p:txBody>
      </p:sp>
      <p:sp>
        <p:nvSpPr>
          <p:cNvPr id="3" name="Content Placeholder 2">
            <a:extLst>
              <a:ext uri="{FF2B5EF4-FFF2-40B4-BE49-F238E27FC236}">
                <a16:creationId xmlns:a16="http://schemas.microsoft.com/office/drawing/2014/main" id="{0FC31A02-B98A-47DE-A6DE-C4B7E0BFC2B7}"/>
              </a:ext>
            </a:extLst>
          </p:cNvPr>
          <p:cNvSpPr>
            <a:spLocks noGrp="1"/>
          </p:cNvSpPr>
          <p:nvPr>
            <p:ph idx="1"/>
          </p:nvPr>
        </p:nvSpPr>
        <p:spPr>
          <a:xfrm>
            <a:off x="543199" y="1161094"/>
            <a:ext cx="8915434" cy="5245393"/>
          </a:xfrm>
        </p:spPr>
        <p:txBody>
          <a:bodyPr>
            <a:normAutofit fontScale="47500" lnSpcReduction="20000"/>
          </a:bodyPr>
          <a:lstStyle/>
          <a:p>
            <a:r>
              <a:rPr lang="en-US" sz="2900" dirty="0">
                <a:solidFill>
                  <a:schemeClr val="tx1"/>
                </a:solidFill>
              </a:rPr>
              <a:t>Self-Assessors</a:t>
            </a:r>
            <a:r>
              <a:rPr lang="en-US" sz="2900" dirty="0"/>
              <a:t> should become intimately familiar with the </a:t>
            </a:r>
            <a:r>
              <a:rPr lang="en-US" sz="2900" dirty="0">
                <a:hlinkClick r:id="rId3"/>
              </a:rPr>
              <a:t>CMMC Self-Assessment Guide Level 1</a:t>
            </a:r>
            <a:r>
              <a:rPr lang="en-US" sz="2900" dirty="0"/>
              <a:t>, and the Assessment Objectives associated with each practice</a:t>
            </a:r>
          </a:p>
          <a:p>
            <a:r>
              <a:rPr lang="en-US" sz="2900" dirty="0"/>
              <a:t>Each practice will require the use of at least two assessment methods to validate assessment objectives to identify objective evidence.</a:t>
            </a:r>
          </a:p>
          <a:p>
            <a:pPr lvl="1"/>
            <a:r>
              <a:rPr lang="en-US" sz="2900" b="1" dirty="0">
                <a:cs typeface="Calibri" panose="020F0502020204030204" pitchFamily="34" charset="0"/>
              </a:rPr>
              <a:t>Assessment </a:t>
            </a:r>
            <a:r>
              <a:rPr lang="en-US" sz="2900" b="1" u="sng" dirty="0">
                <a:cs typeface="Calibri" panose="020F0502020204030204" pitchFamily="34" charset="0"/>
              </a:rPr>
              <a:t>Objectives</a:t>
            </a:r>
            <a:r>
              <a:rPr lang="en-US" sz="2900" b="1" dirty="0">
                <a:cs typeface="Calibri" panose="020F0502020204030204" pitchFamily="34" charset="0"/>
              </a:rPr>
              <a:t> </a:t>
            </a:r>
            <a:r>
              <a:rPr lang="en-US" sz="2900" dirty="0"/>
              <a:t>identify the specific list of objectives that must be satisfied to receive a rating of MET for the practice or process, which means your company has completed the  objectives for that practice or process</a:t>
            </a:r>
          </a:p>
          <a:p>
            <a:pPr lvl="1"/>
            <a:r>
              <a:rPr lang="en-US" sz="2900" b="1" dirty="0">
                <a:cs typeface="Calibri" panose="020F0502020204030204" pitchFamily="34" charset="0"/>
              </a:rPr>
              <a:t>Assessment </a:t>
            </a:r>
            <a:r>
              <a:rPr lang="en-US" sz="2900" b="1" u="sng" dirty="0">
                <a:cs typeface="Calibri" panose="020F0502020204030204" pitchFamily="34" charset="0"/>
              </a:rPr>
              <a:t>Methods</a:t>
            </a:r>
            <a:r>
              <a:rPr lang="en-US" sz="2900" b="1" dirty="0">
                <a:cs typeface="Calibri" panose="020F0502020204030204" pitchFamily="34" charset="0"/>
              </a:rPr>
              <a:t> </a:t>
            </a:r>
            <a:r>
              <a:rPr lang="en-US" sz="2900" dirty="0"/>
              <a:t>define the nature and the extent of the assessor’s actions – </a:t>
            </a:r>
          </a:p>
          <a:p>
            <a:pPr lvl="2"/>
            <a:r>
              <a:rPr lang="en-US" sz="2900" dirty="0"/>
              <a:t>Examine (Artifact)</a:t>
            </a:r>
          </a:p>
          <a:p>
            <a:pPr lvl="2"/>
            <a:r>
              <a:rPr lang="en-US" sz="2900" dirty="0"/>
              <a:t>Interview (Observation/Affirmation)</a:t>
            </a:r>
          </a:p>
          <a:p>
            <a:pPr lvl="2"/>
            <a:r>
              <a:rPr lang="en-US" sz="2900" dirty="0"/>
              <a:t>Test (Demonstrate)</a:t>
            </a:r>
          </a:p>
          <a:p>
            <a:pPr lvl="1"/>
            <a:r>
              <a:rPr lang="en-US" sz="2900" b="1" dirty="0">
                <a:cs typeface="Calibri" panose="020F0502020204030204" pitchFamily="34" charset="0"/>
              </a:rPr>
              <a:t>Assessment </a:t>
            </a:r>
            <a:r>
              <a:rPr lang="en-US" sz="2900" b="1" u="sng" dirty="0">
                <a:cs typeface="Calibri" panose="020F0502020204030204" pitchFamily="34" charset="0"/>
              </a:rPr>
              <a:t>Objects</a:t>
            </a:r>
            <a:r>
              <a:rPr lang="en-US" sz="2900" b="1" dirty="0">
                <a:cs typeface="Calibri" panose="020F0502020204030204" pitchFamily="34" charset="0"/>
              </a:rPr>
              <a:t> </a:t>
            </a:r>
            <a:r>
              <a:rPr lang="en-US" sz="2900" dirty="0"/>
              <a:t>identify the specific items being assessed and can include specifications, mechanisms, activities, and individuals</a:t>
            </a:r>
          </a:p>
          <a:p>
            <a:r>
              <a:rPr lang="en-US" sz="2900" dirty="0"/>
              <a:t>Self-assessment of CMMC practice results in one of three possible findings:</a:t>
            </a:r>
          </a:p>
          <a:p>
            <a:pPr lvl="1"/>
            <a:r>
              <a:rPr lang="en-US" sz="2900" dirty="0"/>
              <a:t>MET</a:t>
            </a:r>
          </a:p>
          <a:p>
            <a:pPr lvl="1"/>
            <a:r>
              <a:rPr lang="en-US" sz="2900" dirty="0"/>
              <a:t>NOT MET</a:t>
            </a:r>
          </a:p>
          <a:p>
            <a:pPr lvl="1"/>
            <a:r>
              <a:rPr lang="en-US" sz="2900" dirty="0"/>
              <a:t>NOT APPLICABLE</a:t>
            </a:r>
          </a:p>
          <a:p>
            <a:r>
              <a:rPr lang="en-US" sz="2900" dirty="0"/>
              <a:t>All Level 1 practices will need a finding of MET or NOT APPLICABLE, to demonstrate CMMC Level 1 compliance</a:t>
            </a:r>
          </a:p>
          <a:p>
            <a:endParaRPr lang="en-US" sz="2400" dirty="0"/>
          </a:p>
          <a:p>
            <a:pPr marL="457200" lvl="1" indent="0">
              <a:buNone/>
            </a:pPr>
            <a:endParaRPr lang="en-US" sz="2100" dirty="0"/>
          </a:p>
        </p:txBody>
      </p:sp>
      <p:sp>
        <p:nvSpPr>
          <p:cNvPr id="5" name="Slide Number Placeholder 4">
            <a:extLst>
              <a:ext uri="{FF2B5EF4-FFF2-40B4-BE49-F238E27FC236}">
                <a16:creationId xmlns:a16="http://schemas.microsoft.com/office/drawing/2014/main" id="{861EA960-28C0-4A3E-9507-DC4DDE1FE4AC}"/>
              </a:ext>
            </a:extLst>
          </p:cNvPr>
          <p:cNvSpPr>
            <a:spLocks noGrp="1"/>
          </p:cNvSpPr>
          <p:nvPr>
            <p:ph type="sldNum" sz="quarter" idx="12"/>
          </p:nvPr>
        </p:nvSpPr>
        <p:spPr/>
        <p:txBody>
          <a:bodyPr/>
          <a:lstStyle/>
          <a:p>
            <a:fld id="{EBCD8977-B073-4460-AE63-2BD9EC7B16E4}" type="slidenum">
              <a:rPr lang="en-US" smtClean="0"/>
              <a:t>19</a:t>
            </a:fld>
            <a:endParaRPr lang="en-US" dirty="0"/>
          </a:p>
        </p:txBody>
      </p:sp>
      <p:pic>
        <p:nvPicPr>
          <p:cNvPr id="6" name="Picture 5">
            <a:extLst>
              <a:ext uri="{FF2B5EF4-FFF2-40B4-BE49-F238E27FC236}">
                <a16:creationId xmlns:a16="http://schemas.microsoft.com/office/drawing/2014/main" id="{D7949027-5EAA-4B32-8483-9E770790415C}"/>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8" name="Star: 5 Points 7">
            <a:extLst>
              <a:ext uri="{FF2B5EF4-FFF2-40B4-BE49-F238E27FC236}">
                <a16:creationId xmlns:a16="http://schemas.microsoft.com/office/drawing/2014/main" id="{9D47F978-BA41-4655-8472-0EA8D2B09AAC}"/>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A36A6F06-14A7-4644-ACD8-ED5EA7BA41E9}"/>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https://dodcio.defense.gov/Portals/0/Documents/CMMC/AG_Level1_V2.0_FinalDraft_20211210_508.pdf</a:t>
            </a:r>
          </a:p>
        </p:txBody>
      </p:sp>
      <p:sp>
        <p:nvSpPr>
          <p:cNvPr id="4" name="Footer Placeholder 3">
            <a:extLst>
              <a:ext uri="{FF2B5EF4-FFF2-40B4-BE49-F238E27FC236}">
                <a16:creationId xmlns:a16="http://schemas.microsoft.com/office/drawing/2014/main" id="{557FCB92-3C0E-D8AC-DB1C-FC41CFD041D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93692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E48D-3970-497A-A357-85B16DEDE936}"/>
              </a:ext>
            </a:extLst>
          </p:cNvPr>
          <p:cNvSpPr>
            <a:spLocks noGrp="1"/>
          </p:cNvSpPr>
          <p:nvPr>
            <p:ph type="title"/>
          </p:nvPr>
        </p:nvSpPr>
        <p:spPr>
          <a:xfrm>
            <a:off x="838200" y="365126"/>
            <a:ext cx="10515600" cy="915988"/>
          </a:xfrm>
        </p:spPr>
        <p:txBody>
          <a:bodyPr/>
          <a:lstStyle/>
          <a:p>
            <a:r>
              <a:rPr lang="en-US" dirty="0"/>
              <a:t>Agenda</a:t>
            </a:r>
          </a:p>
        </p:txBody>
      </p:sp>
      <p:sp>
        <p:nvSpPr>
          <p:cNvPr id="3" name="Content Placeholder 2">
            <a:extLst>
              <a:ext uri="{FF2B5EF4-FFF2-40B4-BE49-F238E27FC236}">
                <a16:creationId xmlns:a16="http://schemas.microsoft.com/office/drawing/2014/main" id="{D6230783-92D8-4AAC-A20E-5C2D3426C6BB}"/>
              </a:ext>
            </a:extLst>
          </p:cNvPr>
          <p:cNvSpPr>
            <a:spLocks noGrp="1"/>
          </p:cNvSpPr>
          <p:nvPr>
            <p:ph idx="1"/>
          </p:nvPr>
        </p:nvSpPr>
        <p:spPr>
          <a:xfrm>
            <a:off x="838200" y="1460500"/>
            <a:ext cx="10515600" cy="4716463"/>
          </a:xfrm>
        </p:spPr>
        <p:txBody>
          <a:bodyPr>
            <a:normAutofit/>
          </a:bodyPr>
          <a:lstStyle/>
          <a:p>
            <a:r>
              <a:rPr lang="en-US" dirty="0"/>
              <a:t>Module 1: Cybersecurity: Why it is Important?</a:t>
            </a:r>
          </a:p>
          <a:p>
            <a:r>
              <a:rPr lang="en-US" dirty="0">
                <a:highlight>
                  <a:srgbClr val="FFFF00"/>
                </a:highlight>
              </a:rPr>
              <a:t>Module 2: Cybersecurity Maturity Model Certification</a:t>
            </a:r>
          </a:p>
          <a:p>
            <a:r>
              <a:rPr lang="en-US" dirty="0"/>
              <a:t>Module 3: Incident Reporting</a:t>
            </a:r>
          </a:p>
          <a:p>
            <a:r>
              <a:rPr lang="en-US" dirty="0"/>
              <a:t>Module 4: Cybersecurity Best Practices</a:t>
            </a:r>
          </a:p>
          <a:p>
            <a:r>
              <a:rPr lang="en-US" dirty="0"/>
              <a:t>Resource Guide: Glossary, Acronym Guide and Resources for Additional Information</a:t>
            </a:r>
          </a:p>
          <a:p>
            <a:r>
              <a:rPr lang="en-US" dirty="0"/>
              <a:t>CMMC Domains</a:t>
            </a:r>
          </a:p>
          <a:p>
            <a:r>
              <a:rPr lang="en-US" dirty="0"/>
              <a:t>Survey</a:t>
            </a:r>
          </a:p>
        </p:txBody>
      </p:sp>
      <p:sp>
        <p:nvSpPr>
          <p:cNvPr id="5" name="Slide Number Placeholder 4">
            <a:extLst>
              <a:ext uri="{FF2B5EF4-FFF2-40B4-BE49-F238E27FC236}">
                <a16:creationId xmlns:a16="http://schemas.microsoft.com/office/drawing/2014/main" id="{74221916-8EB0-4821-AA57-B3269EA0087F}"/>
              </a:ext>
            </a:extLst>
          </p:cNvPr>
          <p:cNvSpPr>
            <a:spLocks noGrp="1"/>
          </p:cNvSpPr>
          <p:nvPr>
            <p:ph type="sldNum" sz="quarter" idx="12"/>
          </p:nvPr>
        </p:nvSpPr>
        <p:spPr/>
        <p:txBody>
          <a:bodyPr/>
          <a:lstStyle/>
          <a:p>
            <a:fld id="{EBCD8977-B073-4460-AE63-2BD9EC7B16E4}" type="slidenum">
              <a:rPr lang="en-US"/>
              <a:pPr/>
              <a:t>2</a:t>
            </a:fld>
            <a:endParaRPr lang="en-US"/>
          </a:p>
        </p:txBody>
      </p:sp>
      <p:pic>
        <p:nvPicPr>
          <p:cNvPr id="6" name="Picture 5">
            <a:extLst>
              <a:ext uri="{FF2B5EF4-FFF2-40B4-BE49-F238E27FC236}">
                <a16:creationId xmlns:a16="http://schemas.microsoft.com/office/drawing/2014/main" id="{98A335F2-7C01-44A5-88B5-9603A55B0AD5}"/>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B10BCC40-4AED-AD40-0552-B3564239651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7939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ADB73481-C639-4FC9-B02B-B61D7422A07F}"/>
              </a:ext>
            </a:extLst>
          </p:cNvPr>
          <p:cNvPicPr>
            <a:picLocks noChangeAspect="1"/>
          </p:cNvPicPr>
          <p:nvPr/>
        </p:nvPicPr>
        <p:blipFill>
          <a:blip r:embed="rId2"/>
          <a:stretch>
            <a:fillRect/>
          </a:stretch>
        </p:blipFill>
        <p:spPr>
          <a:xfrm>
            <a:off x="469778" y="1302677"/>
            <a:ext cx="9940696" cy="4985395"/>
          </a:xfrm>
          <a:prstGeom prst="rect">
            <a:avLst/>
          </a:prstGeom>
        </p:spPr>
      </p:pic>
      <p:sp>
        <p:nvSpPr>
          <p:cNvPr id="2" name="Title 1">
            <a:extLst>
              <a:ext uri="{FF2B5EF4-FFF2-40B4-BE49-F238E27FC236}">
                <a16:creationId xmlns:a16="http://schemas.microsoft.com/office/drawing/2014/main" id="{BE573173-0FAA-4D0A-8442-EC94149199F5}"/>
              </a:ext>
            </a:extLst>
          </p:cNvPr>
          <p:cNvSpPr>
            <a:spLocks noGrp="1"/>
          </p:cNvSpPr>
          <p:nvPr>
            <p:ph type="title"/>
          </p:nvPr>
        </p:nvSpPr>
        <p:spPr>
          <a:xfrm>
            <a:off x="393355" y="289970"/>
            <a:ext cx="10515600" cy="787270"/>
          </a:xfrm>
        </p:spPr>
        <p:txBody>
          <a:bodyPr/>
          <a:lstStyle/>
          <a:p>
            <a:r>
              <a:rPr lang="en-US" dirty="0"/>
              <a:t>Practice and Self-Assessment Objectives Example</a:t>
            </a:r>
          </a:p>
        </p:txBody>
      </p:sp>
      <p:sp>
        <p:nvSpPr>
          <p:cNvPr id="5" name="Slide Number Placeholder 4">
            <a:extLst>
              <a:ext uri="{FF2B5EF4-FFF2-40B4-BE49-F238E27FC236}">
                <a16:creationId xmlns:a16="http://schemas.microsoft.com/office/drawing/2014/main" id="{366AE17A-5CF1-4F30-9570-11EE1580C09C}"/>
              </a:ext>
            </a:extLst>
          </p:cNvPr>
          <p:cNvSpPr>
            <a:spLocks noGrp="1"/>
          </p:cNvSpPr>
          <p:nvPr>
            <p:ph type="sldNum" sz="quarter" idx="12"/>
          </p:nvPr>
        </p:nvSpPr>
        <p:spPr/>
        <p:txBody>
          <a:bodyPr/>
          <a:lstStyle/>
          <a:p>
            <a:fld id="{EBCD8977-B073-4460-AE63-2BD9EC7B16E4}" type="slidenum">
              <a:rPr lang="en-US" smtClean="0"/>
              <a:t>20</a:t>
            </a:fld>
            <a:endParaRPr lang="en-US" dirty="0"/>
          </a:p>
        </p:txBody>
      </p:sp>
      <p:sp>
        <p:nvSpPr>
          <p:cNvPr id="7" name="Rectangle 6">
            <a:extLst>
              <a:ext uri="{FF2B5EF4-FFF2-40B4-BE49-F238E27FC236}">
                <a16:creationId xmlns:a16="http://schemas.microsoft.com/office/drawing/2014/main" id="{F9C0A79F-0784-4385-909D-E2CFF4E9C5F0}"/>
              </a:ext>
            </a:extLst>
          </p:cNvPr>
          <p:cNvSpPr/>
          <p:nvPr/>
        </p:nvSpPr>
        <p:spPr bwMode="auto">
          <a:xfrm>
            <a:off x="257174" y="2705623"/>
            <a:ext cx="10515601" cy="3661991"/>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pic>
        <p:nvPicPr>
          <p:cNvPr id="8" name="Picture 7">
            <a:extLst>
              <a:ext uri="{FF2B5EF4-FFF2-40B4-BE49-F238E27FC236}">
                <a16:creationId xmlns:a16="http://schemas.microsoft.com/office/drawing/2014/main" id="{078C60D4-3343-4533-A566-81866962EE66}"/>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Star: 5 Points 10">
            <a:extLst>
              <a:ext uri="{FF2B5EF4-FFF2-40B4-BE49-F238E27FC236}">
                <a16:creationId xmlns:a16="http://schemas.microsoft.com/office/drawing/2014/main" id="{C4505F11-5655-4384-AA5E-C6B215CDA1FF}"/>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D728D30-190E-4DFB-AF62-2C6D6D2B3E77}"/>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https://dodcio.defense.gov/Portals/0/Documents/CMMC/AG_Level1_V2.0_FinalDraft_20211210_508.pdf</a:t>
            </a:r>
          </a:p>
        </p:txBody>
      </p:sp>
      <p:sp>
        <p:nvSpPr>
          <p:cNvPr id="3" name="Footer Placeholder 3">
            <a:extLst>
              <a:ext uri="{FF2B5EF4-FFF2-40B4-BE49-F238E27FC236}">
                <a16:creationId xmlns:a16="http://schemas.microsoft.com/office/drawing/2014/main" id="{3F1DE7E5-BB5B-5EF9-B9B4-6F763BD5191A}"/>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180377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98B82-EFE5-4D48-BBF0-0016709320ED}"/>
              </a:ext>
            </a:extLst>
          </p:cNvPr>
          <p:cNvSpPr>
            <a:spLocks noGrp="1"/>
          </p:cNvSpPr>
          <p:nvPr>
            <p:ph type="title"/>
          </p:nvPr>
        </p:nvSpPr>
        <p:spPr>
          <a:xfrm>
            <a:off x="465729" y="214677"/>
            <a:ext cx="10678003" cy="1065163"/>
          </a:xfrm>
        </p:spPr>
        <p:txBody>
          <a:bodyPr>
            <a:normAutofit fontScale="90000"/>
          </a:bodyPr>
          <a:lstStyle/>
          <a:p>
            <a:r>
              <a:rPr lang="en-US" dirty="0"/>
              <a:t>Potential Self-Assessment Methods and Objects for Practice Example</a:t>
            </a:r>
          </a:p>
        </p:txBody>
      </p:sp>
      <p:sp>
        <p:nvSpPr>
          <p:cNvPr id="5" name="Slide Number Placeholder 4">
            <a:extLst>
              <a:ext uri="{FF2B5EF4-FFF2-40B4-BE49-F238E27FC236}">
                <a16:creationId xmlns:a16="http://schemas.microsoft.com/office/drawing/2014/main" id="{35AE5B62-DBC4-44F5-A988-4760C0C4125F}"/>
              </a:ext>
            </a:extLst>
          </p:cNvPr>
          <p:cNvSpPr>
            <a:spLocks noGrp="1"/>
          </p:cNvSpPr>
          <p:nvPr>
            <p:ph type="sldNum" sz="quarter" idx="12"/>
          </p:nvPr>
        </p:nvSpPr>
        <p:spPr/>
        <p:txBody>
          <a:bodyPr/>
          <a:lstStyle/>
          <a:p>
            <a:fld id="{EBCD8977-B073-4460-AE63-2BD9EC7B16E4}" type="slidenum">
              <a:rPr lang="en-US" smtClean="0"/>
              <a:t>21</a:t>
            </a:fld>
            <a:endParaRPr lang="en-US" dirty="0"/>
          </a:p>
        </p:txBody>
      </p:sp>
      <p:grpSp>
        <p:nvGrpSpPr>
          <p:cNvPr id="19" name="Group 18">
            <a:extLst>
              <a:ext uri="{FF2B5EF4-FFF2-40B4-BE49-F238E27FC236}">
                <a16:creationId xmlns:a16="http://schemas.microsoft.com/office/drawing/2014/main" id="{2154A092-88A6-4227-A688-34CAE09C93C9}"/>
              </a:ext>
            </a:extLst>
          </p:cNvPr>
          <p:cNvGrpSpPr/>
          <p:nvPr/>
        </p:nvGrpSpPr>
        <p:grpSpPr>
          <a:xfrm>
            <a:off x="611188" y="1346809"/>
            <a:ext cx="10969624" cy="4980672"/>
            <a:chOff x="412751" y="762000"/>
            <a:chExt cx="10969624" cy="5446223"/>
          </a:xfrm>
        </p:grpSpPr>
        <p:pic>
          <p:nvPicPr>
            <p:cNvPr id="12" name="Picture 11">
              <a:extLst>
                <a:ext uri="{FF2B5EF4-FFF2-40B4-BE49-F238E27FC236}">
                  <a16:creationId xmlns:a16="http://schemas.microsoft.com/office/drawing/2014/main" id="{44CABE08-2419-4777-9834-5D75F17B0A93}"/>
                </a:ext>
              </a:extLst>
            </p:cNvPr>
            <p:cNvPicPr>
              <a:picLocks noChangeAspect="1"/>
            </p:cNvPicPr>
            <p:nvPr/>
          </p:nvPicPr>
          <p:blipFill>
            <a:blip r:embed="rId3"/>
            <a:stretch>
              <a:fillRect/>
            </a:stretch>
          </p:blipFill>
          <p:spPr>
            <a:xfrm>
              <a:off x="412752" y="762000"/>
              <a:ext cx="9165588" cy="5446223"/>
            </a:xfrm>
            <a:prstGeom prst="rect">
              <a:avLst/>
            </a:prstGeom>
          </p:spPr>
        </p:pic>
        <p:sp>
          <p:nvSpPr>
            <p:cNvPr id="13" name="Rectangle 12">
              <a:extLst>
                <a:ext uri="{FF2B5EF4-FFF2-40B4-BE49-F238E27FC236}">
                  <a16:creationId xmlns:a16="http://schemas.microsoft.com/office/drawing/2014/main" id="{A1D56E87-2EBD-4091-8BF4-BD72D6BA2617}"/>
                </a:ext>
              </a:extLst>
            </p:cNvPr>
            <p:cNvSpPr/>
            <p:nvPr/>
          </p:nvSpPr>
          <p:spPr bwMode="auto">
            <a:xfrm>
              <a:off x="412752" y="1285875"/>
              <a:ext cx="1025523" cy="295275"/>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sp>
          <p:nvSpPr>
            <p:cNvPr id="14" name="Rectangle 13">
              <a:extLst>
                <a:ext uri="{FF2B5EF4-FFF2-40B4-BE49-F238E27FC236}">
                  <a16:creationId xmlns:a16="http://schemas.microsoft.com/office/drawing/2014/main" id="{7776C945-2D0D-4660-B349-572B03221274}"/>
                </a:ext>
              </a:extLst>
            </p:cNvPr>
            <p:cNvSpPr/>
            <p:nvPr/>
          </p:nvSpPr>
          <p:spPr bwMode="auto">
            <a:xfrm>
              <a:off x="412752" y="5276850"/>
              <a:ext cx="568323" cy="295275"/>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sp>
          <p:nvSpPr>
            <p:cNvPr id="15" name="Rectangle 14">
              <a:extLst>
                <a:ext uri="{FF2B5EF4-FFF2-40B4-BE49-F238E27FC236}">
                  <a16:creationId xmlns:a16="http://schemas.microsoft.com/office/drawing/2014/main" id="{9F6BDDCC-897A-4014-97D1-C322C6CEC1B8}"/>
                </a:ext>
              </a:extLst>
            </p:cNvPr>
            <p:cNvSpPr/>
            <p:nvPr/>
          </p:nvSpPr>
          <p:spPr bwMode="auto">
            <a:xfrm>
              <a:off x="412751" y="4171950"/>
              <a:ext cx="1177924" cy="295275"/>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outerShdw blurRad="38100" dist="38100" dir="2700000" algn="tl">
                    <a:srgbClr val="000000">
                      <a:alpha val="43137"/>
                    </a:srgbClr>
                  </a:outerShdw>
                </a:effectLst>
                <a:latin typeface="Arial" pitchFamily="-112" charset="0"/>
              </a:endParaRPr>
            </a:p>
          </p:txBody>
        </p:sp>
        <p:sp>
          <p:nvSpPr>
            <p:cNvPr id="16" name="Right Brace 15">
              <a:extLst>
                <a:ext uri="{FF2B5EF4-FFF2-40B4-BE49-F238E27FC236}">
                  <a16:creationId xmlns:a16="http://schemas.microsoft.com/office/drawing/2014/main" id="{CCAB19B9-2527-4C69-B7F2-7095EAAB2D49}"/>
                </a:ext>
              </a:extLst>
            </p:cNvPr>
            <p:cNvSpPr/>
            <p:nvPr/>
          </p:nvSpPr>
          <p:spPr bwMode="auto">
            <a:xfrm>
              <a:off x="9489758" y="1704975"/>
              <a:ext cx="419100" cy="2228850"/>
            </a:xfrm>
            <a:prstGeom prst="rightBrace">
              <a:avLst/>
            </a:prstGeom>
            <a:noFill/>
            <a:ln w="38100" cap="sq" cmpd="sng" algn="ctr">
              <a:solidFill>
                <a:srgbClr val="FF0000"/>
              </a:solidFill>
              <a:prstDash val="solid"/>
              <a:miter lim="800000"/>
              <a:headEnd type="none" w="med" len="med"/>
              <a:tailEnd type="none" w="med" len="med"/>
            </a:ln>
            <a:effectLst/>
          </p:spPr>
          <p:txBody>
            <a:bodyPr rtlCol="0" anchor="ctr"/>
            <a:lstStyle/>
            <a:p>
              <a:pPr algn="ctr"/>
              <a:endParaRPr lang="en-US"/>
            </a:p>
          </p:txBody>
        </p:sp>
        <p:sp>
          <p:nvSpPr>
            <p:cNvPr id="17" name="TextBox 16">
              <a:extLst>
                <a:ext uri="{FF2B5EF4-FFF2-40B4-BE49-F238E27FC236}">
                  <a16:creationId xmlns:a16="http://schemas.microsoft.com/office/drawing/2014/main" id="{7596B84E-EFAD-43D9-8AEE-8FB0F1C52424}"/>
                </a:ext>
              </a:extLst>
            </p:cNvPr>
            <p:cNvSpPr txBox="1"/>
            <p:nvPr/>
          </p:nvSpPr>
          <p:spPr>
            <a:xfrm>
              <a:off x="10077450" y="2628900"/>
              <a:ext cx="1304925" cy="706745"/>
            </a:xfrm>
            <a:prstGeom prst="rect">
              <a:avLst/>
            </a:prstGeom>
            <a:noFill/>
          </p:spPr>
          <p:txBody>
            <a:bodyPr wrap="square" rtlCol="0">
              <a:spAutoFit/>
            </a:bodyPr>
            <a:lstStyle/>
            <a:p>
              <a:r>
                <a:rPr lang="en-US" b="1" dirty="0">
                  <a:solidFill>
                    <a:srgbClr val="C00000"/>
                  </a:solidFill>
                  <a:latin typeface="Calibri" panose="020F0502020204030204" pitchFamily="34" charset="0"/>
                  <a:cs typeface="Calibri" panose="020F0502020204030204" pitchFamily="34" charset="0"/>
                </a:rPr>
                <a:t>Potential</a:t>
              </a:r>
            </a:p>
            <a:p>
              <a:r>
                <a:rPr lang="en-US" b="1" dirty="0">
                  <a:solidFill>
                    <a:srgbClr val="C00000"/>
                  </a:solidFill>
                  <a:latin typeface="Calibri" panose="020F0502020204030204" pitchFamily="34" charset="0"/>
                  <a:cs typeface="Calibri" panose="020F0502020204030204" pitchFamily="34" charset="0"/>
                </a:rPr>
                <a:t>Objects</a:t>
              </a:r>
            </a:p>
          </p:txBody>
        </p:sp>
      </p:grpSp>
      <p:pic>
        <p:nvPicPr>
          <p:cNvPr id="18" name="Picture 17">
            <a:extLst>
              <a:ext uri="{FF2B5EF4-FFF2-40B4-BE49-F238E27FC236}">
                <a16:creationId xmlns:a16="http://schemas.microsoft.com/office/drawing/2014/main" id="{34096084-A37C-48C2-93B6-72767FA883F6}"/>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22" name="Star: 5 Points 21">
            <a:extLst>
              <a:ext uri="{FF2B5EF4-FFF2-40B4-BE49-F238E27FC236}">
                <a16:creationId xmlns:a16="http://schemas.microsoft.com/office/drawing/2014/main" id="{663648BB-5DC2-42F2-8DD3-685861FC35D4}"/>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5A6722AF-52C3-443B-BBA6-9063883E84A9}"/>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https://dodcio.defense.gov/Portals/0/Documents/CMMC/AG_Level1_V2.0_FinalDraft_20211210_508.pdf</a:t>
            </a:r>
          </a:p>
        </p:txBody>
      </p:sp>
      <p:sp>
        <p:nvSpPr>
          <p:cNvPr id="3" name="Footer Placeholder 3">
            <a:extLst>
              <a:ext uri="{FF2B5EF4-FFF2-40B4-BE49-F238E27FC236}">
                <a16:creationId xmlns:a16="http://schemas.microsoft.com/office/drawing/2014/main" id="{9C97DDC4-2BAE-10F8-1516-9D0C67E69F2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476222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68ACD-9392-449E-97C6-4217A276446E}"/>
              </a:ext>
            </a:extLst>
          </p:cNvPr>
          <p:cNvSpPr>
            <a:spLocks noGrp="1"/>
          </p:cNvSpPr>
          <p:nvPr>
            <p:ph type="title"/>
          </p:nvPr>
        </p:nvSpPr>
        <p:spPr>
          <a:xfrm>
            <a:off x="813148" y="365126"/>
            <a:ext cx="10515600" cy="962634"/>
          </a:xfrm>
        </p:spPr>
        <p:txBody>
          <a:bodyPr/>
          <a:lstStyle/>
          <a:p>
            <a:r>
              <a:rPr lang="en-US" dirty="0"/>
              <a:t>CMMC Practice Interconnectivity</a:t>
            </a:r>
          </a:p>
        </p:txBody>
      </p:sp>
      <p:sp>
        <p:nvSpPr>
          <p:cNvPr id="3" name="Content Placeholder 2">
            <a:extLst>
              <a:ext uri="{FF2B5EF4-FFF2-40B4-BE49-F238E27FC236}">
                <a16:creationId xmlns:a16="http://schemas.microsoft.com/office/drawing/2014/main" id="{2478E20E-37F2-4E0D-82EE-C514889C01A7}"/>
              </a:ext>
            </a:extLst>
          </p:cNvPr>
          <p:cNvSpPr>
            <a:spLocks noGrp="1"/>
          </p:cNvSpPr>
          <p:nvPr>
            <p:ph idx="1"/>
          </p:nvPr>
        </p:nvSpPr>
        <p:spPr>
          <a:xfrm>
            <a:off x="838200" y="1352812"/>
            <a:ext cx="8738419" cy="757824"/>
          </a:xfrm>
        </p:spPr>
        <p:txBody>
          <a:bodyPr>
            <a:normAutofit lnSpcReduction="10000"/>
          </a:bodyPr>
          <a:lstStyle/>
          <a:p>
            <a:pPr marL="0" indent="0">
              <a:buNone/>
            </a:pPr>
            <a:r>
              <a:rPr lang="en-US" sz="2400" dirty="0"/>
              <a:t>The practices in CMMC are interconnected and work together to help provide good cyber hygiene.  For example:</a:t>
            </a:r>
          </a:p>
          <a:p>
            <a:pPr marL="0" indent="0">
              <a:buNone/>
            </a:pPr>
            <a:endParaRPr lang="en-US" sz="2400" dirty="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809319D-CCD7-4E44-B723-7F3F52BADF87}"/>
              </a:ext>
            </a:extLst>
          </p:cNvPr>
          <p:cNvSpPr>
            <a:spLocks noGrp="1"/>
          </p:cNvSpPr>
          <p:nvPr>
            <p:ph type="sldNum" sz="quarter" idx="12"/>
          </p:nvPr>
        </p:nvSpPr>
        <p:spPr/>
        <p:txBody>
          <a:bodyPr/>
          <a:lstStyle/>
          <a:p>
            <a:fld id="{EBCD8977-B073-4460-AE63-2BD9EC7B16E4}" type="slidenum">
              <a:rPr lang="en-US" smtClean="0"/>
              <a:t>22</a:t>
            </a:fld>
            <a:endParaRPr lang="en-US" dirty="0"/>
          </a:p>
        </p:txBody>
      </p:sp>
      <p:graphicFrame>
        <p:nvGraphicFramePr>
          <p:cNvPr id="6" name="Diagram 5">
            <a:extLst>
              <a:ext uri="{FF2B5EF4-FFF2-40B4-BE49-F238E27FC236}">
                <a16:creationId xmlns:a16="http://schemas.microsoft.com/office/drawing/2014/main" id="{AD8B6B0B-104C-439D-B4FC-9BF86D5AE6B2}"/>
              </a:ext>
            </a:extLst>
          </p:cNvPr>
          <p:cNvGraphicFramePr/>
          <p:nvPr>
            <p:extLst>
              <p:ext uri="{D42A27DB-BD31-4B8C-83A1-F6EECF244321}">
                <p14:modId xmlns:p14="http://schemas.microsoft.com/office/powerpoint/2010/main" val="1559535448"/>
              </p:ext>
            </p:extLst>
          </p:nvPr>
        </p:nvGraphicFramePr>
        <p:xfrm>
          <a:off x="1703538" y="2110636"/>
          <a:ext cx="7766137" cy="34383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9ED76DF1-98D2-46F8-8BCE-62EA14B90EF2}"/>
              </a:ext>
            </a:extLst>
          </p:cNvPr>
          <p:cNvSpPr txBox="1"/>
          <p:nvPr/>
        </p:nvSpPr>
        <p:spPr>
          <a:xfrm>
            <a:off x="813149" y="5558174"/>
            <a:ext cx="8566826" cy="923330"/>
          </a:xfrm>
          <a:prstGeom prst="rect">
            <a:avLst/>
          </a:prstGeom>
          <a:noFill/>
        </p:spPr>
        <p:txBody>
          <a:bodyPr wrap="square" rtlCol="0">
            <a:spAutoFit/>
          </a:bodyPr>
          <a:lstStyle/>
          <a:p>
            <a:r>
              <a:rPr lang="en-US" dirty="0">
                <a:solidFill>
                  <a:schemeClr val="tx1">
                    <a:lumMod val="75000"/>
                    <a:lumOff val="25000"/>
                  </a:schemeClr>
                </a:solidFill>
                <a:effectLst/>
              </a:rPr>
              <a:t>AC.L1-3.1.1 leverages IA.L1-3.5.1 which provides a vetted and trusted identity for access control required by AC.L1-3.1.1.</a:t>
            </a:r>
          </a:p>
          <a:p>
            <a:endParaRPr lang="en-US" dirty="0">
              <a:solidFill>
                <a:schemeClr val="tx1">
                  <a:lumMod val="75000"/>
                  <a:lumOff val="25000"/>
                </a:schemeClr>
              </a:solidFill>
            </a:endParaRPr>
          </a:p>
        </p:txBody>
      </p:sp>
      <p:pic>
        <p:nvPicPr>
          <p:cNvPr id="8" name="Picture 7">
            <a:extLst>
              <a:ext uri="{FF2B5EF4-FFF2-40B4-BE49-F238E27FC236}">
                <a16:creationId xmlns:a16="http://schemas.microsoft.com/office/drawing/2014/main" id="{900CC816-58CB-4C93-B56F-6296FE33E385}"/>
              </a:ext>
            </a:extLst>
          </p:cNvPr>
          <p:cNvPicPr>
            <a:picLocks noChangeAspect="1"/>
          </p:cNvPicPr>
          <p:nvPr/>
        </p:nvPicPr>
        <p:blipFill>
          <a:blip r:embed="rId8"/>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Star: 5 Points 10">
            <a:extLst>
              <a:ext uri="{FF2B5EF4-FFF2-40B4-BE49-F238E27FC236}">
                <a16:creationId xmlns:a16="http://schemas.microsoft.com/office/drawing/2014/main" id="{39580C76-BBD6-48FA-831C-12FF4D94F384}"/>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4F6BF0E3-EA1D-C306-FF14-C6D19751F0A6}"/>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5874995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71F0-23D3-42A1-B2A4-CFC4B827042B}"/>
              </a:ext>
            </a:extLst>
          </p:cNvPr>
          <p:cNvSpPr>
            <a:spLocks noGrp="1"/>
          </p:cNvSpPr>
          <p:nvPr>
            <p:ph type="title"/>
          </p:nvPr>
        </p:nvSpPr>
        <p:spPr>
          <a:xfrm>
            <a:off x="444500" y="252638"/>
            <a:ext cx="10515600" cy="832304"/>
          </a:xfrm>
        </p:spPr>
        <p:txBody>
          <a:bodyPr>
            <a:normAutofit/>
          </a:bodyPr>
          <a:lstStyle/>
          <a:p>
            <a:r>
              <a:rPr lang="en-US" dirty="0"/>
              <a:t>How to Prepare for CMMC Level 1</a:t>
            </a:r>
          </a:p>
        </p:txBody>
      </p:sp>
      <p:sp>
        <p:nvSpPr>
          <p:cNvPr id="3" name="Content Placeholder 2">
            <a:extLst>
              <a:ext uri="{FF2B5EF4-FFF2-40B4-BE49-F238E27FC236}">
                <a16:creationId xmlns:a16="http://schemas.microsoft.com/office/drawing/2014/main" id="{020491CF-A0B6-4042-A0CB-B8DA3878155C}"/>
              </a:ext>
            </a:extLst>
          </p:cNvPr>
          <p:cNvSpPr>
            <a:spLocks noGrp="1"/>
          </p:cNvSpPr>
          <p:nvPr>
            <p:ph idx="1"/>
          </p:nvPr>
        </p:nvSpPr>
        <p:spPr>
          <a:xfrm>
            <a:off x="381000" y="935971"/>
            <a:ext cx="4876800" cy="5516827"/>
          </a:xfrm>
        </p:spPr>
        <p:txBody>
          <a:bodyPr>
            <a:noAutofit/>
          </a:bodyPr>
          <a:lstStyle/>
          <a:p>
            <a:pPr marL="0" indent="0">
              <a:buNone/>
            </a:pPr>
            <a:r>
              <a:rPr lang="en-US" sz="1800" b="1" dirty="0"/>
              <a:t>Recommendations prior to contract award:</a:t>
            </a:r>
          </a:p>
          <a:p>
            <a:r>
              <a:rPr lang="en-US" sz="1800" dirty="0"/>
              <a:t>Understand </a:t>
            </a:r>
            <a:r>
              <a:rPr lang="en-US" dirty="0"/>
              <a:t>contract </a:t>
            </a:r>
            <a:r>
              <a:rPr lang="en-US" sz="1800" dirty="0"/>
              <a:t>requirements: FAR 52.204-21, FCI and other applicable clauses and standards (Module 2)</a:t>
            </a:r>
          </a:p>
          <a:p>
            <a:r>
              <a:rPr lang="en-US" sz="1800" dirty="0"/>
              <a:t>Be aware of contractual reporting requirements (Module 3)</a:t>
            </a:r>
          </a:p>
          <a:p>
            <a:r>
              <a:rPr lang="en-US" dirty="0"/>
              <a:t>Keep performing cybersecurity best practices (Module 4)</a:t>
            </a:r>
            <a:endParaRPr lang="en-US" sz="1800" dirty="0"/>
          </a:p>
          <a:p>
            <a:r>
              <a:rPr lang="en-US" sz="1800" dirty="0"/>
              <a:t>Perform your self-assessment: </a:t>
            </a:r>
            <a:r>
              <a:rPr lang="en-US" sz="1800" dirty="0">
                <a:hlinkClick r:id="rId3"/>
              </a:rPr>
              <a:t>CMMC Self-Assessment Level 1 Guide</a:t>
            </a:r>
            <a:r>
              <a:rPr lang="en-US" sz="1800" dirty="0"/>
              <a:t> and </a:t>
            </a:r>
            <a:r>
              <a:rPr lang="en-US" sz="1800" dirty="0">
                <a:hlinkClick r:id="rId4"/>
              </a:rPr>
              <a:t>CMMC Level 1 practices</a:t>
            </a:r>
            <a:r>
              <a:rPr lang="en-US" sz="1800" dirty="0"/>
              <a:t>  (Module 2)</a:t>
            </a:r>
          </a:p>
          <a:p>
            <a:r>
              <a:rPr lang="en-US" dirty="0"/>
              <a:t>Submit self-assessment per DoD guidance TBD</a:t>
            </a:r>
            <a:endParaRPr lang="en-US" sz="1800" dirty="0"/>
          </a:p>
          <a:p>
            <a:r>
              <a:rPr lang="en-US" sz="1800" dirty="0"/>
              <a:t>Understand subcontractor compliance requirements and keep up to date with regulatory changes</a:t>
            </a:r>
          </a:p>
          <a:p>
            <a:pPr marL="0" indent="0">
              <a:buNone/>
            </a:pPr>
            <a:endParaRPr lang="en-US" sz="1800" dirty="0"/>
          </a:p>
          <a:p>
            <a:endParaRPr lang="en-US" sz="1800" dirty="0"/>
          </a:p>
        </p:txBody>
      </p:sp>
      <p:sp>
        <p:nvSpPr>
          <p:cNvPr id="5" name="Slide Number Placeholder 4">
            <a:extLst>
              <a:ext uri="{FF2B5EF4-FFF2-40B4-BE49-F238E27FC236}">
                <a16:creationId xmlns:a16="http://schemas.microsoft.com/office/drawing/2014/main" id="{5DE52EB2-75B7-4CAB-8E38-6C7108D1650A}"/>
              </a:ext>
            </a:extLst>
          </p:cNvPr>
          <p:cNvSpPr>
            <a:spLocks noGrp="1"/>
          </p:cNvSpPr>
          <p:nvPr>
            <p:ph type="sldNum" sz="quarter" idx="12"/>
          </p:nvPr>
        </p:nvSpPr>
        <p:spPr/>
        <p:txBody>
          <a:bodyPr/>
          <a:lstStyle/>
          <a:p>
            <a:fld id="{EBCD8977-B073-4460-AE63-2BD9EC7B16E4}" type="slidenum">
              <a:rPr lang="en-US" smtClean="0"/>
              <a:t>23</a:t>
            </a:fld>
            <a:endParaRPr lang="en-US" dirty="0"/>
          </a:p>
        </p:txBody>
      </p:sp>
      <p:sp>
        <p:nvSpPr>
          <p:cNvPr id="6" name="Content Placeholder 2">
            <a:extLst>
              <a:ext uri="{FF2B5EF4-FFF2-40B4-BE49-F238E27FC236}">
                <a16:creationId xmlns:a16="http://schemas.microsoft.com/office/drawing/2014/main" id="{8C844A5D-57C0-4CC9-A891-AD9D20E1088E}"/>
              </a:ext>
            </a:extLst>
          </p:cNvPr>
          <p:cNvSpPr txBox="1">
            <a:spLocks/>
          </p:cNvSpPr>
          <p:nvPr/>
        </p:nvSpPr>
        <p:spPr>
          <a:xfrm>
            <a:off x="5356657" y="4038072"/>
            <a:ext cx="4528750" cy="2414726"/>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a:solidFill>
                  <a:schemeClr val="tx1">
                    <a:lumMod val="75000"/>
                    <a:lumOff val="25000"/>
                  </a:schemeClr>
                </a:solidFill>
              </a:rPr>
              <a:t>Recommendations for after contract award:</a:t>
            </a:r>
          </a:p>
          <a:p>
            <a:r>
              <a:rPr lang="en-US" sz="1800" dirty="0">
                <a:solidFill>
                  <a:schemeClr val="tx1">
                    <a:lumMod val="75000"/>
                    <a:lumOff val="25000"/>
                  </a:schemeClr>
                </a:solidFill>
              </a:rPr>
              <a:t>Keep self-assessment score up to date (annually)</a:t>
            </a:r>
          </a:p>
          <a:p>
            <a:r>
              <a:rPr lang="en-US" sz="1800" dirty="0">
                <a:solidFill>
                  <a:schemeClr val="tx1">
                    <a:lumMod val="75000"/>
                    <a:lumOff val="25000"/>
                  </a:schemeClr>
                </a:solidFill>
              </a:rPr>
              <a:t>Monitor any changes to your environment</a:t>
            </a:r>
          </a:p>
          <a:p>
            <a:r>
              <a:rPr lang="en-US" sz="1800" dirty="0">
                <a:solidFill>
                  <a:schemeClr val="tx1">
                    <a:lumMod val="75000"/>
                    <a:lumOff val="25000"/>
                  </a:schemeClr>
                </a:solidFill>
              </a:rPr>
              <a:t>Follow and maintain reporting requirements</a:t>
            </a:r>
          </a:p>
          <a:p>
            <a:r>
              <a:rPr lang="en-US" sz="1800" dirty="0">
                <a:solidFill>
                  <a:schemeClr val="tx1">
                    <a:lumMod val="75000"/>
                    <a:lumOff val="25000"/>
                  </a:schemeClr>
                </a:solidFill>
              </a:rPr>
              <a:t>Be aware of flow down requirements for subcontractors</a:t>
            </a:r>
          </a:p>
        </p:txBody>
      </p:sp>
      <p:pic>
        <p:nvPicPr>
          <p:cNvPr id="8" name="Picture 7">
            <a:extLst>
              <a:ext uri="{FF2B5EF4-FFF2-40B4-BE49-F238E27FC236}">
                <a16:creationId xmlns:a16="http://schemas.microsoft.com/office/drawing/2014/main" id="{FA096030-44E5-4BAA-A0E6-55138F34A931}"/>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5257800" y="991870"/>
            <a:ext cx="4191000" cy="2792730"/>
          </a:xfrm>
          <a:prstGeom prst="rect">
            <a:avLst/>
          </a:prstGeom>
        </p:spPr>
      </p:pic>
      <p:sp>
        <p:nvSpPr>
          <p:cNvPr id="9" name="TextBox 8">
            <a:extLst>
              <a:ext uri="{FF2B5EF4-FFF2-40B4-BE49-F238E27FC236}">
                <a16:creationId xmlns:a16="http://schemas.microsoft.com/office/drawing/2014/main" id="{8908E120-E20B-4A38-A1BC-E25C4F5240BA}"/>
              </a:ext>
            </a:extLst>
          </p:cNvPr>
          <p:cNvSpPr txBox="1"/>
          <p:nvPr/>
        </p:nvSpPr>
        <p:spPr>
          <a:xfrm>
            <a:off x="5880100" y="3760518"/>
            <a:ext cx="4191000" cy="230832"/>
          </a:xfrm>
          <a:prstGeom prst="rect">
            <a:avLst/>
          </a:prstGeom>
          <a:noFill/>
        </p:spPr>
        <p:txBody>
          <a:bodyPr wrap="square" rtlCol="0">
            <a:spAutoFit/>
          </a:bodyPr>
          <a:lstStyle/>
          <a:p>
            <a:r>
              <a:rPr lang="en-US" sz="900" dirty="0">
                <a:hlinkClick r:id="rId6" tooltip="http://folksonomy.co/?permalink=2246"/>
              </a:rPr>
              <a:t>This Photo</a:t>
            </a:r>
            <a:r>
              <a:rPr lang="en-US" sz="900" dirty="0"/>
              <a:t> by Unknown Author is licensed under </a:t>
            </a:r>
            <a:r>
              <a:rPr lang="en-US" sz="900" dirty="0">
                <a:hlinkClick r:id="rId7" tooltip="https://creativecommons.org/licenses/by-nc-sa/3.0/"/>
              </a:rPr>
              <a:t>CC BY-SA-NC</a:t>
            </a:r>
            <a:endParaRPr lang="en-US" sz="900" dirty="0"/>
          </a:p>
        </p:txBody>
      </p:sp>
      <p:pic>
        <p:nvPicPr>
          <p:cNvPr id="10" name="Picture 9">
            <a:extLst>
              <a:ext uri="{FF2B5EF4-FFF2-40B4-BE49-F238E27FC236}">
                <a16:creationId xmlns:a16="http://schemas.microsoft.com/office/drawing/2014/main" id="{0374A88F-EA8D-429F-A406-9F93B4ABBC90}"/>
              </a:ext>
            </a:extLst>
          </p:cNvPr>
          <p:cNvPicPr>
            <a:picLocks noChangeAspect="1"/>
          </p:cNvPicPr>
          <p:nvPr/>
        </p:nvPicPr>
        <p:blipFill>
          <a:blip r:embed="rId8"/>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3" name="Star: 5 Points 12">
            <a:extLst>
              <a:ext uri="{FF2B5EF4-FFF2-40B4-BE49-F238E27FC236}">
                <a16:creationId xmlns:a16="http://schemas.microsoft.com/office/drawing/2014/main" id="{6D96EF10-BDDE-47FE-9C43-C5FA5CFEBE5A}"/>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22677522-C8A9-EC2A-078F-7306CD23939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715293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D5462-8809-4F5A-8D5F-883657E68D73}"/>
              </a:ext>
            </a:extLst>
          </p:cNvPr>
          <p:cNvSpPr>
            <a:spLocks noGrp="1"/>
          </p:cNvSpPr>
          <p:nvPr>
            <p:ph type="title"/>
          </p:nvPr>
        </p:nvSpPr>
        <p:spPr>
          <a:xfrm>
            <a:off x="838200" y="365126"/>
            <a:ext cx="10515600" cy="832304"/>
          </a:xfrm>
        </p:spPr>
        <p:txBody>
          <a:bodyPr/>
          <a:lstStyle/>
          <a:p>
            <a:r>
              <a:rPr lang="en-US" dirty="0"/>
              <a:t>Module Summary</a:t>
            </a:r>
          </a:p>
        </p:txBody>
      </p:sp>
      <p:sp>
        <p:nvSpPr>
          <p:cNvPr id="3" name="Content Placeholder 2">
            <a:extLst>
              <a:ext uri="{FF2B5EF4-FFF2-40B4-BE49-F238E27FC236}">
                <a16:creationId xmlns:a16="http://schemas.microsoft.com/office/drawing/2014/main" id="{870823A5-7D6F-4FB3-806D-653B44301085}"/>
              </a:ext>
            </a:extLst>
          </p:cNvPr>
          <p:cNvSpPr>
            <a:spLocks noGrp="1"/>
          </p:cNvSpPr>
          <p:nvPr>
            <p:ph idx="1"/>
          </p:nvPr>
        </p:nvSpPr>
        <p:spPr>
          <a:xfrm>
            <a:off x="838200" y="1358900"/>
            <a:ext cx="8826661" cy="4416867"/>
          </a:xfrm>
        </p:spPr>
        <p:txBody>
          <a:bodyPr/>
          <a:lstStyle/>
          <a:p>
            <a:r>
              <a:rPr lang="en-US" dirty="0"/>
              <a:t>Understanding current and future regulatory requirements is imperative as a DoD supplier</a:t>
            </a:r>
          </a:p>
          <a:p>
            <a:r>
              <a:rPr lang="en-US" dirty="0"/>
              <a:t>Specialized information types, such as FCI and CUI, must be handled and protected according to applicable requirements </a:t>
            </a:r>
          </a:p>
          <a:p>
            <a:r>
              <a:rPr lang="en-US" dirty="0"/>
              <a:t>Understanding the CMMC model:</a:t>
            </a:r>
          </a:p>
          <a:p>
            <a:pPr lvl="1"/>
            <a:r>
              <a:rPr lang="en-US" sz="1700" dirty="0"/>
              <a:t>Breaking down parts of the model for further understanding</a:t>
            </a:r>
          </a:p>
          <a:p>
            <a:pPr lvl="1"/>
            <a:r>
              <a:rPr lang="en-US" sz="1700" dirty="0"/>
              <a:t>Providing steps to prepare for CMMC </a:t>
            </a:r>
          </a:p>
          <a:p>
            <a:r>
              <a:rPr lang="en-US" sz="1800" dirty="0"/>
              <a:t>For questions on the content, please send them to </a:t>
            </a:r>
            <a:r>
              <a:rPr lang="en-US" sz="1800" dirty="0">
                <a:hlinkClick r:id="rId2"/>
              </a:rPr>
              <a:t>Contact Us - DIB SCC </a:t>
            </a:r>
            <a:r>
              <a:rPr lang="en-US" sz="1800" dirty="0" err="1">
                <a:hlinkClick r:id="rId2"/>
              </a:rPr>
              <a:t>CyberAssist</a:t>
            </a:r>
            <a:r>
              <a:rPr lang="en-US" sz="1800" dirty="0">
                <a:hlinkClick r:id="rId2"/>
              </a:rPr>
              <a:t>. </a:t>
            </a:r>
            <a:endParaRPr lang="en-US" sz="1800" dirty="0"/>
          </a:p>
        </p:txBody>
      </p:sp>
      <p:sp>
        <p:nvSpPr>
          <p:cNvPr id="5" name="Slide Number Placeholder 4">
            <a:extLst>
              <a:ext uri="{FF2B5EF4-FFF2-40B4-BE49-F238E27FC236}">
                <a16:creationId xmlns:a16="http://schemas.microsoft.com/office/drawing/2014/main" id="{4F0C0EA8-2BF6-4BA1-933F-130335F07926}"/>
              </a:ext>
            </a:extLst>
          </p:cNvPr>
          <p:cNvSpPr>
            <a:spLocks noGrp="1"/>
          </p:cNvSpPr>
          <p:nvPr>
            <p:ph type="sldNum" sz="quarter" idx="12"/>
          </p:nvPr>
        </p:nvSpPr>
        <p:spPr/>
        <p:txBody>
          <a:bodyPr/>
          <a:lstStyle/>
          <a:p>
            <a:fld id="{EBCD8977-B073-4460-AE63-2BD9EC7B16E4}" type="slidenum">
              <a:rPr lang="en-US" smtClean="0"/>
              <a:t>24</a:t>
            </a:fld>
            <a:endParaRPr lang="en-US" dirty="0"/>
          </a:p>
        </p:txBody>
      </p:sp>
      <p:pic>
        <p:nvPicPr>
          <p:cNvPr id="6" name="Picture 5">
            <a:extLst>
              <a:ext uri="{FF2B5EF4-FFF2-40B4-BE49-F238E27FC236}">
                <a16:creationId xmlns:a16="http://schemas.microsoft.com/office/drawing/2014/main" id="{B1442DCA-23B2-44D4-AEF8-8A71EF9C30A4}"/>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8" name="Star: 5 Points 7">
            <a:extLst>
              <a:ext uri="{FF2B5EF4-FFF2-40B4-BE49-F238E27FC236}">
                <a16:creationId xmlns:a16="http://schemas.microsoft.com/office/drawing/2014/main" id="{5C4019EB-296F-4FF1-A846-787B73049E59}"/>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98A12A71-AAAD-46C4-B101-7821B39D544C}"/>
              </a:ext>
            </a:extLst>
          </p:cNvPr>
          <p:cNvSpPr txBox="1"/>
          <p:nvPr/>
        </p:nvSpPr>
        <p:spPr>
          <a:xfrm>
            <a:off x="630196" y="5844749"/>
            <a:ext cx="7960468" cy="353943"/>
          </a:xfrm>
          <a:prstGeom prst="rect">
            <a:avLst/>
          </a:prstGeom>
          <a:noFill/>
        </p:spPr>
        <p:txBody>
          <a:bodyPr wrap="square" rtlCol="0">
            <a:spAutoFit/>
          </a:bodyPr>
          <a:lstStyle/>
          <a:p>
            <a:r>
              <a:rPr lang="en-US" sz="1700" dirty="0"/>
              <a:t>Next: Module 3 - Incident Reporting</a:t>
            </a:r>
          </a:p>
        </p:txBody>
      </p:sp>
      <p:sp>
        <p:nvSpPr>
          <p:cNvPr id="4" name="Footer Placeholder 3">
            <a:extLst>
              <a:ext uri="{FF2B5EF4-FFF2-40B4-BE49-F238E27FC236}">
                <a16:creationId xmlns:a16="http://schemas.microsoft.com/office/drawing/2014/main" id="{96CE2EC3-9A93-30E0-B943-D379BDA20928}"/>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16393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7D712-297C-4B23-9B28-4AFDB86CF107}"/>
              </a:ext>
            </a:extLst>
          </p:cNvPr>
          <p:cNvSpPr>
            <a:spLocks noGrp="1"/>
          </p:cNvSpPr>
          <p:nvPr>
            <p:ph type="ctrTitle"/>
          </p:nvPr>
        </p:nvSpPr>
        <p:spPr>
          <a:xfrm>
            <a:off x="1507067" y="1363579"/>
            <a:ext cx="7766936" cy="2687257"/>
          </a:xfrm>
        </p:spPr>
        <p:txBody>
          <a:bodyPr>
            <a:normAutofit fontScale="90000"/>
          </a:bodyPr>
          <a:lstStyle/>
          <a:p>
            <a:br>
              <a:rPr lang="en-US" sz="4900" dirty="0"/>
            </a:br>
            <a:r>
              <a:rPr lang="en-US" sz="4900" dirty="0"/>
              <a:t>Cybersecurity Maturity </a:t>
            </a:r>
            <a:br>
              <a:rPr lang="en-US" sz="4900" dirty="0"/>
            </a:br>
            <a:r>
              <a:rPr lang="en-US" sz="4900" dirty="0"/>
              <a:t>Model Certification (CMMC)</a:t>
            </a:r>
            <a:br>
              <a:rPr lang="en-US" dirty="0"/>
            </a:br>
            <a:r>
              <a:rPr lang="en-US" sz="2700" dirty="0"/>
              <a:t>Level 1</a:t>
            </a:r>
          </a:p>
        </p:txBody>
      </p:sp>
      <p:sp>
        <p:nvSpPr>
          <p:cNvPr id="3" name="Subtitle 2">
            <a:extLst>
              <a:ext uri="{FF2B5EF4-FFF2-40B4-BE49-F238E27FC236}">
                <a16:creationId xmlns:a16="http://schemas.microsoft.com/office/drawing/2014/main" id="{1C1727F2-0656-4C97-8E87-0D7C619CD32A}"/>
              </a:ext>
            </a:extLst>
          </p:cNvPr>
          <p:cNvSpPr>
            <a:spLocks noGrp="1"/>
          </p:cNvSpPr>
          <p:nvPr>
            <p:ph type="subTitle" idx="1"/>
          </p:nvPr>
        </p:nvSpPr>
        <p:spPr/>
        <p:txBody>
          <a:bodyPr/>
          <a:lstStyle/>
          <a:p>
            <a:r>
              <a:rPr lang="en-US" dirty="0"/>
              <a:t>Module 2</a:t>
            </a:r>
          </a:p>
        </p:txBody>
      </p:sp>
      <p:sp>
        <p:nvSpPr>
          <p:cNvPr id="5" name="Slide Number Placeholder 4">
            <a:extLst>
              <a:ext uri="{FF2B5EF4-FFF2-40B4-BE49-F238E27FC236}">
                <a16:creationId xmlns:a16="http://schemas.microsoft.com/office/drawing/2014/main" id="{DAE217D0-5E6A-4BFA-860A-322070B49FCE}"/>
              </a:ext>
            </a:extLst>
          </p:cNvPr>
          <p:cNvSpPr>
            <a:spLocks noGrp="1"/>
          </p:cNvSpPr>
          <p:nvPr>
            <p:ph type="sldNum" sz="quarter" idx="12"/>
          </p:nvPr>
        </p:nvSpPr>
        <p:spPr/>
        <p:txBody>
          <a:bodyPr/>
          <a:lstStyle/>
          <a:p>
            <a:fld id="{EBCD8977-B073-4460-AE63-2BD9EC7B16E4}" type="slidenum">
              <a:rPr lang="en-US" smtClean="0"/>
              <a:t>3</a:t>
            </a:fld>
            <a:endParaRPr lang="en-US" dirty="0"/>
          </a:p>
        </p:txBody>
      </p:sp>
      <p:pic>
        <p:nvPicPr>
          <p:cNvPr id="6" name="Picture 5">
            <a:extLst>
              <a:ext uri="{FF2B5EF4-FFF2-40B4-BE49-F238E27FC236}">
                <a16:creationId xmlns:a16="http://schemas.microsoft.com/office/drawing/2014/main" id="{F06AA45D-76C6-4A3F-8D28-2F32518EB7EF}"/>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C2223DFD-FA4F-573F-A69B-282F7BAEF35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92630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F6EE-8E34-49E0-B5EC-20DFA084DA99}"/>
              </a:ext>
            </a:extLst>
          </p:cNvPr>
          <p:cNvSpPr>
            <a:spLocks noGrp="1"/>
          </p:cNvSpPr>
          <p:nvPr>
            <p:ph type="title"/>
          </p:nvPr>
        </p:nvSpPr>
        <p:spPr>
          <a:xfrm>
            <a:off x="498917" y="364278"/>
            <a:ext cx="8596668" cy="840059"/>
          </a:xfrm>
        </p:spPr>
        <p:txBody>
          <a:bodyPr/>
          <a:lstStyle/>
          <a:p>
            <a:r>
              <a:rPr lang="en-US" dirty="0"/>
              <a:t>Disclaimer and Overview</a:t>
            </a:r>
          </a:p>
        </p:txBody>
      </p:sp>
      <p:sp>
        <p:nvSpPr>
          <p:cNvPr id="3" name="Content Placeholder 2">
            <a:extLst>
              <a:ext uri="{FF2B5EF4-FFF2-40B4-BE49-F238E27FC236}">
                <a16:creationId xmlns:a16="http://schemas.microsoft.com/office/drawing/2014/main" id="{C9E761D3-6E31-4269-9A5B-DEB822394285}"/>
              </a:ext>
            </a:extLst>
          </p:cNvPr>
          <p:cNvSpPr>
            <a:spLocks noGrp="1"/>
          </p:cNvSpPr>
          <p:nvPr>
            <p:ph idx="1"/>
          </p:nvPr>
        </p:nvSpPr>
        <p:spPr>
          <a:xfrm>
            <a:off x="687124" y="1360145"/>
            <a:ext cx="8914073" cy="4979882"/>
          </a:xfrm>
        </p:spPr>
        <p:txBody>
          <a:bodyPr>
            <a:normAutofit fontScale="92500" lnSpcReduction="20000"/>
          </a:bodyPr>
          <a:lstStyle/>
          <a:p>
            <a:r>
              <a:rPr lang="en-US" dirty="0">
                <a:effectLst/>
                <a:ea typeface="Times New Roman" panose="02020603050405020304" pitchFamily="18" charset="0"/>
              </a:rPr>
              <a:t>The intent of this training is to build awareness for Defense Industrial Base (DIB) suppliers of the likely requirements of the Cybersecurity Maturity Model Certification (CMMC) and their obligation to meet FAR 52.204-21 (basic cyber hygiene) and DFARS 252.204-7012 (specialized data handling and protection requirements).</a:t>
            </a:r>
            <a:endParaRPr lang="en-US" dirty="0"/>
          </a:p>
          <a:p>
            <a:r>
              <a:rPr lang="en-US" dirty="0"/>
              <a:t>This training is self-paced and intended for a range of roles and responsibilities including, but not limited to, executives, project managers and technical staff from organizations seeking certification (OSC) and need to comply with CMMC. Currently, CMMC does not apply to any contractor.</a:t>
            </a:r>
          </a:p>
          <a:p>
            <a:r>
              <a:rPr lang="en-US" dirty="0"/>
              <a:t>Note: Completion of this training DOES NOT certify your organization. This training is intended for the purposes of providing awareness of the subjects outlined above.</a:t>
            </a:r>
          </a:p>
          <a:p>
            <a:r>
              <a:rPr lang="en-US" dirty="0"/>
              <a:t>The DIB Sector Coordinating Council (SCC) Supply Chain Task Force does not take responsibility for suppliers’ certification by the CMMC 3rd Party Assessment Organization (C3PAO).</a:t>
            </a:r>
          </a:p>
          <a:p>
            <a:r>
              <a:rPr lang="en-US" dirty="0"/>
              <a:t>This training focuses on U.S. regulations and industry best practices:</a:t>
            </a:r>
          </a:p>
          <a:p>
            <a:pPr lvl="1"/>
            <a:r>
              <a:rPr lang="en-US" dirty="0">
                <a:effectLst/>
              </a:rPr>
              <a:t>U.S. Department of Defense (DoD) Chief Information Officer (CIO) </a:t>
            </a:r>
            <a:r>
              <a:rPr lang="en-US" dirty="0"/>
              <a:t>Cybersecurity Maturity Model Certification (CMMC) Information</a:t>
            </a:r>
          </a:p>
          <a:p>
            <a:pPr lvl="1"/>
            <a:r>
              <a:rPr lang="en-US" dirty="0"/>
              <a:t>National Institute of Standards &amp; Technologies (NIST) publications</a:t>
            </a:r>
          </a:p>
          <a:p>
            <a:pPr lvl="1"/>
            <a:r>
              <a:rPr lang="en-US" dirty="0"/>
              <a:t>National Archives &amp; Records Administration (NARA) definitions</a:t>
            </a:r>
          </a:p>
          <a:p>
            <a:pPr lvl="1"/>
            <a:r>
              <a:rPr lang="en-US" dirty="0"/>
              <a:t>DIB SCC Supply Chain Task Force – </a:t>
            </a:r>
            <a:r>
              <a:rPr lang="en-US" dirty="0" err="1"/>
              <a:t>CyberAssist</a:t>
            </a:r>
            <a:r>
              <a:rPr lang="en-US" dirty="0"/>
              <a:t> website</a:t>
            </a:r>
          </a:p>
        </p:txBody>
      </p:sp>
      <p:sp>
        <p:nvSpPr>
          <p:cNvPr id="5" name="Slide Number Placeholder 4">
            <a:extLst>
              <a:ext uri="{FF2B5EF4-FFF2-40B4-BE49-F238E27FC236}">
                <a16:creationId xmlns:a16="http://schemas.microsoft.com/office/drawing/2014/main" id="{5C041CD4-597A-4DD0-B10E-07983346772E}"/>
              </a:ext>
            </a:extLst>
          </p:cNvPr>
          <p:cNvSpPr>
            <a:spLocks noGrp="1"/>
          </p:cNvSpPr>
          <p:nvPr>
            <p:ph type="sldNum" sz="quarter" idx="12"/>
          </p:nvPr>
        </p:nvSpPr>
        <p:spPr/>
        <p:txBody>
          <a:bodyPr/>
          <a:lstStyle/>
          <a:p>
            <a:fld id="{EBCD8977-B073-4460-AE63-2BD9EC7B16E4}" type="slidenum">
              <a:rPr lang="en-US"/>
              <a:pPr/>
              <a:t>4</a:t>
            </a:fld>
            <a:endParaRPr lang="en-US"/>
          </a:p>
        </p:txBody>
      </p:sp>
      <p:pic>
        <p:nvPicPr>
          <p:cNvPr id="6" name="Picture 5">
            <a:extLst>
              <a:ext uri="{FF2B5EF4-FFF2-40B4-BE49-F238E27FC236}">
                <a16:creationId xmlns:a16="http://schemas.microsoft.com/office/drawing/2014/main" id="{9EDDC60C-7E51-4907-A376-B45F46DBBE3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A2A68308-3371-4E34-8D38-CEBC661F2E66}"/>
              </a:ext>
            </a:extLst>
          </p:cNvPr>
          <p:cNvSpPr txBox="1"/>
          <p:nvPr/>
        </p:nvSpPr>
        <p:spPr>
          <a:xfrm>
            <a:off x="5945624" y="165582"/>
            <a:ext cx="3526057" cy="1092607"/>
          </a:xfrm>
          <a:prstGeom prst="rect">
            <a:avLst/>
          </a:prstGeom>
          <a:noFill/>
        </p:spPr>
        <p:txBody>
          <a:bodyPr wrap="square" rtlCol="0">
            <a:spAutoFit/>
          </a:bodyPr>
          <a:lstStyle/>
          <a:p>
            <a:r>
              <a:rPr lang="en-US" sz="1300" b="1" dirty="0">
                <a:solidFill>
                  <a:srgbClr val="FF0000"/>
                </a:solidFill>
              </a:rPr>
              <a:t>Note: CMMC is still going through the rule-making process and certain aspects and requirements may change. Refer to the</a:t>
            </a:r>
            <a:r>
              <a:rPr lang="en-US" sz="1300" b="1" i="1" dirty="0">
                <a:solidFill>
                  <a:srgbClr val="FF0000"/>
                </a:solidFill>
              </a:rPr>
              <a:t> Resources Guide </a:t>
            </a:r>
            <a:r>
              <a:rPr lang="en-US" sz="1300" b="1" dirty="0">
                <a:solidFill>
                  <a:srgbClr val="FF0000"/>
                </a:solidFill>
              </a:rPr>
              <a:t>provided in this training for the most updated information.</a:t>
            </a:r>
          </a:p>
        </p:txBody>
      </p:sp>
      <p:sp>
        <p:nvSpPr>
          <p:cNvPr id="7" name="Footer Placeholder 3">
            <a:extLst>
              <a:ext uri="{FF2B5EF4-FFF2-40B4-BE49-F238E27FC236}">
                <a16:creationId xmlns:a16="http://schemas.microsoft.com/office/drawing/2014/main" id="{7EC926CF-2C1B-CFC3-5AB7-F6551691519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1190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9CDE1-FF32-4E58-AA6F-0B6B82572E44}"/>
              </a:ext>
            </a:extLst>
          </p:cNvPr>
          <p:cNvSpPr>
            <a:spLocks noGrp="1"/>
          </p:cNvSpPr>
          <p:nvPr>
            <p:ph type="title"/>
          </p:nvPr>
        </p:nvSpPr>
        <p:spPr>
          <a:xfrm>
            <a:off x="677334" y="356506"/>
            <a:ext cx="8596668" cy="731423"/>
          </a:xfrm>
        </p:spPr>
        <p:txBody>
          <a:bodyPr/>
          <a:lstStyle/>
          <a:p>
            <a:r>
              <a:rPr lang="en-US" dirty="0"/>
              <a:t>Module Topics and Objectives </a:t>
            </a:r>
          </a:p>
        </p:txBody>
      </p:sp>
      <p:sp>
        <p:nvSpPr>
          <p:cNvPr id="3" name="Content Placeholder 2">
            <a:extLst>
              <a:ext uri="{FF2B5EF4-FFF2-40B4-BE49-F238E27FC236}">
                <a16:creationId xmlns:a16="http://schemas.microsoft.com/office/drawing/2014/main" id="{4D1273BF-B600-4E4B-B5F3-8264FC5AF89E}"/>
              </a:ext>
            </a:extLst>
          </p:cNvPr>
          <p:cNvSpPr>
            <a:spLocks noGrp="1"/>
          </p:cNvSpPr>
          <p:nvPr>
            <p:ph idx="1"/>
          </p:nvPr>
        </p:nvSpPr>
        <p:spPr>
          <a:xfrm>
            <a:off x="677335" y="1104932"/>
            <a:ext cx="9055966" cy="4398419"/>
          </a:xfrm>
        </p:spPr>
        <p:txBody>
          <a:bodyPr>
            <a:normAutofit fontScale="92500" lnSpcReduction="10000"/>
          </a:bodyPr>
          <a:lstStyle/>
          <a:p>
            <a:pPr marL="0" indent="0">
              <a:buNone/>
            </a:pPr>
            <a:r>
              <a:rPr lang="en-US" sz="1700" dirty="0"/>
              <a:t>Topics covered in this module:</a:t>
            </a:r>
          </a:p>
          <a:p>
            <a:pPr lvl="1"/>
            <a:r>
              <a:rPr lang="en-US" dirty="0"/>
              <a:t>Cybersecurity Maturity Model Certification (CMMC)</a:t>
            </a:r>
          </a:p>
          <a:p>
            <a:pPr lvl="1"/>
            <a:r>
              <a:rPr lang="en-US" dirty="0"/>
              <a:t>Protecting U.S. Government Information: FCI and CUI</a:t>
            </a:r>
          </a:p>
          <a:p>
            <a:pPr lvl="1"/>
            <a:r>
              <a:rPr lang="en-US" dirty="0"/>
              <a:t>CMMC Domains, CMMC Enumeration/Numbering Defined and Self-Assessment process</a:t>
            </a:r>
          </a:p>
          <a:p>
            <a:pPr lvl="1"/>
            <a:r>
              <a:rPr lang="en-US" dirty="0"/>
              <a:t>How to Prepare for CMMC </a:t>
            </a:r>
          </a:p>
          <a:p>
            <a:pPr marL="0" indent="0">
              <a:buNone/>
            </a:pPr>
            <a:r>
              <a:rPr lang="en-US" sz="1700" dirty="0"/>
              <a:t>The objectives of this module are:</a:t>
            </a:r>
          </a:p>
          <a:p>
            <a:pPr lvl="1"/>
            <a:r>
              <a:rPr lang="en-US" dirty="0"/>
              <a:t>Provide understanding of the CMMC model;</a:t>
            </a:r>
          </a:p>
          <a:p>
            <a:pPr lvl="1"/>
            <a:r>
              <a:rPr lang="en-US" dirty="0"/>
              <a:t>Provide understanding of FCI and CUI; </a:t>
            </a:r>
          </a:p>
          <a:p>
            <a:pPr lvl="1"/>
            <a:r>
              <a:rPr lang="en-US" dirty="0"/>
              <a:t>Provide understanding of the self-assessment process; and</a:t>
            </a:r>
          </a:p>
          <a:p>
            <a:pPr lvl="1"/>
            <a:r>
              <a:rPr lang="en-US" dirty="0"/>
              <a:t>Provide guidance on how to prepare for CMMC.</a:t>
            </a:r>
          </a:p>
          <a:p>
            <a:pPr marL="0" indent="0">
              <a:buNone/>
            </a:pPr>
            <a:r>
              <a:rPr lang="en-US" sz="1700" dirty="0"/>
              <a:t>A legend has been provided to assist with determining the content that you will need to know for each of the CMMC levels and what is additional content that will assist your organization with your cybersecurity posture. The corresponding symbol will be located at the top left corner of the slide.</a:t>
            </a:r>
          </a:p>
        </p:txBody>
      </p:sp>
      <p:sp>
        <p:nvSpPr>
          <p:cNvPr id="5" name="Slide Number Placeholder 4">
            <a:extLst>
              <a:ext uri="{FF2B5EF4-FFF2-40B4-BE49-F238E27FC236}">
                <a16:creationId xmlns:a16="http://schemas.microsoft.com/office/drawing/2014/main" id="{ED3B8B38-6955-4DDA-818D-8185BA59DA34}"/>
              </a:ext>
            </a:extLst>
          </p:cNvPr>
          <p:cNvSpPr>
            <a:spLocks noGrp="1"/>
          </p:cNvSpPr>
          <p:nvPr>
            <p:ph type="sldNum" sz="quarter" idx="12"/>
          </p:nvPr>
        </p:nvSpPr>
        <p:spPr/>
        <p:txBody>
          <a:bodyPr/>
          <a:lstStyle/>
          <a:p>
            <a:fld id="{EBCD8977-B073-4460-AE63-2BD9EC7B16E4}" type="slidenum">
              <a:rPr lang="en-US"/>
              <a:pPr/>
              <a:t>5</a:t>
            </a:fld>
            <a:endParaRPr lang="en-US"/>
          </a:p>
        </p:txBody>
      </p:sp>
      <p:pic>
        <p:nvPicPr>
          <p:cNvPr id="6" name="Picture 5">
            <a:extLst>
              <a:ext uri="{FF2B5EF4-FFF2-40B4-BE49-F238E27FC236}">
                <a16:creationId xmlns:a16="http://schemas.microsoft.com/office/drawing/2014/main" id="{80862197-E2AA-4ADA-A365-ED4F43AEF47F}"/>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grpSp>
        <p:nvGrpSpPr>
          <p:cNvPr id="18" name="Group 17">
            <a:extLst>
              <a:ext uri="{FF2B5EF4-FFF2-40B4-BE49-F238E27FC236}">
                <a16:creationId xmlns:a16="http://schemas.microsoft.com/office/drawing/2014/main" id="{1A472EA9-05D8-4D41-9232-B01022A46CDE}"/>
              </a:ext>
            </a:extLst>
          </p:cNvPr>
          <p:cNvGrpSpPr/>
          <p:nvPr/>
        </p:nvGrpSpPr>
        <p:grpSpPr>
          <a:xfrm>
            <a:off x="2787275" y="5338609"/>
            <a:ext cx="4494879" cy="1384995"/>
            <a:chOff x="2787275" y="5410933"/>
            <a:chExt cx="4494879" cy="1384995"/>
          </a:xfrm>
        </p:grpSpPr>
        <p:grpSp>
          <p:nvGrpSpPr>
            <p:cNvPr id="8" name="Group 7">
              <a:extLst>
                <a:ext uri="{FF2B5EF4-FFF2-40B4-BE49-F238E27FC236}">
                  <a16:creationId xmlns:a16="http://schemas.microsoft.com/office/drawing/2014/main" id="{B2C9A1E6-3BA0-46A6-847C-A51D60CC429C}"/>
                </a:ext>
              </a:extLst>
            </p:cNvPr>
            <p:cNvGrpSpPr/>
            <p:nvPr/>
          </p:nvGrpSpPr>
          <p:grpSpPr>
            <a:xfrm>
              <a:off x="2787275" y="5410933"/>
              <a:ext cx="4494879" cy="1384995"/>
              <a:chOff x="605931" y="4849067"/>
              <a:chExt cx="4494879" cy="1384995"/>
            </a:xfrm>
          </p:grpSpPr>
          <p:grpSp>
            <p:nvGrpSpPr>
              <p:cNvPr id="9" name="Group 8">
                <a:extLst>
                  <a:ext uri="{FF2B5EF4-FFF2-40B4-BE49-F238E27FC236}">
                    <a16:creationId xmlns:a16="http://schemas.microsoft.com/office/drawing/2014/main" id="{B794DF81-7F40-4AFD-8BED-C7D27779F768}"/>
                  </a:ext>
                </a:extLst>
              </p:cNvPr>
              <p:cNvGrpSpPr/>
              <p:nvPr/>
            </p:nvGrpSpPr>
            <p:grpSpPr>
              <a:xfrm>
                <a:off x="605931" y="4849067"/>
                <a:ext cx="4494879" cy="1384995"/>
                <a:chOff x="1850838" y="2535522"/>
                <a:chExt cx="5184159" cy="1384995"/>
              </a:xfrm>
            </p:grpSpPr>
            <p:sp>
              <p:nvSpPr>
                <p:cNvPr id="11" name="TextBox 10">
                  <a:extLst>
                    <a:ext uri="{FF2B5EF4-FFF2-40B4-BE49-F238E27FC236}">
                      <a16:creationId xmlns:a16="http://schemas.microsoft.com/office/drawing/2014/main" id="{BCB25306-CF5B-4B4B-8225-053FED78D340}"/>
                    </a:ext>
                  </a:extLst>
                </p:cNvPr>
                <p:cNvSpPr txBox="1"/>
                <p:nvPr/>
              </p:nvSpPr>
              <p:spPr>
                <a:xfrm>
                  <a:off x="1850838" y="2535522"/>
                  <a:ext cx="5184159" cy="1384995"/>
                </a:xfrm>
                <a:prstGeom prst="rect">
                  <a:avLst/>
                </a:prstGeom>
                <a:noFill/>
                <a:ln w="38100">
                  <a:solidFill>
                    <a:schemeClr val="accent1"/>
                  </a:solidFill>
                </a:ln>
              </p:spPr>
              <p:txBody>
                <a:bodyPr wrap="square" rtlCol="0">
                  <a:spAutoFit/>
                </a:bodyPr>
                <a:lstStyle/>
                <a:p>
                  <a:r>
                    <a:rPr lang="en-US" sz="1400" b="1" u="sng" dirty="0"/>
                    <a:t>Content Legend </a:t>
                  </a:r>
                </a:p>
                <a:p>
                  <a:r>
                    <a:rPr lang="en-US" sz="1400" dirty="0">
                      <a:solidFill>
                        <a:srgbClr val="00B050"/>
                      </a:solidFill>
                    </a:rPr>
                    <a:t>      </a:t>
                  </a:r>
                </a:p>
                <a:p>
                  <a:r>
                    <a:rPr lang="en-US" sz="1400" dirty="0">
                      <a:solidFill>
                        <a:srgbClr val="00B050"/>
                      </a:solidFill>
                    </a:rPr>
                    <a:t>	= CMMC L1 Content</a:t>
                  </a:r>
                </a:p>
                <a:p>
                  <a:r>
                    <a:rPr lang="en-US" sz="1400" dirty="0">
                      <a:solidFill>
                        <a:srgbClr val="00B050"/>
                      </a:solidFill>
                    </a:rPr>
                    <a:t>	</a:t>
                  </a:r>
                  <a:r>
                    <a:rPr lang="en-US" sz="1400" dirty="0">
                      <a:solidFill>
                        <a:schemeClr val="accent2"/>
                      </a:solidFill>
                    </a:rPr>
                    <a:t>= CMMC L2 Content</a:t>
                  </a:r>
                </a:p>
                <a:p>
                  <a:r>
                    <a:rPr lang="en-US" sz="1400" dirty="0">
                      <a:solidFill>
                        <a:schemeClr val="accent2"/>
                      </a:solidFill>
                    </a:rPr>
                    <a:t>	</a:t>
                  </a:r>
                  <a:r>
                    <a:rPr lang="en-US" sz="1400" dirty="0">
                      <a:solidFill>
                        <a:schemeClr val="accent1">
                          <a:lumMod val="75000"/>
                          <a:lumOff val="25000"/>
                        </a:schemeClr>
                      </a:solidFill>
                    </a:rPr>
                    <a:t>= CMMC L3 Content</a:t>
                  </a:r>
                </a:p>
                <a:p>
                  <a:r>
                    <a:rPr lang="en-US" sz="1400" dirty="0">
                      <a:solidFill>
                        <a:srgbClr val="FF0000"/>
                      </a:solidFill>
                    </a:rPr>
                    <a:t>         = Non-CMMC Content/Extra</a:t>
                  </a:r>
                </a:p>
              </p:txBody>
            </p:sp>
            <p:sp>
              <p:nvSpPr>
                <p:cNvPr id="12" name="Diamond 11">
                  <a:extLst>
                    <a:ext uri="{FF2B5EF4-FFF2-40B4-BE49-F238E27FC236}">
                      <a16:creationId xmlns:a16="http://schemas.microsoft.com/office/drawing/2014/main" id="{8B362BC9-E47E-4B99-AD4E-E715992AB687}"/>
                    </a:ext>
                  </a:extLst>
                </p:cNvPr>
                <p:cNvSpPr/>
                <p:nvPr/>
              </p:nvSpPr>
              <p:spPr>
                <a:xfrm>
                  <a:off x="2136393" y="3217112"/>
                  <a:ext cx="209321" cy="188401"/>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 name="Star: 5 Points 12">
                  <a:extLst>
                    <a:ext uri="{FF2B5EF4-FFF2-40B4-BE49-F238E27FC236}">
                      <a16:creationId xmlns:a16="http://schemas.microsoft.com/office/drawing/2014/main" id="{B27D50DD-A906-46E4-A265-A3FBE5BB3E86}"/>
                    </a:ext>
                  </a:extLst>
                </p:cNvPr>
                <p:cNvSpPr/>
                <p:nvPr/>
              </p:nvSpPr>
              <p:spPr>
                <a:xfrm>
                  <a:off x="2136393" y="2984006"/>
                  <a:ext cx="209321" cy="188401"/>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10" name="Plus Sign 9">
                <a:extLst>
                  <a:ext uri="{FF2B5EF4-FFF2-40B4-BE49-F238E27FC236}">
                    <a16:creationId xmlns:a16="http://schemas.microsoft.com/office/drawing/2014/main" id="{AC1BB7A5-FE5B-4DA1-AD9A-A6493D552978}"/>
                  </a:ext>
                </a:extLst>
              </p:cNvPr>
              <p:cNvSpPr/>
              <p:nvPr/>
            </p:nvSpPr>
            <p:spPr>
              <a:xfrm>
                <a:off x="795459" y="5918637"/>
                <a:ext cx="284194" cy="300704"/>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Oval 16">
              <a:extLst>
                <a:ext uri="{FF2B5EF4-FFF2-40B4-BE49-F238E27FC236}">
                  <a16:creationId xmlns:a16="http://schemas.microsoft.com/office/drawing/2014/main" id="{BAFC68E1-A1D1-4F03-A616-6FE1F965100B}"/>
                </a:ext>
              </a:extLst>
            </p:cNvPr>
            <p:cNvSpPr/>
            <p:nvPr/>
          </p:nvSpPr>
          <p:spPr>
            <a:xfrm>
              <a:off x="2999677" y="6311587"/>
              <a:ext cx="245327" cy="144966"/>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a:extLst>
              <a:ext uri="{FF2B5EF4-FFF2-40B4-BE49-F238E27FC236}">
                <a16:creationId xmlns:a16="http://schemas.microsoft.com/office/drawing/2014/main" id="{A80DCB23-0D70-4636-B839-D26CAA03778E}"/>
              </a:ext>
            </a:extLst>
          </p:cNvPr>
          <p:cNvSpPr txBox="1"/>
          <p:nvPr/>
        </p:nvSpPr>
        <p:spPr>
          <a:xfrm>
            <a:off x="7750108" y="342427"/>
            <a:ext cx="2629556" cy="1169551"/>
          </a:xfrm>
          <a:prstGeom prst="rect">
            <a:avLst/>
          </a:prstGeom>
          <a:solidFill>
            <a:srgbClr val="28517A"/>
          </a:solidFill>
        </p:spPr>
        <p:txBody>
          <a:bodyPr wrap="square" tIns="91440" bIns="91440" rtlCol="0">
            <a:spAutoFit/>
          </a:bodyPr>
          <a:lstStyle/>
          <a:p>
            <a:pPr algn="ctr"/>
            <a:r>
              <a:rPr lang="en-US" sz="1600" b="1" dirty="0">
                <a:solidFill>
                  <a:schemeClr val="bg1"/>
                </a:solidFill>
                <a:cs typeface="Arial" panose="020B0604020202020204" pitchFamily="34" charset="0"/>
              </a:rPr>
              <a:t>Helpful Hint:</a:t>
            </a:r>
          </a:p>
          <a:p>
            <a:pPr algn="ctr"/>
            <a:r>
              <a:rPr lang="en-US" sz="1600" dirty="0">
                <a:solidFill>
                  <a:schemeClr val="bg1"/>
                </a:solidFill>
                <a:cs typeface="Arial" panose="020B0604020202020204" pitchFamily="34" charset="0"/>
              </a:rPr>
              <a:t>Refer to the Resource Guide for a Glossary and Acronym Guide</a:t>
            </a:r>
          </a:p>
        </p:txBody>
      </p:sp>
      <p:sp>
        <p:nvSpPr>
          <p:cNvPr id="4" name="Footer Placeholder 3">
            <a:extLst>
              <a:ext uri="{FF2B5EF4-FFF2-40B4-BE49-F238E27FC236}">
                <a16:creationId xmlns:a16="http://schemas.microsoft.com/office/drawing/2014/main" id="{B6060F36-8038-CE33-074B-94416D08A48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82918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597E6-5B1B-422C-8E03-C6D8EC5D9E76}"/>
              </a:ext>
            </a:extLst>
          </p:cNvPr>
          <p:cNvSpPr>
            <a:spLocks noGrp="1"/>
          </p:cNvSpPr>
          <p:nvPr>
            <p:ph type="title"/>
          </p:nvPr>
        </p:nvSpPr>
        <p:spPr>
          <a:xfrm>
            <a:off x="187142" y="327025"/>
            <a:ext cx="9636748" cy="690751"/>
          </a:xfrm>
        </p:spPr>
        <p:txBody>
          <a:bodyPr>
            <a:normAutofit fontScale="90000"/>
          </a:bodyPr>
          <a:lstStyle/>
          <a:p>
            <a:r>
              <a:rPr lang="en-US" dirty="0"/>
              <a:t>Cybersecurity Maturity Model Certification (CMMC)</a:t>
            </a:r>
          </a:p>
        </p:txBody>
      </p:sp>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388213" y="2649155"/>
            <a:ext cx="4422364" cy="3303971"/>
          </a:xfrm>
        </p:spPr>
        <p:txBody>
          <a:bodyPr>
            <a:normAutofit/>
          </a:bodyPr>
          <a:lstStyle/>
          <a:p>
            <a:r>
              <a:rPr lang="en-US" sz="2000" dirty="0"/>
              <a:t>CMMC measures the implementation of cybersecurity requirements at three levels.</a:t>
            </a:r>
          </a:p>
          <a:p>
            <a:r>
              <a:rPr lang="en-US" sz="2000" dirty="0"/>
              <a:t>CMMC Model 2.0 combines various cybersecurity standards and best practices and is built on NIST 800-171 and a </a:t>
            </a:r>
            <a:r>
              <a:rPr lang="en-US" sz="2000" dirty="0">
                <a:effectLst/>
                <a:ea typeface="Times New Roman" panose="02020603050405020304" pitchFamily="18" charset="0"/>
              </a:rPr>
              <a:t>sub-set of NIST 800-172</a:t>
            </a:r>
            <a:r>
              <a:rPr lang="en-US" sz="2000" baseline="0" dirty="0"/>
              <a:t>.</a:t>
            </a:r>
          </a:p>
          <a:p>
            <a:pPr marL="0" indent="0">
              <a:buNone/>
            </a:pPr>
            <a:endParaRPr lang="en-US" sz="2000" dirty="0"/>
          </a:p>
          <a:p>
            <a:endParaRPr lang="en-US" sz="2000" dirty="0"/>
          </a:p>
          <a:p>
            <a:pPr marL="0" indent="0">
              <a:buNone/>
            </a:pPr>
            <a:endParaRPr lang="en-US" sz="2000" dirty="0"/>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6</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pic>
        <p:nvPicPr>
          <p:cNvPr id="11" name="Picture 10">
            <a:extLst>
              <a:ext uri="{FF2B5EF4-FFF2-40B4-BE49-F238E27FC236}">
                <a16:creationId xmlns:a16="http://schemas.microsoft.com/office/drawing/2014/main" id="{52AE8EA3-7502-4EFF-8D86-A250D8B82EE6}"/>
              </a:ext>
            </a:extLst>
          </p:cNvPr>
          <p:cNvPicPr>
            <a:picLocks noChangeAspect="1"/>
          </p:cNvPicPr>
          <p:nvPr/>
        </p:nvPicPr>
        <p:blipFill>
          <a:blip r:embed="rId4"/>
          <a:stretch>
            <a:fillRect/>
          </a:stretch>
        </p:blipFill>
        <p:spPr>
          <a:xfrm>
            <a:off x="322847" y="2204713"/>
            <a:ext cx="4917768" cy="4153803"/>
          </a:xfrm>
          <a:prstGeom prst="rect">
            <a:avLst/>
          </a:prstGeom>
        </p:spPr>
      </p:pic>
      <p:sp>
        <p:nvSpPr>
          <p:cNvPr id="12" name="TextBox 11">
            <a:extLst>
              <a:ext uri="{FF2B5EF4-FFF2-40B4-BE49-F238E27FC236}">
                <a16:creationId xmlns:a16="http://schemas.microsoft.com/office/drawing/2014/main" id="{05B358F2-4032-4FDB-B3DA-F4764AD5D6E8}"/>
              </a:ext>
            </a:extLst>
          </p:cNvPr>
          <p:cNvSpPr txBox="1"/>
          <p:nvPr/>
        </p:nvSpPr>
        <p:spPr>
          <a:xfrm>
            <a:off x="840262" y="1116575"/>
            <a:ext cx="8674869" cy="738664"/>
          </a:xfrm>
          <a:prstGeom prst="rect">
            <a:avLst/>
          </a:prstGeom>
          <a:solidFill>
            <a:srgbClr val="28517A"/>
          </a:solidFill>
        </p:spPr>
        <p:txBody>
          <a:bodyPr wrap="square" tIns="91440" bIns="91440" rtlCol="0">
            <a:spAutoFit/>
          </a:bodyPr>
          <a:lstStyle/>
          <a:p>
            <a:r>
              <a:rPr lang="en-US" sz="1800" dirty="0">
                <a:solidFill>
                  <a:schemeClr val="bg1"/>
                </a:solidFill>
              </a:rPr>
              <a:t>CMMC was created by the DoD in response to rising malicious cyber activity impacting Department of Defense (DoD) systems and data.</a:t>
            </a:r>
          </a:p>
        </p:txBody>
      </p:sp>
      <p:sp>
        <p:nvSpPr>
          <p:cNvPr id="3" name="TextBox 2">
            <a:extLst>
              <a:ext uri="{FF2B5EF4-FFF2-40B4-BE49-F238E27FC236}">
                <a16:creationId xmlns:a16="http://schemas.microsoft.com/office/drawing/2014/main" id="{4DFE42F9-B919-4C8B-9A9A-185C229CD398}"/>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https://dodcio.defense.gov/Portals/0/Documents/CMMC/ModelOverview_V2.0_FINAL2_20211202_508.pdf</a:t>
            </a:r>
            <a:r>
              <a:rPr lang="en-US" sz="800" dirty="0"/>
              <a:t> </a:t>
            </a:r>
          </a:p>
        </p:txBody>
      </p:sp>
      <p:sp>
        <p:nvSpPr>
          <p:cNvPr id="4" name="Footer Placeholder 3">
            <a:extLst>
              <a:ext uri="{FF2B5EF4-FFF2-40B4-BE49-F238E27FC236}">
                <a16:creationId xmlns:a16="http://schemas.microsoft.com/office/drawing/2014/main" id="{841CD49C-2D62-E7B0-E796-E4490E625AF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683494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84792" y="1148111"/>
            <a:ext cx="8972866" cy="4805013"/>
          </a:xfrm>
        </p:spPr>
        <p:txBody>
          <a:bodyPr>
            <a:normAutofit/>
          </a:bodyPr>
          <a:lstStyle/>
          <a:p>
            <a:pPr marL="0" indent="0">
              <a:buNone/>
            </a:pPr>
            <a:r>
              <a:rPr lang="en-US" sz="2200" b="1" dirty="0">
                <a:solidFill>
                  <a:schemeClr val="tx1"/>
                </a:solidFill>
              </a:rPr>
              <a:t>What is FCI?</a:t>
            </a:r>
          </a:p>
          <a:p>
            <a:r>
              <a:rPr lang="en-US" sz="2000" b="1" dirty="0"/>
              <a:t>FCI </a:t>
            </a:r>
            <a:r>
              <a:rPr lang="en-US" sz="2000" dirty="0"/>
              <a:t>is any U.S. Government information that is “not intended for public release” that is provided by or generated for the U.S. Government</a:t>
            </a:r>
          </a:p>
          <a:p>
            <a:pPr marL="0" indent="0">
              <a:lnSpc>
                <a:spcPct val="150000"/>
              </a:lnSpc>
              <a:buNone/>
            </a:pPr>
            <a:r>
              <a:rPr lang="en-US" sz="2200" b="1" dirty="0">
                <a:solidFill>
                  <a:schemeClr val="tx1"/>
                </a:solidFill>
                <a:effectLst/>
                <a:ea typeface="Calibri" panose="020F0502020204030204" pitchFamily="34" charset="0"/>
              </a:rPr>
              <a:t>Key Regulation?</a:t>
            </a:r>
          </a:p>
          <a:p>
            <a:r>
              <a:rPr lang="en-US" sz="2000" dirty="0">
                <a:effectLst/>
                <a:ea typeface="Calibri" panose="020F0502020204030204" pitchFamily="34" charset="0"/>
              </a:rPr>
              <a:t>FAR 52.204-21: Basic Safeguarding of Covered Contractor Information Systems</a:t>
            </a:r>
          </a:p>
          <a:p>
            <a:pPr marL="0" indent="0">
              <a:lnSpc>
                <a:spcPct val="150000"/>
              </a:lnSpc>
              <a:buNone/>
            </a:pPr>
            <a:r>
              <a:rPr lang="en-US" sz="2200" b="1" dirty="0">
                <a:solidFill>
                  <a:schemeClr val="tx1"/>
                </a:solidFill>
              </a:rPr>
              <a:t>Key Documents?</a:t>
            </a:r>
          </a:p>
          <a:p>
            <a:r>
              <a:rPr lang="en-US" sz="2000" dirty="0"/>
              <a:t>None, 15 FAR controls map to 17 </a:t>
            </a:r>
            <a:r>
              <a:rPr lang="en-US" sz="2000" dirty="0">
                <a:effectLst/>
                <a:ea typeface="Calibri" panose="020F0502020204030204" pitchFamily="34" charset="0"/>
                <a:cs typeface="Times New Roman" panose="02020603050405020304" pitchFamily="18" charset="0"/>
              </a:rPr>
              <a:t>National Institute of Standards and Technology </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US" sz="2000" kern="1400" dirty="0"/>
              <a:t>NIST) Special Publication (SP) 800-</a:t>
            </a:r>
            <a:r>
              <a:rPr lang="en-US" sz="2000" dirty="0"/>
              <a:t>171 controls</a:t>
            </a:r>
          </a:p>
          <a:p>
            <a:r>
              <a:rPr lang="en-US" sz="2000" dirty="0">
                <a:hlinkClick r:id="rId3"/>
              </a:rPr>
              <a:t>CMMC Self-Assessment Guide - Level 1</a:t>
            </a:r>
            <a:endParaRPr lang="en-US" sz="2000" dirty="0"/>
          </a:p>
          <a:p>
            <a:pPr lvl="1"/>
            <a:endParaRPr lang="en-US" sz="2200" dirty="0"/>
          </a:p>
          <a:p>
            <a:endParaRPr lang="en-US" sz="2200" dirty="0"/>
          </a:p>
          <a:p>
            <a:pPr marL="0" indent="0">
              <a:buNone/>
            </a:pPr>
            <a:endParaRPr lang="en-US" sz="2200" dirty="0"/>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7</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itle 1">
            <a:extLst>
              <a:ext uri="{FF2B5EF4-FFF2-40B4-BE49-F238E27FC236}">
                <a16:creationId xmlns:a16="http://schemas.microsoft.com/office/drawing/2014/main" id="{ADF858A3-8CBB-4F4E-8F08-4C708AF20C1A}"/>
              </a:ext>
            </a:extLst>
          </p:cNvPr>
          <p:cNvSpPr txBox="1">
            <a:spLocks/>
          </p:cNvSpPr>
          <p:nvPr/>
        </p:nvSpPr>
        <p:spPr>
          <a:xfrm>
            <a:off x="469778" y="225425"/>
            <a:ext cx="8804224" cy="690751"/>
          </a:xfrm>
          <a:prstGeom prst="rect">
            <a:avLst/>
          </a:prstGeom>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Protecting U.S. Government Information: FCI</a:t>
            </a:r>
          </a:p>
        </p:txBody>
      </p:sp>
      <p:sp>
        <p:nvSpPr>
          <p:cNvPr id="12" name="Star: 5 Points 11">
            <a:extLst>
              <a:ext uri="{FF2B5EF4-FFF2-40B4-BE49-F238E27FC236}">
                <a16:creationId xmlns:a16="http://schemas.microsoft.com/office/drawing/2014/main" id="{6B948125-10A6-46B0-83BD-F701B6D9CE21}"/>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3">
            <a:extLst>
              <a:ext uri="{FF2B5EF4-FFF2-40B4-BE49-F238E27FC236}">
                <a16:creationId xmlns:a16="http://schemas.microsoft.com/office/drawing/2014/main" id="{44A4C54C-1D9E-F432-EA30-96C4CE361C2D}"/>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589479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84792" y="913332"/>
            <a:ext cx="8972866" cy="5493155"/>
          </a:xfrm>
        </p:spPr>
        <p:txBody>
          <a:bodyPr>
            <a:normAutofit fontScale="92500" lnSpcReduction="20000"/>
          </a:bodyPr>
          <a:lstStyle/>
          <a:p>
            <a:pPr marL="0" indent="0">
              <a:buNone/>
            </a:pPr>
            <a:r>
              <a:rPr lang="en-US" sz="2000" b="1" dirty="0">
                <a:solidFill>
                  <a:schemeClr val="tx1"/>
                </a:solidFill>
              </a:rPr>
              <a:t>What is CUI?</a:t>
            </a:r>
          </a:p>
          <a:p>
            <a:r>
              <a:rPr lang="en-US" sz="2000" b="1" dirty="0"/>
              <a:t>CUI </a:t>
            </a:r>
            <a:r>
              <a:rPr lang="en-US" sz="2000" dirty="0"/>
              <a:t>is Information that requires safeguarding or dissemination controls pursuant to and consistent with law, regulations, and government-wide policies, excluding information that is classified under Executive Order 13526, Classified National Security Information, December 29, 2009, or any predecessor or successor order, or the Atomic Energy Act of 1954, as amended. Source: E.O. 13556 (adapted)</a:t>
            </a:r>
          </a:p>
          <a:p>
            <a:pPr marL="0" indent="0">
              <a:lnSpc>
                <a:spcPct val="160000"/>
              </a:lnSpc>
              <a:buNone/>
            </a:pPr>
            <a:r>
              <a:rPr lang="en-US" sz="2000" b="1" dirty="0">
                <a:solidFill>
                  <a:schemeClr val="tx1"/>
                </a:solidFill>
                <a:effectLst/>
                <a:ea typeface="Calibri" panose="020F0502020204030204" pitchFamily="34" charset="0"/>
              </a:rPr>
              <a:t>Key Regulation?</a:t>
            </a:r>
          </a:p>
          <a:p>
            <a:r>
              <a:rPr lang="en-US" sz="2000" dirty="0"/>
              <a:t>DFARS 252.204-7012: Safeguarding Covered Defense Information (CDI) and Cyber Incident Reporting </a:t>
            </a:r>
          </a:p>
          <a:p>
            <a:pPr marL="0" indent="0">
              <a:lnSpc>
                <a:spcPct val="160000"/>
              </a:lnSpc>
              <a:buNone/>
            </a:pPr>
            <a:r>
              <a:rPr lang="en-US" sz="2000" b="1" dirty="0">
                <a:solidFill>
                  <a:schemeClr val="tx1"/>
                </a:solidFill>
              </a:rPr>
              <a:t>Key Documents?</a:t>
            </a:r>
          </a:p>
          <a:p>
            <a:r>
              <a:rPr lang="en-US" sz="2000" dirty="0"/>
              <a:t>NIST</a:t>
            </a:r>
            <a:r>
              <a:rPr lang="en-US" sz="2000" b="1" dirty="0"/>
              <a:t> </a:t>
            </a:r>
            <a:r>
              <a:rPr lang="en-US" sz="2000" dirty="0"/>
              <a:t>SP 800-171 and NIST SP 800-171A</a:t>
            </a:r>
          </a:p>
          <a:p>
            <a:r>
              <a:rPr lang="en-US" sz="2000" dirty="0"/>
              <a:t>NIST SP 800-172 and NIST SP 800-172A (CMMC Level 3)</a:t>
            </a:r>
          </a:p>
          <a:p>
            <a:r>
              <a:rPr lang="en-US" sz="2000" dirty="0">
                <a:hlinkClick r:id="rId3"/>
              </a:rPr>
              <a:t>CMMC Assessment Guide - Level 2</a:t>
            </a:r>
            <a:endParaRPr lang="en-US" sz="2000" dirty="0"/>
          </a:p>
          <a:p>
            <a:r>
              <a:rPr lang="en-US" sz="2000" dirty="0"/>
              <a:t>For more information on the CUI categories, refer to the CUI Registry, </a:t>
            </a:r>
            <a:r>
              <a:rPr lang="en-US" sz="2000" dirty="0">
                <a:effectLst/>
                <a:hlinkClick r:id="rId4"/>
              </a:rPr>
              <a:t>http://www.archives.gov/cui/registry/category-list.html</a:t>
            </a:r>
            <a:r>
              <a:rPr lang="en-US" sz="2000" dirty="0">
                <a:effectLst/>
              </a:rPr>
              <a:t> </a:t>
            </a:r>
            <a:endParaRPr lang="en-US" sz="2000" b="1" dirty="0"/>
          </a:p>
          <a:p>
            <a:endParaRPr lang="en-US" sz="2000" dirty="0">
              <a:solidFill>
                <a:schemeClr val="tx1"/>
              </a:solidFill>
            </a:endParaRPr>
          </a:p>
          <a:p>
            <a:pPr marL="0" indent="0">
              <a:buNone/>
            </a:pPr>
            <a:endParaRPr lang="en-US" sz="2000" dirty="0">
              <a:solidFill>
                <a:schemeClr val="tx1"/>
              </a:solidFill>
            </a:endParaRPr>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8</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5"/>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Diamond 9">
            <a:extLst>
              <a:ext uri="{FF2B5EF4-FFF2-40B4-BE49-F238E27FC236}">
                <a16:creationId xmlns:a16="http://schemas.microsoft.com/office/drawing/2014/main" id="{A8F762C9-BD5F-41AF-A3E3-1F3E3CE7EDC9}"/>
              </a:ext>
            </a:extLst>
          </p:cNvPr>
          <p:cNvSpPr/>
          <p:nvPr/>
        </p:nvSpPr>
        <p:spPr>
          <a:xfrm>
            <a:off x="89410" y="59207"/>
            <a:ext cx="256579" cy="296683"/>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1" name="Title 1">
            <a:extLst>
              <a:ext uri="{FF2B5EF4-FFF2-40B4-BE49-F238E27FC236}">
                <a16:creationId xmlns:a16="http://schemas.microsoft.com/office/drawing/2014/main" id="{ADF858A3-8CBB-4F4E-8F08-4C708AF20C1A}"/>
              </a:ext>
            </a:extLst>
          </p:cNvPr>
          <p:cNvSpPr txBox="1">
            <a:spLocks/>
          </p:cNvSpPr>
          <p:nvPr/>
        </p:nvSpPr>
        <p:spPr>
          <a:xfrm>
            <a:off x="469778" y="299567"/>
            <a:ext cx="8804224" cy="690751"/>
          </a:xfrm>
          <a:prstGeom prst="rect">
            <a:avLst/>
          </a:prstGeom>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Protecting U.S. Government Information: CUI</a:t>
            </a:r>
          </a:p>
        </p:txBody>
      </p:sp>
      <p:sp>
        <p:nvSpPr>
          <p:cNvPr id="8" name="TextBox 7">
            <a:extLst>
              <a:ext uri="{FF2B5EF4-FFF2-40B4-BE49-F238E27FC236}">
                <a16:creationId xmlns:a16="http://schemas.microsoft.com/office/drawing/2014/main" id="{7B7BCFA0-43A7-493C-BC9A-F64A0961A4B8}"/>
              </a:ext>
            </a:extLst>
          </p:cNvPr>
          <p:cNvSpPr txBox="1"/>
          <p:nvPr/>
        </p:nvSpPr>
        <p:spPr>
          <a:xfrm>
            <a:off x="7547597" y="3925425"/>
            <a:ext cx="3531602" cy="1046440"/>
          </a:xfrm>
          <a:prstGeom prst="rect">
            <a:avLst/>
          </a:prstGeom>
          <a:solidFill>
            <a:srgbClr val="28517A"/>
          </a:solidFill>
        </p:spPr>
        <p:txBody>
          <a:bodyPr wrap="square" tIns="91440" bIns="91440" rtlCol="0">
            <a:spAutoFit/>
          </a:bodyPr>
          <a:lstStyle/>
          <a:p>
            <a:pPr marL="0" indent="0">
              <a:buNone/>
            </a:pPr>
            <a:r>
              <a:rPr lang="en-US" sz="1400" b="1" dirty="0">
                <a:solidFill>
                  <a:schemeClr val="bg1"/>
                </a:solidFill>
              </a:rPr>
              <a:t>Note: </a:t>
            </a:r>
            <a:r>
              <a:rPr lang="en-US" sz="1400" dirty="0">
                <a:solidFill>
                  <a:schemeClr val="bg1"/>
                </a:solidFill>
              </a:rPr>
              <a:t>This clause does not apply to contractors where it has been determined that CUI is not managed in the contractor's environment</a:t>
            </a:r>
          </a:p>
        </p:txBody>
      </p:sp>
      <p:sp>
        <p:nvSpPr>
          <p:cNvPr id="13" name="Oval 12">
            <a:extLst>
              <a:ext uri="{FF2B5EF4-FFF2-40B4-BE49-F238E27FC236}">
                <a16:creationId xmlns:a16="http://schemas.microsoft.com/office/drawing/2014/main" id="{750E4B3D-A62D-4F53-A3BA-5F6EF67C98EB}"/>
              </a:ext>
            </a:extLst>
          </p:cNvPr>
          <p:cNvSpPr/>
          <p:nvPr/>
        </p:nvSpPr>
        <p:spPr>
          <a:xfrm>
            <a:off x="435396" y="125058"/>
            <a:ext cx="256579" cy="174509"/>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3">
            <a:extLst>
              <a:ext uri="{FF2B5EF4-FFF2-40B4-BE49-F238E27FC236}">
                <a16:creationId xmlns:a16="http://schemas.microsoft.com/office/drawing/2014/main" id="{F124898B-13B4-8E54-24E6-3793EDC8412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60948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C82F6-7D0D-488D-AB1A-325F3060FE35}"/>
              </a:ext>
            </a:extLst>
          </p:cNvPr>
          <p:cNvSpPr>
            <a:spLocks noGrp="1"/>
          </p:cNvSpPr>
          <p:nvPr>
            <p:ph type="title"/>
          </p:nvPr>
        </p:nvSpPr>
        <p:spPr/>
        <p:txBody>
          <a:bodyPr/>
          <a:lstStyle/>
          <a:p>
            <a:r>
              <a:rPr lang="en-US" dirty="0"/>
              <a:t>The CMMC Model</a:t>
            </a:r>
          </a:p>
        </p:txBody>
      </p:sp>
      <p:sp>
        <p:nvSpPr>
          <p:cNvPr id="3" name="Text Placeholder 2">
            <a:extLst>
              <a:ext uri="{FF2B5EF4-FFF2-40B4-BE49-F238E27FC236}">
                <a16:creationId xmlns:a16="http://schemas.microsoft.com/office/drawing/2014/main" id="{693F7C53-E643-4A85-BA7D-09840A315A20}"/>
              </a:ext>
            </a:extLst>
          </p:cNvPr>
          <p:cNvSpPr>
            <a:spLocks noGrp="1"/>
          </p:cNvSpPr>
          <p:nvPr>
            <p:ph type="body" idx="1"/>
          </p:nvPr>
        </p:nvSpPr>
        <p:spPr/>
        <p:txBody>
          <a:bodyPr/>
          <a:lstStyle/>
          <a:p>
            <a:r>
              <a:rPr lang="en-US" dirty="0"/>
              <a:t>Domains, Practices and Self-Assessment Process</a:t>
            </a:r>
          </a:p>
        </p:txBody>
      </p:sp>
      <p:sp>
        <p:nvSpPr>
          <p:cNvPr id="5" name="Slide Number Placeholder 4">
            <a:extLst>
              <a:ext uri="{FF2B5EF4-FFF2-40B4-BE49-F238E27FC236}">
                <a16:creationId xmlns:a16="http://schemas.microsoft.com/office/drawing/2014/main" id="{D8E59839-3CBF-480E-B558-3388F6ADA000}"/>
              </a:ext>
            </a:extLst>
          </p:cNvPr>
          <p:cNvSpPr>
            <a:spLocks noGrp="1"/>
          </p:cNvSpPr>
          <p:nvPr>
            <p:ph type="sldNum" sz="quarter" idx="12"/>
          </p:nvPr>
        </p:nvSpPr>
        <p:spPr/>
        <p:txBody>
          <a:bodyPr/>
          <a:lstStyle/>
          <a:p>
            <a:fld id="{EBCD8977-B073-4460-AE63-2BD9EC7B16E4}" type="slidenum">
              <a:rPr lang="en-US" smtClean="0"/>
              <a:t>9</a:t>
            </a:fld>
            <a:endParaRPr lang="en-US" dirty="0"/>
          </a:p>
        </p:txBody>
      </p:sp>
    </p:spTree>
    <p:extLst>
      <p:ext uri="{BB962C8B-B14F-4D97-AF65-F5344CB8AC3E}">
        <p14:creationId xmlns:p14="http://schemas.microsoft.com/office/powerpoint/2010/main" val="4217693694"/>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2C3C43"/>
      </a:dk2>
      <a:lt2>
        <a:srgbClr val="EBEBEB"/>
      </a:lt2>
      <a:accent1>
        <a:srgbClr val="002060"/>
      </a:accent1>
      <a:accent2>
        <a:srgbClr val="E6B91E"/>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de9faa6-9fe1-49b3-9a08-227a296b54a6}" enabled="1" method="Privileged" siteId="{d5fe813e-0caa-432a-b2ac-d555aa91bd1c}" contentBits="0" removed="0"/>
</clbl:labelList>
</file>

<file path=docProps/app.xml><?xml version="1.0" encoding="utf-8"?>
<Properties xmlns="http://schemas.openxmlformats.org/officeDocument/2006/extended-properties" xmlns:vt="http://schemas.openxmlformats.org/officeDocument/2006/docPropsVTypes">
  <Template>Theme1</Template>
  <TotalTime>158363</TotalTime>
  <Words>7297</Words>
  <Application>Microsoft Office PowerPoint</Application>
  <PresentationFormat>Widescreen</PresentationFormat>
  <Paragraphs>497</Paragraphs>
  <Slides>24</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Calibri</vt:lpstr>
      <vt:lpstr>Muli</vt:lpstr>
      <vt:lpstr>Segoe UI</vt:lpstr>
      <vt:lpstr>Times New Roman</vt:lpstr>
      <vt:lpstr>Trebuchet MS</vt:lpstr>
      <vt:lpstr>Wingdings</vt:lpstr>
      <vt:lpstr>Wingdings 3</vt:lpstr>
      <vt:lpstr>Facet</vt:lpstr>
      <vt:lpstr>Defense Industrial Base (DIB) Sector Coordinating Council (SCC)  Supply Chain Cyber Training</vt:lpstr>
      <vt:lpstr>Agenda</vt:lpstr>
      <vt:lpstr> Cybersecurity Maturity  Model Certification (CMMC) Level 1</vt:lpstr>
      <vt:lpstr>Disclaimer and Overview</vt:lpstr>
      <vt:lpstr>Module Topics and Objectives </vt:lpstr>
      <vt:lpstr>Cybersecurity Maturity Model Certification (CMMC)</vt:lpstr>
      <vt:lpstr>PowerPoint Presentation</vt:lpstr>
      <vt:lpstr>PowerPoint Presentation</vt:lpstr>
      <vt:lpstr>The CMMC Model</vt:lpstr>
      <vt:lpstr>CMMC Domains</vt:lpstr>
      <vt:lpstr>Access Control (AC)</vt:lpstr>
      <vt:lpstr>Identification and Authentication (IA)</vt:lpstr>
      <vt:lpstr>Media Protection (MP)</vt:lpstr>
      <vt:lpstr>Physical Protection (PE)</vt:lpstr>
      <vt:lpstr>System and Communications Protection (SC)</vt:lpstr>
      <vt:lpstr>System and Information Integrity (SI)</vt:lpstr>
      <vt:lpstr>CMMC Enumeration/Numbering Defined</vt:lpstr>
      <vt:lpstr>Identify Self-Assessment Scope</vt:lpstr>
      <vt:lpstr>Self-Assessment Observation Activities</vt:lpstr>
      <vt:lpstr>Practice and Self-Assessment Objectives Example</vt:lpstr>
      <vt:lpstr>Potential Self-Assessment Methods and Objects for Practice Example</vt:lpstr>
      <vt:lpstr>CMMC Practice Interconnectivity</vt:lpstr>
      <vt:lpstr>How to Prepare for CMMC Level 1</vt:lpstr>
      <vt:lpstr>Module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Defense Industrial Base  Supply Chain Cyber Training</dc:title>
  <dc:creator/>
  <cp:keywords>Unrestricted</cp:keywords>
  <cp:lastModifiedBy>Stevens, Mary Kay [USA]</cp:lastModifiedBy>
  <cp:revision>950</cp:revision>
  <dcterms:created xsi:type="dcterms:W3CDTF">2021-03-04T18:31:47Z</dcterms:created>
  <dcterms:modified xsi:type="dcterms:W3CDTF">2023-03-20T20:53:16Z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US\e337530</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ies>
</file>