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56" r:id="rId2"/>
    <p:sldId id="257" r:id="rId3"/>
    <p:sldId id="264" r:id="rId4"/>
    <p:sldId id="3084" r:id="rId5"/>
    <p:sldId id="3088" r:id="rId6"/>
    <p:sldId id="2992" r:id="rId7"/>
    <p:sldId id="3066" r:id="rId8"/>
    <p:sldId id="2993" r:id="rId9"/>
    <p:sldId id="299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8517A"/>
    <a:srgbClr val="CC99FF"/>
    <a:srgbClr val="CCCCFF"/>
    <a:srgbClr val="00FFCC"/>
    <a:srgbClr val="CCFFFF"/>
    <a:srgbClr val="009999"/>
    <a:srgbClr val="33CCFF"/>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78677" autoAdjust="0"/>
  </p:normalViewPr>
  <p:slideViewPr>
    <p:cSldViewPr snapToGrid="0">
      <p:cViewPr varScale="1">
        <p:scale>
          <a:sx n="90" d="100"/>
          <a:sy n="90" d="100"/>
        </p:scale>
        <p:origin x="870" y="78"/>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3/20/2023</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3/20/2023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Incident: </a:t>
            </a:r>
            <a:r>
              <a:rPr lang="en-US" dirty="0">
                <a:effectLst/>
                <a:latin typeface="Times New Roman" panose="02020603050405020304" pitchFamily="18" charset="0"/>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endParaRPr lang="en-US" sz="1200" i="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374009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203505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DIBNet</a:t>
            </a:r>
            <a:r>
              <a:rPr lang="en-US" dirty="0"/>
              <a:t> Site: </a:t>
            </a:r>
            <a:r>
              <a:rPr lang="en-US" dirty="0">
                <a:hlinkClick r:id="rId3"/>
              </a:rPr>
              <a:t>https://dibnet.dod.mil/portal/intranet/</a:t>
            </a:r>
            <a:endParaRPr lang="en-US" dirty="0"/>
          </a:p>
          <a:p>
            <a:pPr marL="171450" indent="-171450">
              <a:buFont typeface="Arial" panose="020B0604020202020204" pitchFamily="34" charset="0"/>
              <a:buChar char="•"/>
            </a:pPr>
            <a:r>
              <a:rPr lang="en-US" dirty="0"/>
              <a:t>MLOA certificate required</a:t>
            </a:r>
          </a:p>
          <a:p>
            <a:pPr marL="171450" indent="-171450">
              <a:buFont typeface="Arial" panose="020B0604020202020204" pitchFamily="34" charset="0"/>
              <a:buChar char="•"/>
            </a:pPr>
            <a:r>
              <a:rPr lang="en-US" dirty="0"/>
              <a:t>Retain malware sample</a:t>
            </a:r>
          </a:p>
          <a:p>
            <a:pPr marL="171450" indent="-171450">
              <a:buFont typeface="Arial" panose="020B0604020202020204" pitchFamily="34" charset="0"/>
              <a:buChar char="•"/>
            </a:pPr>
            <a:r>
              <a:rPr lang="en-US" dirty="0"/>
              <a:t>Report directly to DoD and to direct customer (e.g. Prime)</a:t>
            </a:r>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177316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3/20/2023</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3/20/2023</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3/20/2023</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3/20/2023</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40F465E6-5CFF-2030-F2AB-B0C63A926E4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t>Module 1: Cybersecurity: Why it is Important?</a:t>
            </a:r>
          </a:p>
          <a:p>
            <a:r>
              <a:rPr lang="en-US" dirty="0"/>
              <a:t>Module 2: Cybersecurity Maturity Model Certification</a:t>
            </a:r>
          </a:p>
          <a:p>
            <a:r>
              <a:rPr lang="en-US" dirty="0">
                <a:highlight>
                  <a:srgbClr val="FFFF00"/>
                </a:highlight>
              </a:rPr>
              <a:t>Module 3: Incident Reporting</a:t>
            </a:r>
          </a:p>
          <a:p>
            <a:r>
              <a:rPr lang="en-US" dirty="0"/>
              <a:t>Module 4: Cybersecurity Best Practices</a:t>
            </a:r>
          </a:p>
          <a:p>
            <a:r>
              <a:rPr lang="en-US" dirty="0"/>
              <a:t>Resource Guide: Glossary, Acronym Guide and Resources for Additional Information</a:t>
            </a:r>
          </a:p>
          <a:p>
            <a:r>
              <a:rPr lang="en-US" dirty="0"/>
              <a:t>CMMC Domains</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153DEB60-7627-A055-A5BC-2F8B5C881D26}"/>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Incident Reporting</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Module 3</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3</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93512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60145"/>
            <a:ext cx="8914073" cy="4979882"/>
          </a:xfrm>
        </p:spPr>
        <p:txBody>
          <a:bodyPr>
            <a:normAutofit fontScale="92500" lnSpcReduction="20000"/>
          </a:bodyPr>
          <a:lstStyle/>
          <a:p>
            <a:r>
              <a:rPr lang="en-US" dirty="0">
                <a:effectLst/>
                <a:ea typeface="Times New Roman" panose="02020603050405020304" pitchFamily="18" charset="0"/>
              </a:rPr>
              <a:t>The intent of this training is to build awareness for Defense Industrial Base (DIB) suppliers of the likely requirements of the Cybersecurity Maturity Model Certification (CMMC)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 Currently, CMMC does not apply to any contractor.</a:t>
            </a:r>
          </a:p>
          <a:p>
            <a:r>
              <a:rPr lang="en-US" dirty="0"/>
              <a:t>Note: Completion of this training DOES NOT certify your organization. This training is intended for the purposes of providing awareness of the subjects outlined above.</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A2A68308-3371-4E34-8D38-CEBC661F2E66}"/>
              </a:ext>
            </a:extLst>
          </p:cNvPr>
          <p:cNvSpPr txBox="1"/>
          <p:nvPr/>
        </p:nvSpPr>
        <p:spPr>
          <a:xfrm>
            <a:off x="5945624" y="165582"/>
            <a:ext cx="3526057" cy="1092607"/>
          </a:xfrm>
          <a:prstGeom prst="rect">
            <a:avLst/>
          </a:prstGeom>
          <a:noFill/>
        </p:spPr>
        <p:txBody>
          <a:bodyPr wrap="square" rtlCol="0">
            <a:spAutoFit/>
          </a:bodyPr>
          <a:lstStyle/>
          <a:p>
            <a:r>
              <a:rPr lang="en-US" sz="1300" b="1" dirty="0">
                <a:solidFill>
                  <a:srgbClr val="FF0000"/>
                </a:solidFill>
              </a:rPr>
              <a:t>Note: CMMC is still going through the rule-making process and certain aspects and requirements may change. Refer to the</a:t>
            </a:r>
            <a:r>
              <a:rPr lang="en-US" sz="1300" b="1" i="1" dirty="0">
                <a:solidFill>
                  <a:srgbClr val="FF0000"/>
                </a:solidFill>
              </a:rPr>
              <a:t> Resources Guide </a:t>
            </a:r>
            <a:r>
              <a:rPr lang="en-US" sz="1300" b="1" dirty="0">
                <a:solidFill>
                  <a:srgbClr val="FF0000"/>
                </a:solidFill>
              </a:rPr>
              <a:t>provided in this training for the most updated information.</a:t>
            </a:r>
          </a:p>
        </p:txBody>
      </p:sp>
      <p:sp>
        <p:nvSpPr>
          <p:cNvPr id="7" name="Footer Placeholder 3">
            <a:extLst>
              <a:ext uri="{FF2B5EF4-FFF2-40B4-BE49-F238E27FC236}">
                <a16:creationId xmlns:a16="http://schemas.microsoft.com/office/drawing/2014/main" id="{2710D564-FBCC-5C85-4266-7A8A7B5588C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11903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Module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a:bodyPr>
          <a:lstStyle/>
          <a:p>
            <a:pPr marL="0" indent="0">
              <a:buNone/>
            </a:pPr>
            <a:r>
              <a:rPr lang="en-US" sz="1700" dirty="0"/>
              <a:t>Topics covered in this module:</a:t>
            </a:r>
          </a:p>
          <a:p>
            <a:pPr lvl="1"/>
            <a:r>
              <a:rPr lang="en-US" dirty="0"/>
              <a:t>Common Cyber Incidents</a:t>
            </a:r>
          </a:p>
          <a:p>
            <a:pPr lvl="1"/>
            <a:r>
              <a:rPr lang="en-US" dirty="0"/>
              <a:t>Cyber Incident Reporting Tips</a:t>
            </a:r>
          </a:p>
          <a:p>
            <a:pPr lvl="1"/>
            <a:r>
              <a:rPr lang="en-US" dirty="0"/>
              <a:t>Cyber Incident Reporting – CMMC Level 2</a:t>
            </a:r>
          </a:p>
          <a:p>
            <a:pPr marL="0" indent="0">
              <a:buNone/>
            </a:pPr>
            <a:r>
              <a:rPr lang="en-US" sz="1700" dirty="0"/>
              <a:t>The objectives of this module are:</a:t>
            </a:r>
          </a:p>
          <a:p>
            <a:pPr lvl="1"/>
            <a:r>
              <a:rPr lang="en-US" dirty="0"/>
              <a:t>Provide understanding of common cyber incidents; and</a:t>
            </a:r>
          </a:p>
          <a:p>
            <a:pPr lvl="1"/>
            <a:r>
              <a:rPr lang="en-US" dirty="0"/>
              <a:t>Provide understanding of cyber incident reporting tips.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grpSp>
        <p:nvGrpSpPr>
          <p:cNvPr id="18" name="Group 17">
            <a:extLst>
              <a:ext uri="{FF2B5EF4-FFF2-40B4-BE49-F238E27FC236}">
                <a16:creationId xmlns:a16="http://schemas.microsoft.com/office/drawing/2014/main" id="{1A472EA9-05D8-4D41-9232-B01022A46CDE}"/>
              </a:ext>
            </a:extLst>
          </p:cNvPr>
          <p:cNvGrpSpPr/>
          <p:nvPr/>
        </p:nvGrpSpPr>
        <p:grpSpPr>
          <a:xfrm>
            <a:off x="2787275" y="5079112"/>
            <a:ext cx="4494879" cy="1384995"/>
            <a:chOff x="2787275" y="5410933"/>
            <a:chExt cx="4494879" cy="138499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410933"/>
              <a:ext cx="4494879" cy="1384995"/>
              <a:chOff x="605931" y="4849067"/>
              <a:chExt cx="4494879" cy="1384995"/>
            </a:xfrm>
          </p:grpSpPr>
          <p:grpSp>
            <p:nvGrpSpPr>
              <p:cNvPr id="9" name="Group 8">
                <a:extLst>
                  <a:ext uri="{FF2B5EF4-FFF2-40B4-BE49-F238E27FC236}">
                    <a16:creationId xmlns:a16="http://schemas.microsoft.com/office/drawing/2014/main" id="{B794DF81-7F40-4AFD-8BED-C7D27779F768}"/>
                  </a:ext>
                </a:extLst>
              </p:cNvPr>
              <p:cNvGrpSpPr/>
              <p:nvPr/>
            </p:nvGrpSpPr>
            <p:grpSpPr>
              <a:xfrm>
                <a:off x="605931" y="4849067"/>
                <a:ext cx="4494879" cy="1384995"/>
                <a:chOff x="1850838" y="2535522"/>
                <a:chExt cx="5184159" cy="1384995"/>
              </a:xfrm>
            </p:grpSpPr>
            <p:sp>
              <p:nvSpPr>
                <p:cNvPr id="11" name="TextBox 10">
                  <a:extLst>
                    <a:ext uri="{FF2B5EF4-FFF2-40B4-BE49-F238E27FC236}">
                      <a16:creationId xmlns:a16="http://schemas.microsoft.com/office/drawing/2014/main" id="{BCB25306-CF5B-4B4B-8225-053FED78D340}"/>
                    </a:ext>
                  </a:extLst>
                </p:cNvPr>
                <p:cNvSpPr txBox="1"/>
                <p:nvPr/>
              </p:nvSpPr>
              <p:spPr>
                <a:xfrm>
                  <a:off x="1850838" y="2535522"/>
                  <a:ext cx="5184159" cy="1384995"/>
                </a:xfrm>
                <a:prstGeom prst="rect">
                  <a:avLst/>
                </a:prstGeom>
                <a:noFill/>
                <a:ln w="38100">
                  <a:solidFill>
                    <a:schemeClr val="accent1"/>
                  </a:solidFill>
                </a:ln>
              </p:spPr>
              <p:txBody>
                <a:bodyPr wrap="square" rtlCol="0">
                  <a:spAutoFit/>
                </a:bodyPr>
                <a:lstStyle/>
                <a:p>
                  <a:r>
                    <a:rPr lang="en-US" sz="1400" b="1" u="sng" dirty="0"/>
                    <a:t>Content Legend </a:t>
                  </a:r>
                </a:p>
                <a:p>
                  <a:r>
                    <a:rPr lang="en-US" sz="1400" dirty="0">
                      <a:solidFill>
                        <a:srgbClr val="00B050"/>
                      </a:solidFill>
                    </a:rPr>
                    <a:t>      </a:t>
                  </a:r>
                </a:p>
                <a:p>
                  <a:r>
                    <a:rPr lang="en-US" sz="1400" dirty="0">
                      <a:solidFill>
                        <a:srgbClr val="00B050"/>
                      </a:solidFill>
                    </a:rPr>
                    <a:t>	= CMMC L1 Content</a:t>
                  </a:r>
                </a:p>
                <a:p>
                  <a:r>
                    <a:rPr lang="en-US" sz="1400" dirty="0">
                      <a:solidFill>
                        <a:srgbClr val="00B050"/>
                      </a:solidFill>
                    </a:rPr>
                    <a:t>	</a:t>
                  </a:r>
                  <a:r>
                    <a:rPr lang="en-US" sz="1400" dirty="0">
                      <a:solidFill>
                        <a:schemeClr val="accent2"/>
                      </a:solidFill>
                    </a:rPr>
                    <a:t>= CMMC L2 Content</a:t>
                  </a:r>
                </a:p>
                <a:p>
                  <a:r>
                    <a:rPr lang="en-US" sz="1400" dirty="0">
                      <a:solidFill>
                        <a:schemeClr val="accent2"/>
                      </a:solidFill>
                    </a:rPr>
                    <a:t>	</a:t>
                  </a:r>
                  <a:r>
                    <a:rPr lang="en-US" sz="1400" dirty="0">
                      <a:solidFill>
                        <a:schemeClr val="accent1">
                          <a:lumMod val="75000"/>
                          <a:lumOff val="25000"/>
                        </a:schemeClr>
                      </a:solidFill>
                    </a:rPr>
                    <a:t>= CMMC L3 Content</a:t>
                  </a:r>
                </a:p>
                <a:p>
                  <a:r>
                    <a:rPr lang="en-US" sz="1400" dirty="0">
                      <a:solidFill>
                        <a:srgbClr val="FF0000"/>
                      </a:solidFill>
                    </a:rPr>
                    <a:t>         = Non-CMMC Content/Extra</a:t>
                  </a:r>
                </a:p>
              </p:txBody>
            </p:sp>
            <p:sp>
              <p:nvSpPr>
                <p:cNvPr id="12" name="Diamond 11">
                  <a:extLst>
                    <a:ext uri="{FF2B5EF4-FFF2-40B4-BE49-F238E27FC236}">
                      <a16:creationId xmlns:a16="http://schemas.microsoft.com/office/drawing/2014/main" id="{8B362BC9-E47E-4B99-AD4E-E715992AB687}"/>
                    </a:ext>
                  </a:extLst>
                </p:cNvPr>
                <p:cNvSpPr/>
                <p:nvPr/>
              </p:nvSpPr>
              <p:spPr>
                <a:xfrm>
                  <a:off x="2136393" y="3217112"/>
                  <a:ext cx="209321" cy="188401"/>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Star: 5 Points 12">
                  <a:extLst>
                    <a:ext uri="{FF2B5EF4-FFF2-40B4-BE49-F238E27FC236}">
                      <a16:creationId xmlns:a16="http://schemas.microsoft.com/office/drawing/2014/main" id="{B27D50DD-A906-46E4-A265-A3FBE5BB3E86}"/>
                    </a:ext>
                  </a:extLst>
                </p:cNvPr>
                <p:cNvSpPr/>
                <p:nvPr/>
              </p:nvSpPr>
              <p:spPr>
                <a:xfrm>
                  <a:off x="2136393" y="2984006"/>
                  <a:ext cx="209321" cy="188401"/>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Plus Sign 9">
                <a:extLst>
                  <a:ext uri="{FF2B5EF4-FFF2-40B4-BE49-F238E27FC236}">
                    <a16:creationId xmlns:a16="http://schemas.microsoft.com/office/drawing/2014/main" id="{AC1BB7A5-FE5B-4DA1-AD9A-A6493D552978}"/>
                  </a:ext>
                </a:extLst>
              </p:cNvPr>
              <p:cNvSpPr/>
              <p:nvPr/>
            </p:nvSpPr>
            <p:spPr>
              <a:xfrm>
                <a:off x="795459" y="5918637"/>
                <a:ext cx="284194" cy="3007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AFC68E1-A1D1-4F03-A616-6FE1F965100B}"/>
                </a:ext>
              </a:extLst>
            </p:cNvPr>
            <p:cNvSpPr/>
            <p:nvPr/>
          </p:nvSpPr>
          <p:spPr>
            <a:xfrm>
              <a:off x="2999677" y="6311587"/>
              <a:ext cx="245327" cy="1449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7CFD949E-D372-429C-8D1E-DF2DC55A12A8}"/>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519359E0-0E8C-5CFB-4429-D7406DA0EDC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45035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3544E6-C322-421D-94E2-47344324A65F}"/>
              </a:ext>
            </a:extLst>
          </p:cNvPr>
          <p:cNvSpPr>
            <a:spLocks noGrp="1"/>
          </p:cNvSpPr>
          <p:nvPr>
            <p:ph type="sldNum" sz="quarter" idx="12"/>
          </p:nvPr>
        </p:nvSpPr>
        <p:spPr/>
        <p:txBody>
          <a:bodyPr/>
          <a:lstStyle/>
          <a:p>
            <a:fld id="{EBCD8977-B073-4460-AE63-2BD9EC7B16E4}" type="slidenum">
              <a:rPr lang="en-US" smtClean="0"/>
              <a:t>6</a:t>
            </a:fld>
            <a:endParaRPr lang="en-US" dirty="0"/>
          </a:p>
        </p:txBody>
      </p:sp>
      <p:sp>
        <p:nvSpPr>
          <p:cNvPr id="6" name="Content Placeholder 3">
            <a:extLst>
              <a:ext uri="{FF2B5EF4-FFF2-40B4-BE49-F238E27FC236}">
                <a16:creationId xmlns:a16="http://schemas.microsoft.com/office/drawing/2014/main" id="{004D0C66-F474-43B4-A571-BABF489CE6D6}"/>
              </a:ext>
            </a:extLst>
          </p:cNvPr>
          <p:cNvSpPr txBox="1">
            <a:spLocks/>
          </p:cNvSpPr>
          <p:nvPr/>
        </p:nvSpPr>
        <p:spPr bwMode="auto">
          <a:xfrm>
            <a:off x="491048" y="3201800"/>
            <a:ext cx="11209902" cy="2986058"/>
          </a:xfrm>
          <a:prstGeom prst="rect">
            <a:avLst/>
          </a:prstGeom>
          <a:ln>
            <a:headEnd/>
            <a:tailEnd/>
          </a:ln>
          <a:effectLst/>
        </p:spPr>
        <p:style>
          <a:lnRef idx="3">
            <a:schemeClr val="lt1"/>
          </a:lnRef>
          <a:fillRef idx="1">
            <a:schemeClr val="dk1"/>
          </a:fillRef>
          <a:effectRef idx="1">
            <a:schemeClr val="dk1"/>
          </a:effectRef>
          <a:fontRef idx="minor">
            <a:schemeClr val="lt1"/>
          </a:fontRef>
        </p:style>
        <p:txBody>
          <a:bodyPr vert="horz" wrap="square" lIns="457200" tIns="91440" rIns="457200" bIns="182880" numCol="1" anchor="t" anchorCtr="0" compatLnSpc="1">
            <a:prstTxWarp prst="textNoShape">
              <a:avLst/>
            </a:prstTxWarp>
            <a:noAutofit/>
          </a:bodyPr>
          <a:lstStyle>
            <a:lvl1pPr marL="222250" indent="-222250" algn="l" defTabSz="887413" rtl="0" eaLnBrk="1" fontAlgn="base" hangingPunct="1">
              <a:spcBef>
                <a:spcPts val="0"/>
              </a:spcBef>
              <a:spcAft>
                <a:spcPct val="0"/>
              </a:spcAft>
              <a:buSzPct val="100000"/>
              <a:buChar char="•"/>
              <a:defRPr sz="1800" b="1">
                <a:solidFill>
                  <a:srgbClr val="636664"/>
                </a:solidFill>
                <a:effectLst/>
                <a:latin typeface="Calibri" panose="020F0502020204030204" pitchFamily="34" charset="0"/>
                <a:ea typeface="ＭＳ Ｐゴシック" pitchFamily="-112" charset="-128"/>
                <a:cs typeface="Calibri" panose="020F0502020204030204" pitchFamily="34" charset="0"/>
              </a:defRPr>
            </a:lvl1pPr>
            <a:lvl2pPr marL="511175" indent="-279400" algn="l" defTabSz="887413" rtl="0" eaLnBrk="1" fontAlgn="base" hangingPunct="1">
              <a:spcBef>
                <a:spcPts val="0"/>
              </a:spcBef>
              <a:spcAft>
                <a:spcPct val="0"/>
              </a:spcAft>
              <a:buSzPct val="10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2pPr>
            <a:lvl3pPr marL="744538" indent="-233363" algn="l" defTabSz="887413" rtl="0" eaLnBrk="1" fontAlgn="base" hangingPunct="1">
              <a:spcBef>
                <a:spcPts val="0"/>
              </a:spcBef>
              <a:spcAft>
                <a:spcPct val="0"/>
              </a:spcAft>
              <a:buSzPct val="8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3pPr>
            <a:lvl4pPr marL="914400" indent="-169863"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4pPr>
            <a:lvl5pPr marL="1146175" indent="-177800"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lgn="ctr">
              <a:lnSpc>
                <a:spcPct val="110000"/>
              </a:lnSpc>
              <a:spcAft>
                <a:spcPts val="600"/>
              </a:spcAft>
              <a:buNone/>
            </a:pPr>
            <a:r>
              <a:rPr lang="en-US" sz="2800" b="0" kern="1400" dirty="0">
                <a:solidFill>
                  <a:schemeClr val="bg2"/>
                </a:solidFill>
                <a:latin typeface="Calibri Light" panose="020F0302020204030204" pitchFamily="34" charset="0"/>
              </a:rPr>
              <a:t>Our customers count on our products and services to support their mission each and every time.  This includes timely reporting if information is compromised or exposed to unauthorized parties. </a:t>
            </a:r>
          </a:p>
          <a:p>
            <a:pPr marL="0" indent="0" algn="ctr">
              <a:lnSpc>
                <a:spcPct val="110000"/>
              </a:lnSpc>
              <a:spcAft>
                <a:spcPts val="600"/>
              </a:spcAft>
              <a:buNone/>
            </a:pPr>
            <a:r>
              <a:rPr lang="en-US" sz="2800" b="0" kern="1400" dirty="0">
                <a:solidFill>
                  <a:schemeClr val="bg2"/>
                </a:solidFill>
                <a:latin typeface="Calibri Light" panose="020F0302020204030204" pitchFamily="34" charset="0"/>
              </a:rPr>
              <a:t>Cyber incident reporting is the process of reporting any actual or potential cyber incidents to the appropriate authority or organization.</a:t>
            </a:r>
          </a:p>
        </p:txBody>
      </p:sp>
      <p:sp>
        <p:nvSpPr>
          <p:cNvPr id="7" name="Rectangle 6">
            <a:extLst>
              <a:ext uri="{FF2B5EF4-FFF2-40B4-BE49-F238E27FC236}">
                <a16:creationId xmlns:a16="http://schemas.microsoft.com/office/drawing/2014/main" id="{CA4DC5DB-6429-4CCC-B3BA-23C92D6EFBFC}"/>
              </a:ext>
            </a:extLst>
          </p:cNvPr>
          <p:cNvSpPr/>
          <p:nvPr/>
        </p:nvSpPr>
        <p:spPr bwMode="auto">
          <a:xfrm>
            <a:off x="1328365" y="1415310"/>
            <a:ext cx="9535267" cy="15583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round/>
            <a:headEnd type="none" w="med" len="med"/>
            <a:tailEnd type="none" w="med" len="med"/>
          </a:ln>
          <a:effectLst/>
        </p:spPr>
        <p:txBody>
          <a:bodyPr vert="horz" wrap="square" lIns="1920240" tIns="0" rIns="0" bIns="0" numCol="1" rtlCol="0" anchor="ctr" anchorCtr="0" compatLnSpc="1">
            <a:prstTxWarp prst="textNoShape">
              <a:avLst/>
            </a:prstTxWarp>
            <a:noAutofit/>
          </a:bodyPr>
          <a:lstStyle/>
          <a:p>
            <a:pPr marL="0" marR="0" indent="0" defTabSz="914400" rtl="0" eaLnBrk="0" fontAlgn="base" latinLnBrk="0" hangingPunct="0">
              <a:lnSpc>
                <a:spcPts val="6600"/>
              </a:lnSpc>
              <a:spcBef>
                <a:spcPct val="0"/>
              </a:spcBef>
              <a:spcAft>
                <a:spcPct val="0"/>
              </a:spcAft>
              <a:buClrTx/>
              <a:buSzTx/>
              <a:buFontTx/>
              <a:buNone/>
              <a:tabLst/>
            </a:pPr>
            <a:endParaRPr kumimoji="0" lang="en-US" sz="6600" i="0" u="none" strike="noStrike" cap="none" normalizeH="0" baseline="0" dirty="0">
              <a:ln>
                <a:noFill/>
              </a:ln>
              <a:latin typeface="Calibri Light" panose="020F0302020204030204" pitchFamily="34" charset="0"/>
            </a:endParaRPr>
          </a:p>
        </p:txBody>
      </p:sp>
      <p:sp>
        <p:nvSpPr>
          <p:cNvPr id="8" name="Title 1">
            <a:extLst>
              <a:ext uri="{FF2B5EF4-FFF2-40B4-BE49-F238E27FC236}">
                <a16:creationId xmlns:a16="http://schemas.microsoft.com/office/drawing/2014/main" id="{CB56DA46-24E1-44E3-8021-EA1767FEDBEA}"/>
              </a:ext>
            </a:extLst>
          </p:cNvPr>
          <p:cNvSpPr txBox="1">
            <a:spLocks/>
          </p:cNvSpPr>
          <p:nvPr/>
        </p:nvSpPr>
        <p:spPr>
          <a:xfrm>
            <a:off x="348032" y="299490"/>
            <a:ext cx="10515600" cy="1026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Cyber Incident Reporting</a:t>
            </a:r>
          </a:p>
        </p:txBody>
      </p:sp>
      <p:sp>
        <p:nvSpPr>
          <p:cNvPr id="2" name="Footer Placeholder 3">
            <a:extLst>
              <a:ext uri="{FF2B5EF4-FFF2-40B4-BE49-F238E27FC236}">
                <a16:creationId xmlns:a16="http://schemas.microsoft.com/office/drawing/2014/main" id="{3D7E48B1-720F-00E3-8BCC-25B9DB54210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37627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B21-C8E5-45B8-864E-8C643E63A869}"/>
              </a:ext>
            </a:extLst>
          </p:cNvPr>
          <p:cNvSpPr>
            <a:spLocks noGrp="1"/>
          </p:cNvSpPr>
          <p:nvPr>
            <p:ph type="title"/>
          </p:nvPr>
        </p:nvSpPr>
        <p:spPr>
          <a:xfrm>
            <a:off x="838200" y="365125"/>
            <a:ext cx="10515600" cy="933559"/>
          </a:xfrm>
        </p:spPr>
        <p:txBody>
          <a:bodyPr/>
          <a:lstStyle/>
          <a:p>
            <a:r>
              <a:rPr lang="en-US" dirty="0"/>
              <a:t>Common Cyber and Security Incidents</a:t>
            </a:r>
          </a:p>
        </p:txBody>
      </p:sp>
      <p:sp>
        <p:nvSpPr>
          <p:cNvPr id="3" name="Content Placeholder 2">
            <a:extLst>
              <a:ext uri="{FF2B5EF4-FFF2-40B4-BE49-F238E27FC236}">
                <a16:creationId xmlns:a16="http://schemas.microsoft.com/office/drawing/2014/main" id="{F7D12F55-3BCF-486C-A412-163530B2E1C9}"/>
              </a:ext>
            </a:extLst>
          </p:cNvPr>
          <p:cNvSpPr>
            <a:spLocks noGrp="1"/>
          </p:cNvSpPr>
          <p:nvPr>
            <p:ph idx="1"/>
          </p:nvPr>
        </p:nvSpPr>
        <p:spPr>
          <a:xfrm>
            <a:off x="838200" y="1320987"/>
            <a:ext cx="8988706" cy="474267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most common types of cyber and security incidents include:</a:t>
            </a:r>
          </a:p>
          <a:p>
            <a:pPr>
              <a:lnSpc>
                <a:spcPct val="100000"/>
              </a:lnSpc>
              <a:spcBef>
                <a:spcPts val="0"/>
              </a:spcBef>
              <a:defRPr/>
            </a:pPr>
            <a:r>
              <a:rPr lang="en-US" sz="2800" dirty="0"/>
              <a:t>social engineering (e.g., phishing email)</a:t>
            </a:r>
          </a:p>
          <a:p>
            <a:pPr>
              <a:lnSpc>
                <a:spcPct val="100000"/>
              </a:lnSpc>
              <a:spcBef>
                <a:spcPts val="0"/>
              </a:spcBef>
              <a:defRPr/>
            </a:pPr>
            <a:r>
              <a:rPr lang="en-US" sz="2800" dirty="0"/>
              <a:t>emailing sensitive information to unauthorized people</a:t>
            </a:r>
          </a:p>
          <a:p>
            <a:pPr>
              <a:lnSpc>
                <a:spcPct val="100000"/>
              </a:lnSpc>
              <a:spcBef>
                <a:spcPts val="0"/>
              </a:spcBef>
              <a:defRPr/>
            </a:pPr>
            <a:r>
              <a:rPr lang="en-US" sz="2800" dirty="0"/>
              <a:t>unauthorized access to sensitive information from outside the organization (e.g., via compromised account credentials)</a:t>
            </a:r>
          </a:p>
          <a:p>
            <a:pPr>
              <a:lnSpc>
                <a:spcPct val="100000"/>
              </a:lnSpc>
              <a:spcBef>
                <a:spcPts val="0"/>
              </a:spcBef>
              <a:defRPr/>
            </a:pPr>
            <a:r>
              <a:rPr lang="en-US" sz="2800" dirty="0"/>
              <a:t>lost laptops and mobile devices</a:t>
            </a:r>
          </a:p>
          <a:p>
            <a:pPr>
              <a:lnSpc>
                <a:spcPct val="100000"/>
              </a:lnSpc>
              <a:spcBef>
                <a:spcPts val="0"/>
              </a:spcBef>
              <a:defRPr/>
            </a:pPr>
            <a:r>
              <a:rPr lang="en-US" sz="2800" dirty="0"/>
              <a:t>insider threats</a:t>
            </a:r>
          </a:p>
          <a:p>
            <a:pPr>
              <a:lnSpc>
                <a:spcPct val="100000"/>
              </a:lnSpc>
              <a:spcBef>
                <a:spcPts val="0"/>
              </a:spcBef>
              <a:defRPr/>
            </a:pPr>
            <a:r>
              <a:rPr lang="en-US" sz="2800" dirty="0"/>
              <a:t>malware / ransomware</a:t>
            </a:r>
          </a:p>
          <a:p>
            <a:endParaRPr lang="en-US" dirty="0"/>
          </a:p>
        </p:txBody>
      </p:sp>
      <p:sp>
        <p:nvSpPr>
          <p:cNvPr id="5" name="Slide Number Placeholder 4">
            <a:extLst>
              <a:ext uri="{FF2B5EF4-FFF2-40B4-BE49-F238E27FC236}">
                <a16:creationId xmlns:a16="http://schemas.microsoft.com/office/drawing/2014/main" id="{367E3407-DA3C-4E67-8340-F93CEAE230F9}"/>
              </a:ext>
            </a:extLst>
          </p:cNvPr>
          <p:cNvSpPr>
            <a:spLocks noGrp="1"/>
          </p:cNvSpPr>
          <p:nvPr>
            <p:ph type="sldNum" sz="quarter" idx="12"/>
          </p:nvPr>
        </p:nvSpPr>
        <p:spPr/>
        <p:txBody>
          <a:bodyPr/>
          <a:lstStyle/>
          <a:p>
            <a:fld id="{EBCD8977-B073-4460-AE63-2BD9EC7B16E4}" type="slidenum">
              <a:rPr lang="en-US" smtClean="0"/>
              <a:t>7</a:t>
            </a:fld>
            <a:endParaRPr lang="en-US" dirty="0"/>
          </a:p>
        </p:txBody>
      </p:sp>
      <p:pic>
        <p:nvPicPr>
          <p:cNvPr id="6" name="Picture 5">
            <a:extLst>
              <a:ext uri="{FF2B5EF4-FFF2-40B4-BE49-F238E27FC236}">
                <a16:creationId xmlns:a16="http://schemas.microsoft.com/office/drawing/2014/main" id="{B3F92B24-AA77-4CEF-B129-79B762215510}"/>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Star: 5 Points 8">
            <a:extLst>
              <a:ext uri="{FF2B5EF4-FFF2-40B4-BE49-F238E27FC236}">
                <a16:creationId xmlns:a16="http://schemas.microsoft.com/office/drawing/2014/main" id="{6137FAFB-40CC-4E28-A179-238889FD1942}"/>
              </a:ext>
            </a:extLst>
          </p:cNvPr>
          <p:cNvSpPr/>
          <p:nvPr/>
        </p:nvSpPr>
        <p:spPr>
          <a:xfrm>
            <a:off x="77116" y="64533"/>
            <a:ext cx="326560" cy="34309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CC31476-8CE3-B6B4-9E4F-F0837F82D50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19578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368A-B313-4FE2-8680-48351A34BB0C}"/>
              </a:ext>
            </a:extLst>
          </p:cNvPr>
          <p:cNvSpPr>
            <a:spLocks noGrp="1"/>
          </p:cNvSpPr>
          <p:nvPr>
            <p:ph type="title"/>
          </p:nvPr>
        </p:nvSpPr>
        <p:spPr>
          <a:xfrm>
            <a:off x="319335" y="136526"/>
            <a:ext cx="10515600" cy="1026528"/>
          </a:xfrm>
        </p:spPr>
        <p:txBody>
          <a:bodyPr/>
          <a:lstStyle/>
          <a:p>
            <a:r>
              <a:rPr lang="en-US" dirty="0"/>
              <a:t>Cyber Incident Reporting Tips</a:t>
            </a:r>
          </a:p>
        </p:txBody>
      </p:sp>
      <p:sp>
        <p:nvSpPr>
          <p:cNvPr id="3" name="Content Placeholder 2">
            <a:extLst>
              <a:ext uri="{FF2B5EF4-FFF2-40B4-BE49-F238E27FC236}">
                <a16:creationId xmlns:a16="http://schemas.microsoft.com/office/drawing/2014/main" id="{4A13C1B0-FC76-495B-95A5-E49A27BF54A7}"/>
              </a:ext>
            </a:extLst>
          </p:cNvPr>
          <p:cNvSpPr>
            <a:spLocks noGrp="1"/>
          </p:cNvSpPr>
          <p:nvPr>
            <p:ph idx="1"/>
          </p:nvPr>
        </p:nvSpPr>
        <p:spPr>
          <a:xfrm>
            <a:off x="319335" y="2640120"/>
            <a:ext cx="10236481" cy="3137014"/>
          </a:xfrm>
        </p:spPr>
        <p:txBody>
          <a:bodyPr>
            <a:noAutofit/>
          </a:bodyPr>
          <a:lstStyle/>
          <a:p>
            <a:pPr marL="0" indent="0">
              <a:buNone/>
            </a:pPr>
            <a:r>
              <a:rPr lang="en-US" sz="2000" b="1" dirty="0"/>
              <a:t>Report incidents in a timely manner to avoid harm to your company’s reputation and resources </a:t>
            </a:r>
          </a:p>
          <a:p>
            <a:r>
              <a:rPr lang="en-US" sz="2000" dirty="0"/>
              <a:t>Comply with contract requirements for prompt incident reporting (e.g., 72 hours after discovery)</a:t>
            </a:r>
          </a:p>
          <a:p>
            <a:r>
              <a:rPr lang="en-US" sz="2000" dirty="0"/>
              <a:t>Notify stakeholder points of contact per contract requirements (typically the buyer or subcontract manager / administrator)</a:t>
            </a:r>
          </a:p>
          <a:p>
            <a:r>
              <a:rPr lang="en-US" sz="2000" dirty="0"/>
              <a:t>Follow any specific internal reporting requirements for your organization</a:t>
            </a:r>
            <a:r>
              <a:rPr lang="en-US" sz="2000" i="1" dirty="0"/>
              <a:t> </a:t>
            </a:r>
          </a:p>
          <a:p>
            <a:pPr marL="0" indent="0">
              <a:buNone/>
            </a:pPr>
            <a:endParaRPr lang="en-US" sz="2000" dirty="0"/>
          </a:p>
        </p:txBody>
      </p:sp>
      <p:sp>
        <p:nvSpPr>
          <p:cNvPr id="5" name="Slide Number Placeholder 4">
            <a:extLst>
              <a:ext uri="{FF2B5EF4-FFF2-40B4-BE49-F238E27FC236}">
                <a16:creationId xmlns:a16="http://schemas.microsoft.com/office/drawing/2014/main" id="{1D206E6E-6B3C-4837-BBC0-3A42A97AE71F}"/>
              </a:ext>
            </a:extLst>
          </p:cNvPr>
          <p:cNvSpPr>
            <a:spLocks noGrp="1"/>
          </p:cNvSpPr>
          <p:nvPr>
            <p:ph type="sldNum" sz="quarter" idx="12"/>
          </p:nvPr>
        </p:nvSpPr>
        <p:spPr/>
        <p:txBody>
          <a:bodyPr/>
          <a:lstStyle/>
          <a:p>
            <a:fld id="{EBCD8977-B073-4460-AE63-2BD9EC7B16E4}" type="slidenum">
              <a:rPr lang="en-US" smtClean="0"/>
              <a:t>8</a:t>
            </a:fld>
            <a:endParaRPr lang="en-US" dirty="0"/>
          </a:p>
        </p:txBody>
      </p:sp>
      <p:pic>
        <p:nvPicPr>
          <p:cNvPr id="6" name="Picture 5">
            <a:extLst>
              <a:ext uri="{FF2B5EF4-FFF2-40B4-BE49-F238E27FC236}">
                <a16:creationId xmlns:a16="http://schemas.microsoft.com/office/drawing/2014/main" id="{51F8F8E1-A618-4F8D-96FF-DD8DCF9AE2FB}"/>
              </a:ext>
            </a:extLst>
          </p:cNvPr>
          <p:cNvPicPr>
            <a:picLocks noChangeAspect="1"/>
          </p:cNvPicPr>
          <p:nvPr/>
        </p:nvPicPr>
        <p:blipFill>
          <a:blip r:embed="rId3"/>
          <a:stretch>
            <a:fillRect/>
          </a:stretch>
        </p:blipFill>
        <p:spPr>
          <a:xfrm>
            <a:off x="8082161" y="136525"/>
            <a:ext cx="4011516" cy="2767824"/>
          </a:xfrm>
          <a:prstGeom prst="rect">
            <a:avLst/>
          </a:prstGeom>
        </p:spPr>
      </p:pic>
      <p:sp>
        <p:nvSpPr>
          <p:cNvPr id="7" name="Content Placeholder 2">
            <a:extLst>
              <a:ext uri="{FF2B5EF4-FFF2-40B4-BE49-F238E27FC236}">
                <a16:creationId xmlns:a16="http://schemas.microsoft.com/office/drawing/2014/main" id="{52F39B34-E721-455C-B481-A67697662A29}"/>
              </a:ext>
            </a:extLst>
          </p:cNvPr>
          <p:cNvSpPr txBox="1">
            <a:spLocks/>
          </p:cNvSpPr>
          <p:nvPr/>
        </p:nvSpPr>
        <p:spPr>
          <a:xfrm>
            <a:off x="319335" y="1177598"/>
            <a:ext cx="7861149" cy="14987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b="1" dirty="0">
                <a:solidFill>
                  <a:schemeClr val="tx1">
                    <a:lumMod val="75000"/>
                    <a:lumOff val="25000"/>
                  </a:schemeClr>
                </a:solidFill>
              </a:rPr>
              <a:t>Report all cyber incidents… even if reporting is not mandatory. </a:t>
            </a:r>
          </a:p>
          <a:p>
            <a:r>
              <a:rPr lang="en-US" sz="8000" dirty="0">
                <a:solidFill>
                  <a:schemeClr val="tx1">
                    <a:lumMod val="75000"/>
                    <a:lumOff val="25000"/>
                  </a:schemeClr>
                </a:solidFill>
              </a:rPr>
              <a:t>Prompt reporting of actual and suspected security incidents can help prevent or limit the severity of an incident </a:t>
            </a:r>
          </a:p>
          <a:p>
            <a:pPr marL="0" indent="0">
              <a:buFont typeface="Arial" panose="020B0604020202020204" pitchFamily="34" charset="0"/>
              <a:buNone/>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B4FFF7-234A-48C5-9A4D-7C0BD8CAC987}"/>
              </a:ext>
            </a:extLst>
          </p:cNvPr>
          <p:cNvSpPr txBox="1"/>
          <p:nvPr/>
        </p:nvSpPr>
        <p:spPr>
          <a:xfrm>
            <a:off x="580105" y="5514538"/>
            <a:ext cx="9045676" cy="1015663"/>
          </a:xfrm>
          <a:prstGeom prst="rect">
            <a:avLst/>
          </a:prstGeom>
          <a:noFill/>
        </p:spPr>
        <p:txBody>
          <a:bodyPr wrap="square" rtlCol="0">
            <a:spAutoFit/>
          </a:bodyPr>
          <a:lstStyle/>
          <a:p>
            <a:pPr marL="0" indent="0">
              <a:buNone/>
            </a:pPr>
            <a:r>
              <a:rPr lang="en-US" sz="2000" dirty="0">
                <a:solidFill>
                  <a:schemeClr val="tx1">
                    <a:lumMod val="75000"/>
                    <a:lumOff val="25000"/>
                  </a:schemeClr>
                </a:solidFill>
              </a:rPr>
              <a:t>Security incidents may include loss, theft, misuse, tampering, corruption, unauthorized disclosure of information, or when an individual violates controls intended to limit their access to information. </a:t>
            </a:r>
          </a:p>
        </p:txBody>
      </p:sp>
      <p:pic>
        <p:nvPicPr>
          <p:cNvPr id="10" name="Picture 9">
            <a:extLst>
              <a:ext uri="{FF2B5EF4-FFF2-40B4-BE49-F238E27FC236}">
                <a16:creationId xmlns:a16="http://schemas.microsoft.com/office/drawing/2014/main" id="{6FECD99A-8F27-4A7C-AD55-5BAFFEE2783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Star: 5 Points 13">
            <a:extLst>
              <a:ext uri="{FF2B5EF4-FFF2-40B4-BE49-F238E27FC236}">
                <a16:creationId xmlns:a16="http://schemas.microsoft.com/office/drawing/2014/main" id="{EFBC2DB3-72B2-492F-9904-A1E4A24FB7CC}"/>
              </a:ext>
            </a:extLst>
          </p:cNvPr>
          <p:cNvSpPr/>
          <p:nvPr/>
        </p:nvSpPr>
        <p:spPr>
          <a:xfrm>
            <a:off x="77116" y="64533"/>
            <a:ext cx="326560" cy="34309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3598126-2433-1C41-DCF1-B90E24B96C6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262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9DBA-C42A-4C06-AE69-1F9FBD6FD70F}"/>
              </a:ext>
            </a:extLst>
          </p:cNvPr>
          <p:cNvSpPr>
            <a:spLocks noGrp="1"/>
          </p:cNvSpPr>
          <p:nvPr>
            <p:ph type="title"/>
          </p:nvPr>
        </p:nvSpPr>
        <p:spPr>
          <a:xfrm>
            <a:off x="368416" y="313870"/>
            <a:ext cx="10515600" cy="734332"/>
          </a:xfrm>
        </p:spPr>
        <p:txBody>
          <a:bodyPr>
            <a:normAutofit/>
          </a:bodyPr>
          <a:lstStyle/>
          <a:p>
            <a:r>
              <a:rPr lang="en-US" dirty="0"/>
              <a:t>Cyber Incident Reporting – CMMC Level 2</a:t>
            </a:r>
          </a:p>
        </p:txBody>
      </p:sp>
      <p:sp>
        <p:nvSpPr>
          <p:cNvPr id="3" name="Content Placeholder 2">
            <a:extLst>
              <a:ext uri="{FF2B5EF4-FFF2-40B4-BE49-F238E27FC236}">
                <a16:creationId xmlns:a16="http://schemas.microsoft.com/office/drawing/2014/main" id="{8854038D-985A-4079-A2A7-4E0E3C49448B}"/>
              </a:ext>
            </a:extLst>
          </p:cNvPr>
          <p:cNvSpPr>
            <a:spLocks noGrp="1"/>
          </p:cNvSpPr>
          <p:nvPr>
            <p:ph idx="1"/>
          </p:nvPr>
        </p:nvSpPr>
        <p:spPr>
          <a:xfrm>
            <a:off x="435528" y="1331802"/>
            <a:ext cx="9183034" cy="3544124"/>
          </a:xfrm>
        </p:spPr>
        <p:txBody>
          <a:bodyPr>
            <a:normAutofit/>
          </a:bodyPr>
          <a:lstStyle/>
          <a:p>
            <a:r>
              <a:rPr lang="en-US" sz="2000" dirty="0"/>
              <a:t>Organizations seeking to achieve CMMC Level 2, to be eligible for DoD subcontracts involving CUI should be aware…</a:t>
            </a:r>
          </a:p>
          <a:p>
            <a:pPr lvl="1"/>
            <a:r>
              <a:rPr lang="en-US" sz="2000" dirty="0"/>
              <a:t>Contracts involving CUI invoke DFARS 252.204-7012 with mandatory cyber incident reporting requirements</a:t>
            </a:r>
          </a:p>
          <a:p>
            <a:pPr lvl="1"/>
            <a:r>
              <a:rPr lang="en-US" sz="2000" dirty="0"/>
              <a:t>Report incidents to DoD (</a:t>
            </a:r>
            <a:r>
              <a:rPr lang="en-US" sz="2000" dirty="0">
                <a:hlinkClick r:id="rId3">
                  <a:extLst>
                    <a:ext uri="{A12FA001-AC4F-418D-AE19-62706E023703}">
                      <ahyp:hlinkClr xmlns:ahyp="http://schemas.microsoft.com/office/drawing/2018/hyperlinkcolor" val="tx"/>
                    </a:ext>
                  </a:extLst>
                </a:hlinkClick>
              </a:rPr>
              <a:t>DIBNet site</a:t>
            </a:r>
            <a:r>
              <a:rPr lang="en-US" sz="2000" dirty="0"/>
              <a:t>) within 72 hours of discovery</a:t>
            </a:r>
          </a:p>
          <a:p>
            <a:pPr lvl="1"/>
            <a:r>
              <a:rPr lang="en-US" sz="2000" dirty="0"/>
              <a:t>A Medium Assurance Certificate is required to report a cyber incident, applying to the DIB CS Program is not a prerequisite to report</a:t>
            </a:r>
          </a:p>
          <a:p>
            <a:pPr lvl="1"/>
            <a:r>
              <a:rPr lang="en-US" sz="2000" dirty="0"/>
              <a:t>DoD </a:t>
            </a:r>
            <a:r>
              <a:rPr lang="en-US" sz="2000" dirty="0" err="1"/>
              <a:t>DIBNet</a:t>
            </a:r>
            <a:r>
              <a:rPr lang="en-US" sz="2000" dirty="0"/>
              <a:t> and DFARS 252.204-7012 provide detailed guidance on required actions following a cyber incident</a:t>
            </a:r>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A4C2B4A3-0DFC-4E20-B24B-3C9E5D6C77F0}"/>
              </a:ext>
            </a:extLst>
          </p:cNvPr>
          <p:cNvSpPr>
            <a:spLocks noGrp="1"/>
          </p:cNvSpPr>
          <p:nvPr>
            <p:ph type="sldNum" sz="quarter" idx="12"/>
          </p:nvPr>
        </p:nvSpPr>
        <p:spPr/>
        <p:txBody>
          <a:bodyPr/>
          <a:lstStyle/>
          <a:p>
            <a:fld id="{EBCD8977-B073-4460-AE63-2BD9EC7B16E4}" type="slidenum">
              <a:rPr lang="en-US" smtClean="0"/>
              <a:t>9</a:t>
            </a:fld>
            <a:endParaRPr lang="en-US" dirty="0"/>
          </a:p>
        </p:txBody>
      </p:sp>
      <p:sp>
        <p:nvSpPr>
          <p:cNvPr id="6" name="Rectangle 5">
            <a:extLst>
              <a:ext uri="{FF2B5EF4-FFF2-40B4-BE49-F238E27FC236}">
                <a16:creationId xmlns:a16="http://schemas.microsoft.com/office/drawing/2014/main" id="{1448A5F0-92A4-4D6E-A71E-2762F911D176}"/>
              </a:ext>
            </a:extLst>
          </p:cNvPr>
          <p:cNvSpPr/>
          <p:nvPr/>
        </p:nvSpPr>
        <p:spPr>
          <a:xfrm>
            <a:off x="1386651" y="4877386"/>
            <a:ext cx="7280788" cy="856148"/>
          </a:xfrm>
          <a:prstGeom prst="rect">
            <a:avLst/>
          </a:prstGeom>
          <a:solidFill>
            <a:srgbClr val="28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Ensure regulatory reporting requirements are understood when advancing to CMMC Level 2 (managing CUI)</a:t>
            </a:r>
          </a:p>
        </p:txBody>
      </p:sp>
      <p:pic>
        <p:nvPicPr>
          <p:cNvPr id="7" name="Picture 6">
            <a:extLst>
              <a:ext uri="{FF2B5EF4-FFF2-40B4-BE49-F238E27FC236}">
                <a16:creationId xmlns:a16="http://schemas.microsoft.com/office/drawing/2014/main" id="{19039D40-D6D6-4247-A0D4-91A790F120E7}"/>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TextBox 8">
            <a:extLst>
              <a:ext uri="{FF2B5EF4-FFF2-40B4-BE49-F238E27FC236}">
                <a16:creationId xmlns:a16="http://schemas.microsoft.com/office/drawing/2014/main" id="{EC003D78-9019-443E-935B-29C0B53789AF}"/>
              </a:ext>
            </a:extLst>
          </p:cNvPr>
          <p:cNvSpPr txBox="1"/>
          <p:nvPr/>
        </p:nvSpPr>
        <p:spPr>
          <a:xfrm>
            <a:off x="630196" y="5993033"/>
            <a:ext cx="7960468" cy="353943"/>
          </a:xfrm>
          <a:prstGeom prst="rect">
            <a:avLst/>
          </a:prstGeom>
          <a:noFill/>
        </p:spPr>
        <p:txBody>
          <a:bodyPr wrap="square" rtlCol="0">
            <a:spAutoFit/>
          </a:bodyPr>
          <a:lstStyle/>
          <a:p>
            <a:r>
              <a:rPr lang="en-US" sz="1700" dirty="0"/>
              <a:t>Next: Module 4 - Cybersecurity Best Practices</a:t>
            </a:r>
          </a:p>
        </p:txBody>
      </p:sp>
      <p:sp>
        <p:nvSpPr>
          <p:cNvPr id="12" name="Diamond 11">
            <a:extLst>
              <a:ext uri="{FF2B5EF4-FFF2-40B4-BE49-F238E27FC236}">
                <a16:creationId xmlns:a16="http://schemas.microsoft.com/office/drawing/2014/main" id="{4BFD35A9-9CF7-4F42-89BB-E857A1D31AF4}"/>
              </a:ext>
            </a:extLst>
          </p:cNvPr>
          <p:cNvSpPr/>
          <p:nvPr/>
        </p:nvSpPr>
        <p:spPr>
          <a:xfrm>
            <a:off x="89410" y="108635"/>
            <a:ext cx="325283" cy="387124"/>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Footer Placeholder 3">
            <a:extLst>
              <a:ext uri="{FF2B5EF4-FFF2-40B4-BE49-F238E27FC236}">
                <a16:creationId xmlns:a16="http://schemas.microsoft.com/office/drawing/2014/main" id="{31D372C9-CF2A-B59E-B680-F5D5D89D2EA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286745794"/>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149245</TotalTime>
  <Words>981</Words>
  <Application>Microsoft Office PowerPoint</Application>
  <PresentationFormat>Widescreen</PresentationFormat>
  <Paragraphs>95</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Trebuchet MS</vt:lpstr>
      <vt:lpstr>Wingdings 3</vt:lpstr>
      <vt:lpstr>Facet</vt:lpstr>
      <vt:lpstr>Defense Industrial Base (DIB) Sector Coordinating Council (SCC)  Supply Chain Cyber Training</vt:lpstr>
      <vt:lpstr>Agenda</vt:lpstr>
      <vt:lpstr>Incident Reporting</vt:lpstr>
      <vt:lpstr>Disclaimer and Overview</vt:lpstr>
      <vt:lpstr>Module Topics and Objectives </vt:lpstr>
      <vt:lpstr>PowerPoint Presentation</vt:lpstr>
      <vt:lpstr>Common Cyber and Security Incidents</vt:lpstr>
      <vt:lpstr>Cyber Incident Reporting Tips</vt:lpstr>
      <vt:lpstr>Cyber Incident Reporting – CMMC Level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920</cp:revision>
  <dcterms:created xsi:type="dcterms:W3CDTF">2021-03-04T18:31:47Z</dcterms:created>
  <dcterms:modified xsi:type="dcterms:W3CDTF">2023-03-20T20:29:26Z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