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handoutMasterIdLst>
    <p:handoutMasterId r:id="rId22"/>
  </p:handoutMasterIdLst>
  <p:sldIdLst>
    <p:sldId id="256" r:id="rId2"/>
    <p:sldId id="257" r:id="rId3"/>
    <p:sldId id="3102" r:id="rId4"/>
    <p:sldId id="3084" r:id="rId5"/>
    <p:sldId id="3103" r:id="rId6"/>
    <p:sldId id="3105" r:id="rId7"/>
    <p:sldId id="3106" r:id="rId8"/>
    <p:sldId id="3107" r:id="rId9"/>
    <p:sldId id="3108" r:id="rId10"/>
    <p:sldId id="3109" r:id="rId11"/>
    <p:sldId id="3026" r:id="rId12"/>
    <p:sldId id="3110" r:id="rId13"/>
    <p:sldId id="3111" r:id="rId14"/>
    <p:sldId id="3112" r:id="rId15"/>
    <p:sldId id="3113" r:id="rId16"/>
    <p:sldId id="3114" r:id="rId17"/>
    <p:sldId id="3115" r:id="rId18"/>
    <p:sldId id="3116" r:id="rId19"/>
    <p:sldId id="309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33" autoAdjust="0"/>
    <p:restoredTop sz="78677" autoAdjust="0"/>
  </p:normalViewPr>
  <p:slideViewPr>
    <p:cSldViewPr snapToGrid="0">
      <p:cViewPr varScale="1">
        <p:scale>
          <a:sx n="90" d="100"/>
          <a:sy n="90" d="100"/>
        </p:scale>
        <p:origin x="870" y="72"/>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AC9C2-2438-4975-B90F-B7CC9132594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92F09DE-24C4-4188-94EE-E51939BE5EC0}">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dirty="0"/>
        </a:p>
      </dgm:t>
    </dgm:pt>
    <dgm:pt modelId="{64D8E248-0528-4E3C-B053-C539987EF480}" type="parTrans" cxnId="{AD3F76FF-3D4C-40C4-83C3-E35BCF5A2E72}">
      <dgm:prSet/>
      <dgm:spPr/>
      <dgm:t>
        <a:bodyPr/>
        <a:lstStyle/>
        <a:p>
          <a:endParaRPr lang="en-US"/>
        </a:p>
      </dgm:t>
    </dgm:pt>
    <dgm:pt modelId="{4868DFBF-B761-4BA2-AC75-6D3F1E046A2E}" type="sibTrans" cxnId="{AD3F76FF-3D4C-40C4-83C3-E35BCF5A2E72}">
      <dgm:prSet/>
      <dgm:spPr/>
      <dgm:t>
        <a:bodyPr/>
        <a:lstStyle/>
        <a:p>
          <a:endParaRPr lang="en-US"/>
        </a:p>
      </dgm:t>
    </dgm:pt>
    <dgm:pt modelId="{7A36044C-2DFE-490C-AB6E-8C540BDBADF8}">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dirty="0"/>
        </a:p>
      </dgm:t>
    </dgm:pt>
    <dgm:pt modelId="{EBC44F04-BE32-49EF-AE24-6DA1F86CD556}" type="parTrans" cxnId="{1CF95E31-0745-417E-98A2-4C8C36860DDA}">
      <dgm:prSet/>
      <dgm:spPr/>
      <dgm:t>
        <a:bodyPr/>
        <a:lstStyle/>
        <a:p>
          <a:endParaRPr lang="en-US"/>
        </a:p>
      </dgm:t>
    </dgm:pt>
    <dgm:pt modelId="{E1EABD4C-4B23-4352-AFF7-A99F113AD88A}" type="sibTrans" cxnId="{1CF95E31-0745-417E-98A2-4C8C36860DDA}">
      <dgm:prSet/>
      <dgm:spPr/>
      <dgm:t>
        <a:bodyPr/>
        <a:lstStyle/>
        <a:p>
          <a:endParaRPr lang="en-US"/>
        </a:p>
      </dgm:t>
    </dgm:pt>
    <dgm:pt modelId="{269F911F-356D-4A79-BF0F-0D804570B6FC}">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dirty="0"/>
        </a:p>
      </dgm:t>
    </dgm:pt>
    <dgm:pt modelId="{10480E82-AFC3-4A7B-9B12-6210FBADFA5A}" type="parTrans" cxnId="{825D0EE3-BECF-4753-AF45-353A340D691D}">
      <dgm:prSet/>
      <dgm:spPr/>
      <dgm:t>
        <a:bodyPr/>
        <a:lstStyle/>
        <a:p>
          <a:endParaRPr lang="en-US"/>
        </a:p>
      </dgm:t>
    </dgm:pt>
    <dgm:pt modelId="{117DF4E3-8EC6-495D-A784-710DF57849C1}" type="sibTrans" cxnId="{825D0EE3-BECF-4753-AF45-353A340D691D}">
      <dgm:prSet/>
      <dgm:spPr/>
      <dgm:t>
        <a:bodyPr/>
        <a:lstStyle/>
        <a:p>
          <a:endParaRPr lang="en-US"/>
        </a:p>
      </dgm:t>
    </dgm:pt>
    <dgm:pt modelId="{CFC67658-A0B1-4116-B728-9751095749B6}">
      <dgm:prSet phldrT="[Text]"/>
      <dgm:spPr>
        <a:solidFill>
          <a:schemeClr val="bg2">
            <a:lumMod val="75000"/>
          </a:schemeClr>
        </a:solidFill>
        <a:scene3d>
          <a:camera prst="orthographicFront"/>
          <a:lightRig rig="threePt" dir="t"/>
        </a:scene3d>
        <a:sp3d>
          <a:bevelT/>
        </a:sp3d>
      </dgm:spPr>
      <dgm:t>
        <a:bodyPr/>
        <a:lstStyle/>
        <a:p>
          <a:pPr>
            <a:buClrTx/>
            <a:buSzTx/>
            <a:buFontTx/>
            <a:buNone/>
          </a:pPr>
          <a:r>
            <a:rPr lang="en-US" b="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dirty="0"/>
        </a:p>
      </dgm:t>
    </dgm:pt>
    <dgm:pt modelId="{E20B69BB-D683-4037-A2EE-05CCC39016B9}" type="parTrans" cxnId="{77503049-5267-475C-9F6F-55D1636C1118}">
      <dgm:prSet/>
      <dgm:spPr/>
      <dgm:t>
        <a:bodyPr/>
        <a:lstStyle/>
        <a:p>
          <a:endParaRPr lang="en-US"/>
        </a:p>
      </dgm:t>
    </dgm:pt>
    <dgm:pt modelId="{5E1796C1-B3C2-4B10-AEB4-EB16E37BC0D9}" type="sibTrans" cxnId="{77503049-5267-475C-9F6F-55D1636C1118}">
      <dgm:prSet/>
      <dgm:spPr/>
      <dgm:t>
        <a:bodyPr/>
        <a:lstStyle/>
        <a:p>
          <a:endParaRPr lang="en-US"/>
        </a:p>
      </dgm:t>
    </dgm:pt>
    <dgm:pt modelId="{CB593F57-E07B-49C2-BFFE-5B7791797D86}">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b="0" dirty="0">
            <a:solidFill>
              <a:srgbClr val="003CF3"/>
            </a:solidFill>
          </a:endParaRPr>
        </a:p>
      </dgm:t>
    </dgm:pt>
    <dgm:pt modelId="{B77CA570-9612-48E9-8F51-3BE843158216}" type="parTrans" cxnId="{1F0B5D7A-395A-488D-93C4-E142D9783458}">
      <dgm:prSet/>
      <dgm:spPr/>
      <dgm:t>
        <a:bodyPr/>
        <a:lstStyle/>
        <a:p>
          <a:endParaRPr lang="en-US"/>
        </a:p>
      </dgm:t>
    </dgm:pt>
    <dgm:pt modelId="{45572BC3-D278-4559-A512-41111816A061}" type="sibTrans" cxnId="{1F0B5D7A-395A-488D-93C4-E142D9783458}">
      <dgm:prSet/>
      <dgm:spPr/>
      <dgm:t>
        <a:bodyPr/>
        <a:lstStyle/>
        <a:p>
          <a:endParaRPr lang="en-US"/>
        </a:p>
      </dgm:t>
    </dgm:pt>
    <dgm:pt modelId="{39B6B99E-9B05-4EC2-B449-89AC569D86E3}">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b="0" dirty="0">
            <a:solidFill>
              <a:srgbClr val="003CF3"/>
            </a:solidFill>
          </a:endParaRPr>
        </a:p>
      </dgm:t>
    </dgm:pt>
    <dgm:pt modelId="{2779B1ED-B949-45F4-9935-DA0FD91B6EE2}" type="parTrans" cxnId="{9F633370-D6E9-4EE5-8980-9902A095DFFD}">
      <dgm:prSet/>
      <dgm:spPr/>
      <dgm:t>
        <a:bodyPr/>
        <a:lstStyle/>
        <a:p>
          <a:endParaRPr lang="en-US"/>
        </a:p>
      </dgm:t>
    </dgm:pt>
    <dgm:pt modelId="{CF09B8BD-5BC4-4261-87B7-AA92EBE40543}" type="sibTrans" cxnId="{9F633370-D6E9-4EE5-8980-9902A095DFFD}">
      <dgm:prSet/>
      <dgm:spPr/>
      <dgm:t>
        <a:bodyPr/>
        <a:lstStyle/>
        <a:p>
          <a:endParaRPr lang="en-US"/>
        </a:p>
      </dgm:t>
    </dgm:pt>
    <dgm:pt modelId="{4DECC051-AF1E-43CA-AFA7-49DE78F40CC9}">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b="0" dirty="0">
            <a:solidFill>
              <a:srgbClr val="003CF3"/>
            </a:solidFill>
          </a:endParaRPr>
        </a:p>
      </dgm:t>
    </dgm:pt>
    <dgm:pt modelId="{FCD36A77-E992-4CB1-969C-27969CBF61FC}" type="parTrans" cxnId="{5EF2790C-9830-44F4-BFFA-B2886F2ECBCC}">
      <dgm:prSet/>
      <dgm:spPr/>
      <dgm:t>
        <a:bodyPr/>
        <a:lstStyle/>
        <a:p>
          <a:endParaRPr lang="en-US"/>
        </a:p>
      </dgm:t>
    </dgm:pt>
    <dgm:pt modelId="{66FD8B23-83E3-4E95-93E6-0653C554703E}" type="sibTrans" cxnId="{5EF2790C-9830-44F4-BFFA-B2886F2ECBCC}">
      <dgm:prSet/>
      <dgm:spPr/>
      <dgm:t>
        <a:bodyPr/>
        <a:lstStyle/>
        <a:p>
          <a:endParaRPr lang="en-US"/>
        </a:p>
      </dgm:t>
    </dgm:pt>
    <dgm:pt modelId="{A8844D19-E114-4C6C-BD9A-DB599FBD29C3}">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b="0" dirty="0">
            <a:solidFill>
              <a:srgbClr val="003CF3"/>
            </a:solidFill>
          </a:endParaRPr>
        </a:p>
      </dgm:t>
    </dgm:pt>
    <dgm:pt modelId="{9DA59AE7-653F-473A-9A0D-8FF9337CF904}" type="parTrans" cxnId="{ACA3C5A7-0013-478F-A82F-FF899EA6C544}">
      <dgm:prSet/>
      <dgm:spPr/>
      <dgm:t>
        <a:bodyPr/>
        <a:lstStyle/>
        <a:p>
          <a:endParaRPr lang="en-US"/>
        </a:p>
      </dgm:t>
    </dgm:pt>
    <dgm:pt modelId="{7F477095-4C65-44A3-9C53-E1D773BE7869}" type="sibTrans" cxnId="{ACA3C5A7-0013-478F-A82F-FF899EA6C544}">
      <dgm:prSet/>
      <dgm:spPr/>
      <dgm:t>
        <a:bodyPr/>
        <a:lstStyle/>
        <a:p>
          <a:endParaRPr lang="en-US"/>
        </a:p>
      </dgm:t>
    </dgm:pt>
    <dgm:pt modelId="{F41B3482-78CA-4C2B-9F09-10E626ACDC84}">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b="0" dirty="0">
            <a:solidFill>
              <a:srgbClr val="003CF3"/>
            </a:solidFill>
          </a:endParaRPr>
        </a:p>
      </dgm:t>
    </dgm:pt>
    <dgm:pt modelId="{B93AE2BB-8988-4A5D-8776-4A42047FE246}" type="parTrans" cxnId="{A96C44A4-6A29-4AAA-A1A9-08081E67A6C4}">
      <dgm:prSet/>
      <dgm:spPr/>
      <dgm:t>
        <a:bodyPr/>
        <a:lstStyle/>
        <a:p>
          <a:endParaRPr lang="en-US"/>
        </a:p>
      </dgm:t>
    </dgm:pt>
    <dgm:pt modelId="{227B7E5A-0CB0-41FE-826B-0A59992ABF4F}" type="sibTrans" cxnId="{A96C44A4-6A29-4AAA-A1A9-08081E67A6C4}">
      <dgm:prSet/>
      <dgm:spPr/>
      <dgm:t>
        <a:bodyPr/>
        <a:lstStyle/>
        <a:p>
          <a:endParaRPr lang="en-US"/>
        </a:p>
      </dgm:t>
    </dgm:pt>
    <dgm:pt modelId="{D347B79B-8532-4783-A6A2-C65438ACA62B}">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b="0" dirty="0">
            <a:solidFill>
              <a:srgbClr val="003CF3"/>
            </a:solidFill>
          </a:endParaRPr>
        </a:p>
      </dgm:t>
    </dgm:pt>
    <dgm:pt modelId="{1DB6208B-1845-4C89-9FD0-60DE43C5E30F}" type="parTrans" cxnId="{E8F5E744-5A8B-4234-A21B-8CBDDF9CE16C}">
      <dgm:prSet/>
      <dgm:spPr/>
      <dgm:t>
        <a:bodyPr/>
        <a:lstStyle/>
        <a:p>
          <a:endParaRPr lang="en-US"/>
        </a:p>
      </dgm:t>
    </dgm:pt>
    <dgm:pt modelId="{4BB9CFD1-15E7-4A81-819B-B77FB3E705BC}" type="sibTrans" cxnId="{E8F5E744-5A8B-4234-A21B-8CBDDF9CE16C}">
      <dgm:prSet/>
      <dgm:spPr/>
      <dgm:t>
        <a:bodyPr/>
        <a:lstStyle/>
        <a:p>
          <a:endParaRPr lang="en-US"/>
        </a:p>
      </dgm:t>
    </dgm:pt>
    <dgm:pt modelId="{E36C77D8-A91B-4930-86D8-6966F565045A}">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b="0" dirty="0">
            <a:solidFill>
              <a:srgbClr val="003CF3"/>
            </a:solidFill>
          </a:endParaRPr>
        </a:p>
      </dgm:t>
    </dgm:pt>
    <dgm:pt modelId="{CBBB145F-A315-455E-ADD0-163B6FEB915C}" type="parTrans" cxnId="{490A864D-F7E4-4FB8-B540-029B79028A84}">
      <dgm:prSet/>
      <dgm:spPr/>
      <dgm:t>
        <a:bodyPr/>
        <a:lstStyle/>
        <a:p>
          <a:endParaRPr lang="en-US"/>
        </a:p>
      </dgm:t>
    </dgm:pt>
    <dgm:pt modelId="{5F4C32D8-1B19-4ABC-AA4D-2A6D80123C76}" type="sibTrans" cxnId="{490A864D-F7E4-4FB8-B540-029B79028A84}">
      <dgm:prSet/>
      <dgm:spPr/>
      <dgm:t>
        <a:bodyPr/>
        <a:lstStyle/>
        <a:p>
          <a:endParaRPr lang="en-US"/>
        </a:p>
      </dgm:t>
    </dgm:pt>
    <dgm:pt modelId="{921DE78A-E79A-4C77-BB7B-D55BB6988CBF}">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b="0" dirty="0">
            <a:solidFill>
              <a:srgbClr val="003CF3"/>
            </a:solidFill>
          </a:endParaRPr>
        </a:p>
      </dgm:t>
    </dgm:pt>
    <dgm:pt modelId="{BBC93797-3026-4973-80E5-C1AD064F1026}" type="parTrans" cxnId="{D81DA422-5DE0-4E6B-A702-2F7D19DD4FF7}">
      <dgm:prSet/>
      <dgm:spPr/>
      <dgm:t>
        <a:bodyPr/>
        <a:lstStyle/>
        <a:p>
          <a:endParaRPr lang="en-US"/>
        </a:p>
      </dgm:t>
    </dgm:pt>
    <dgm:pt modelId="{ACD784E9-43AB-4E98-8BD4-E268D30202BD}" type="sibTrans" cxnId="{D81DA422-5DE0-4E6B-A702-2F7D19DD4FF7}">
      <dgm:prSet/>
      <dgm:spPr/>
      <dgm:t>
        <a:bodyPr/>
        <a:lstStyle/>
        <a:p>
          <a:endParaRPr lang="en-US"/>
        </a:p>
      </dgm:t>
    </dgm:pt>
    <dgm:pt modelId="{1A5AC5E2-198A-479D-8656-DAF9306920B0}">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b="0" dirty="0">
            <a:solidFill>
              <a:srgbClr val="003CF3"/>
            </a:solidFill>
          </a:endParaRPr>
        </a:p>
      </dgm:t>
    </dgm:pt>
    <dgm:pt modelId="{7368CFB1-76BF-429B-8345-125072C64F85}" type="parTrans" cxnId="{C3EBB1ED-A8D1-4D8F-92D9-F7FC161A0A1F}">
      <dgm:prSet/>
      <dgm:spPr/>
      <dgm:t>
        <a:bodyPr/>
        <a:lstStyle/>
        <a:p>
          <a:endParaRPr lang="en-US"/>
        </a:p>
      </dgm:t>
    </dgm:pt>
    <dgm:pt modelId="{67733386-D248-4A00-B738-998479614130}" type="sibTrans" cxnId="{C3EBB1ED-A8D1-4D8F-92D9-F7FC161A0A1F}">
      <dgm:prSet/>
      <dgm:spPr/>
      <dgm:t>
        <a:bodyPr/>
        <a:lstStyle/>
        <a:p>
          <a:endParaRPr lang="en-US"/>
        </a:p>
      </dgm:t>
    </dgm:pt>
    <dgm:pt modelId="{C6F559A7-CED7-4413-8B1D-B567D0E14B31}">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b="0" dirty="0">
            <a:solidFill>
              <a:srgbClr val="003CF3"/>
            </a:solidFill>
          </a:endParaRPr>
        </a:p>
      </dgm:t>
    </dgm:pt>
    <dgm:pt modelId="{B6AEBCFF-F609-4966-91E3-35DAAED79756}" type="parTrans" cxnId="{01638D48-BE56-4B71-B543-CFBFC9B9690D}">
      <dgm:prSet/>
      <dgm:spPr/>
      <dgm:t>
        <a:bodyPr/>
        <a:lstStyle/>
        <a:p>
          <a:endParaRPr lang="en-US"/>
        </a:p>
      </dgm:t>
    </dgm:pt>
    <dgm:pt modelId="{CAE84702-C3DF-4663-BC38-E41B845792F4}" type="sibTrans" cxnId="{01638D48-BE56-4B71-B543-CFBFC9B9690D}">
      <dgm:prSet/>
      <dgm:spPr/>
      <dgm:t>
        <a:bodyPr/>
        <a:lstStyle/>
        <a:p>
          <a:endParaRPr lang="en-US"/>
        </a:p>
      </dgm:t>
    </dgm:pt>
    <dgm:pt modelId="{216475C5-9B35-41DF-9DF8-F2836A4E4F12}" type="pres">
      <dgm:prSet presAssocID="{991AC9C2-2438-4975-B90F-B7CC91325947}" presName="diagram" presStyleCnt="0">
        <dgm:presLayoutVars>
          <dgm:dir/>
          <dgm:resizeHandles val="exact"/>
        </dgm:presLayoutVars>
      </dgm:prSet>
      <dgm:spPr/>
    </dgm:pt>
    <dgm:pt modelId="{8E899299-5FEF-4F65-9D22-89553B980F21}" type="pres">
      <dgm:prSet presAssocID="{792F09DE-24C4-4188-94EE-E51939BE5EC0}" presName="node" presStyleLbl="node1" presStyleIdx="0" presStyleCnt="14">
        <dgm:presLayoutVars>
          <dgm:bulletEnabled val="1"/>
        </dgm:presLayoutVars>
      </dgm:prSet>
      <dgm:spPr/>
    </dgm:pt>
    <dgm:pt modelId="{89D13E24-7E1E-4D3B-A87A-2936A9F86641}" type="pres">
      <dgm:prSet presAssocID="{4868DFBF-B761-4BA2-AC75-6D3F1E046A2E}" presName="sibTrans" presStyleCnt="0"/>
      <dgm:spPr>
        <a:scene3d>
          <a:camera prst="orthographicFront"/>
          <a:lightRig rig="threePt" dir="t"/>
        </a:scene3d>
        <a:sp3d>
          <a:bevelT/>
        </a:sp3d>
      </dgm:spPr>
    </dgm:pt>
    <dgm:pt modelId="{60CEF783-2F74-4EF6-82A2-C59CAFE40DD6}" type="pres">
      <dgm:prSet presAssocID="{7A36044C-2DFE-490C-AB6E-8C540BDBADF8}" presName="node" presStyleLbl="node1" presStyleIdx="1" presStyleCnt="14">
        <dgm:presLayoutVars>
          <dgm:bulletEnabled val="1"/>
        </dgm:presLayoutVars>
      </dgm:prSet>
      <dgm:spPr/>
    </dgm:pt>
    <dgm:pt modelId="{33AAB151-9915-493C-9E17-1EE3A7378345}" type="pres">
      <dgm:prSet presAssocID="{E1EABD4C-4B23-4352-AFF7-A99F113AD88A}" presName="sibTrans" presStyleCnt="0"/>
      <dgm:spPr>
        <a:scene3d>
          <a:camera prst="orthographicFront"/>
          <a:lightRig rig="threePt" dir="t"/>
        </a:scene3d>
        <a:sp3d>
          <a:bevelT/>
        </a:sp3d>
      </dgm:spPr>
    </dgm:pt>
    <dgm:pt modelId="{EB6F813C-26CF-43F5-AF47-64CA7A8BB2B9}" type="pres">
      <dgm:prSet presAssocID="{269F911F-356D-4A79-BF0F-0D804570B6FC}" presName="node" presStyleLbl="node1" presStyleIdx="2" presStyleCnt="14">
        <dgm:presLayoutVars>
          <dgm:bulletEnabled val="1"/>
        </dgm:presLayoutVars>
      </dgm:prSet>
      <dgm:spPr/>
    </dgm:pt>
    <dgm:pt modelId="{20847DAD-A0EA-4E4F-A519-47B81F43A522}" type="pres">
      <dgm:prSet presAssocID="{117DF4E3-8EC6-495D-A784-710DF57849C1}" presName="sibTrans" presStyleCnt="0"/>
      <dgm:spPr>
        <a:scene3d>
          <a:camera prst="orthographicFront"/>
          <a:lightRig rig="threePt" dir="t"/>
        </a:scene3d>
        <a:sp3d>
          <a:bevelT/>
        </a:sp3d>
      </dgm:spPr>
    </dgm:pt>
    <dgm:pt modelId="{82AB0E76-0EC9-4207-98B3-10F31E7BC7BE}" type="pres">
      <dgm:prSet presAssocID="{CFC67658-A0B1-4116-B728-9751095749B6}" presName="node" presStyleLbl="node1" presStyleIdx="3" presStyleCnt="14">
        <dgm:presLayoutVars>
          <dgm:bulletEnabled val="1"/>
        </dgm:presLayoutVars>
      </dgm:prSet>
      <dgm:spPr/>
    </dgm:pt>
    <dgm:pt modelId="{F0F8EA41-FACD-46DA-B10D-1E6B04DDC3FE}" type="pres">
      <dgm:prSet presAssocID="{5E1796C1-B3C2-4B10-AEB4-EB16E37BC0D9}" presName="sibTrans" presStyleCnt="0"/>
      <dgm:spPr>
        <a:scene3d>
          <a:camera prst="orthographicFront"/>
          <a:lightRig rig="threePt" dir="t"/>
        </a:scene3d>
        <a:sp3d>
          <a:bevelT/>
        </a:sp3d>
      </dgm:spPr>
    </dgm:pt>
    <dgm:pt modelId="{49D328D8-06D9-43C9-B2B1-1F92E1F33353}" type="pres">
      <dgm:prSet presAssocID="{CB593F57-E07B-49C2-BFFE-5B7791797D86}" presName="node" presStyleLbl="node1" presStyleIdx="4" presStyleCnt="14">
        <dgm:presLayoutVars>
          <dgm:bulletEnabled val="1"/>
        </dgm:presLayoutVars>
      </dgm:prSet>
      <dgm:spPr/>
    </dgm:pt>
    <dgm:pt modelId="{A4ABC886-D82E-4FB1-9F04-EAB83652B490}" type="pres">
      <dgm:prSet presAssocID="{45572BC3-D278-4559-A512-41111816A061}" presName="sibTrans" presStyleCnt="0"/>
      <dgm:spPr>
        <a:scene3d>
          <a:camera prst="orthographicFront"/>
          <a:lightRig rig="threePt" dir="t"/>
        </a:scene3d>
        <a:sp3d>
          <a:bevelT/>
        </a:sp3d>
      </dgm:spPr>
    </dgm:pt>
    <dgm:pt modelId="{3F747D24-F164-4571-B8BF-492609312E03}" type="pres">
      <dgm:prSet presAssocID="{39B6B99E-9B05-4EC2-B449-89AC569D86E3}" presName="node" presStyleLbl="node1" presStyleIdx="5" presStyleCnt="14">
        <dgm:presLayoutVars>
          <dgm:bulletEnabled val="1"/>
        </dgm:presLayoutVars>
      </dgm:prSet>
      <dgm:spPr/>
    </dgm:pt>
    <dgm:pt modelId="{3FF634DD-2700-4F4A-BED5-E13005AD7F03}" type="pres">
      <dgm:prSet presAssocID="{CF09B8BD-5BC4-4261-87B7-AA92EBE40543}" presName="sibTrans" presStyleCnt="0"/>
      <dgm:spPr>
        <a:scene3d>
          <a:camera prst="orthographicFront"/>
          <a:lightRig rig="threePt" dir="t"/>
        </a:scene3d>
        <a:sp3d>
          <a:bevelT/>
        </a:sp3d>
      </dgm:spPr>
    </dgm:pt>
    <dgm:pt modelId="{C00BED32-504D-42E8-AB9C-6AD35B383E73}" type="pres">
      <dgm:prSet presAssocID="{4DECC051-AF1E-43CA-AFA7-49DE78F40CC9}" presName="node" presStyleLbl="node1" presStyleIdx="6" presStyleCnt="14">
        <dgm:presLayoutVars>
          <dgm:bulletEnabled val="1"/>
        </dgm:presLayoutVars>
      </dgm:prSet>
      <dgm:spPr/>
    </dgm:pt>
    <dgm:pt modelId="{79757BE6-6566-4680-BBD0-EC93D9B51A48}" type="pres">
      <dgm:prSet presAssocID="{66FD8B23-83E3-4E95-93E6-0653C554703E}" presName="sibTrans" presStyleCnt="0"/>
      <dgm:spPr>
        <a:scene3d>
          <a:camera prst="orthographicFront"/>
          <a:lightRig rig="threePt" dir="t"/>
        </a:scene3d>
        <a:sp3d>
          <a:bevelT/>
        </a:sp3d>
      </dgm:spPr>
    </dgm:pt>
    <dgm:pt modelId="{6AC5CC3D-AE63-4C2B-9E35-7E21A9DF1784}" type="pres">
      <dgm:prSet presAssocID="{A8844D19-E114-4C6C-BD9A-DB599FBD29C3}" presName="node" presStyleLbl="node1" presStyleIdx="7" presStyleCnt="14">
        <dgm:presLayoutVars>
          <dgm:bulletEnabled val="1"/>
        </dgm:presLayoutVars>
      </dgm:prSet>
      <dgm:spPr/>
    </dgm:pt>
    <dgm:pt modelId="{79D0B7F3-C317-4D28-9BA2-0F269FDB2B3B}" type="pres">
      <dgm:prSet presAssocID="{7F477095-4C65-44A3-9C53-E1D773BE7869}" presName="sibTrans" presStyleCnt="0"/>
      <dgm:spPr>
        <a:scene3d>
          <a:camera prst="orthographicFront"/>
          <a:lightRig rig="threePt" dir="t"/>
        </a:scene3d>
        <a:sp3d>
          <a:bevelT/>
        </a:sp3d>
      </dgm:spPr>
    </dgm:pt>
    <dgm:pt modelId="{E4FF23B2-C272-436B-9626-292428C7025C}" type="pres">
      <dgm:prSet presAssocID="{F41B3482-78CA-4C2B-9F09-10E626ACDC84}" presName="node" presStyleLbl="node1" presStyleIdx="8" presStyleCnt="14">
        <dgm:presLayoutVars>
          <dgm:bulletEnabled val="1"/>
        </dgm:presLayoutVars>
      </dgm:prSet>
      <dgm:spPr/>
    </dgm:pt>
    <dgm:pt modelId="{13A54C59-ABE8-4FF8-B4E5-376436B7B964}" type="pres">
      <dgm:prSet presAssocID="{227B7E5A-0CB0-41FE-826B-0A59992ABF4F}" presName="sibTrans" presStyleCnt="0"/>
      <dgm:spPr>
        <a:scene3d>
          <a:camera prst="orthographicFront"/>
          <a:lightRig rig="threePt" dir="t"/>
        </a:scene3d>
        <a:sp3d>
          <a:bevelT/>
        </a:sp3d>
      </dgm:spPr>
    </dgm:pt>
    <dgm:pt modelId="{CA7E22ED-6CD7-42F3-AC06-87A693C1EDA1}" type="pres">
      <dgm:prSet presAssocID="{D347B79B-8532-4783-A6A2-C65438ACA62B}" presName="node" presStyleLbl="node1" presStyleIdx="9" presStyleCnt="14">
        <dgm:presLayoutVars>
          <dgm:bulletEnabled val="1"/>
        </dgm:presLayoutVars>
      </dgm:prSet>
      <dgm:spPr/>
    </dgm:pt>
    <dgm:pt modelId="{07219B12-5AB4-4A1D-92C3-EFFAC9CA5009}" type="pres">
      <dgm:prSet presAssocID="{4BB9CFD1-15E7-4A81-819B-B77FB3E705BC}" presName="sibTrans" presStyleCnt="0"/>
      <dgm:spPr>
        <a:scene3d>
          <a:camera prst="orthographicFront"/>
          <a:lightRig rig="threePt" dir="t"/>
        </a:scene3d>
        <a:sp3d>
          <a:bevelT/>
        </a:sp3d>
      </dgm:spPr>
    </dgm:pt>
    <dgm:pt modelId="{EBD6F4CC-3C17-466B-B99E-A5AA6D75E4CE}" type="pres">
      <dgm:prSet presAssocID="{E36C77D8-A91B-4930-86D8-6966F565045A}" presName="node" presStyleLbl="node1" presStyleIdx="10" presStyleCnt="14">
        <dgm:presLayoutVars>
          <dgm:bulletEnabled val="1"/>
        </dgm:presLayoutVars>
      </dgm:prSet>
      <dgm:spPr/>
    </dgm:pt>
    <dgm:pt modelId="{C9A888E9-C533-4AFA-81DD-D0719995169B}" type="pres">
      <dgm:prSet presAssocID="{5F4C32D8-1B19-4ABC-AA4D-2A6D80123C76}" presName="sibTrans" presStyleCnt="0"/>
      <dgm:spPr>
        <a:scene3d>
          <a:camera prst="orthographicFront"/>
          <a:lightRig rig="threePt" dir="t"/>
        </a:scene3d>
        <a:sp3d>
          <a:bevelT/>
        </a:sp3d>
      </dgm:spPr>
    </dgm:pt>
    <dgm:pt modelId="{36045321-E1DA-4168-835C-439E8476F211}" type="pres">
      <dgm:prSet presAssocID="{921DE78A-E79A-4C77-BB7B-D55BB6988CBF}" presName="node" presStyleLbl="node1" presStyleIdx="11" presStyleCnt="14">
        <dgm:presLayoutVars>
          <dgm:bulletEnabled val="1"/>
        </dgm:presLayoutVars>
      </dgm:prSet>
      <dgm:spPr/>
    </dgm:pt>
    <dgm:pt modelId="{4BE9887C-92BB-41FB-8DB6-AB1B4E778CEE}" type="pres">
      <dgm:prSet presAssocID="{ACD784E9-43AB-4E98-8BD4-E268D30202BD}" presName="sibTrans" presStyleCnt="0"/>
      <dgm:spPr>
        <a:scene3d>
          <a:camera prst="orthographicFront"/>
          <a:lightRig rig="threePt" dir="t"/>
        </a:scene3d>
        <a:sp3d>
          <a:bevelT/>
        </a:sp3d>
      </dgm:spPr>
    </dgm:pt>
    <dgm:pt modelId="{EAC52D5D-5E7D-40C7-9A7A-EB286FAE9165}" type="pres">
      <dgm:prSet presAssocID="{1A5AC5E2-198A-479D-8656-DAF9306920B0}" presName="node" presStyleLbl="node1" presStyleIdx="12" presStyleCnt="14">
        <dgm:presLayoutVars>
          <dgm:bulletEnabled val="1"/>
        </dgm:presLayoutVars>
      </dgm:prSet>
      <dgm:spPr/>
    </dgm:pt>
    <dgm:pt modelId="{2CD4FD9A-591F-4E82-82D4-06E76AB26300}" type="pres">
      <dgm:prSet presAssocID="{67733386-D248-4A00-B738-998479614130}" presName="sibTrans" presStyleCnt="0"/>
      <dgm:spPr>
        <a:scene3d>
          <a:camera prst="orthographicFront"/>
          <a:lightRig rig="threePt" dir="t"/>
        </a:scene3d>
        <a:sp3d>
          <a:bevelT/>
        </a:sp3d>
      </dgm:spPr>
    </dgm:pt>
    <dgm:pt modelId="{F351D139-206A-419A-9979-E3E0F7C3BD96}" type="pres">
      <dgm:prSet presAssocID="{C6F559A7-CED7-4413-8B1D-B567D0E14B31}" presName="node" presStyleLbl="node1" presStyleIdx="13" presStyleCnt="14">
        <dgm:presLayoutVars>
          <dgm:bulletEnabled val="1"/>
        </dgm:presLayoutVars>
      </dgm:prSet>
      <dgm:spPr/>
    </dgm:pt>
  </dgm:ptLst>
  <dgm:cxnLst>
    <dgm:cxn modelId="{5EF2790C-9830-44F4-BFFA-B2886F2ECBCC}" srcId="{991AC9C2-2438-4975-B90F-B7CC91325947}" destId="{4DECC051-AF1E-43CA-AFA7-49DE78F40CC9}" srcOrd="6" destOrd="0" parTransId="{FCD36A77-E992-4CB1-969C-27969CBF61FC}" sibTransId="{66FD8B23-83E3-4E95-93E6-0653C554703E}"/>
    <dgm:cxn modelId="{45A5C70E-8685-4B1D-A75F-96CEA5C78860}" type="presOf" srcId="{A8844D19-E114-4C6C-BD9A-DB599FBD29C3}" destId="{6AC5CC3D-AE63-4C2B-9E35-7E21A9DF1784}" srcOrd="0" destOrd="0" presId="urn:microsoft.com/office/officeart/2005/8/layout/default"/>
    <dgm:cxn modelId="{D81DA422-5DE0-4E6B-A702-2F7D19DD4FF7}" srcId="{991AC9C2-2438-4975-B90F-B7CC91325947}" destId="{921DE78A-E79A-4C77-BB7B-D55BB6988CBF}" srcOrd="11" destOrd="0" parTransId="{BBC93797-3026-4973-80E5-C1AD064F1026}" sibTransId="{ACD784E9-43AB-4E98-8BD4-E268D30202BD}"/>
    <dgm:cxn modelId="{3A550228-14F8-4D1A-AE51-560EDC6E943C}" type="presOf" srcId="{792F09DE-24C4-4188-94EE-E51939BE5EC0}" destId="{8E899299-5FEF-4F65-9D22-89553B980F21}" srcOrd="0" destOrd="0" presId="urn:microsoft.com/office/officeart/2005/8/layout/default"/>
    <dgm:cxn modelId="{1CF95E31-0745-417E-98A2-4C8C36860DDA}" srcId="{991AC9C2-2438-4975-B90F-B7CC91325947}" destId="{7A36044C-2DFE-490C-AB6E-8C540BDBADF8}" srcOrd="1" destOrd="0" parTransId="{EBC44F04-BE32-49EF-AE24-6DA1F86CD556}" sibTransId="{E1EABD4C-4B23-4352-AFF7-A99F113AD88A}"/>
    <dgm:cxn modelId="{E8F5E744-5A8B-4234-A21B-8CBDDF9CE16C}" srcId="{991AC9C2-2438-4975-B90F-B7CC91325947}" destId="{D347B79B-8532-4783-A6A2-C65438ACA62B}" srcOrd="9" destOrd="0" parTransId="{1DB6208B-1845-4C89-9FD0-60DE43C5E30F}" sibTransId="{4BB9CFD1-15E7-4A81-819B-B77FB3E705BC}"/>
    <dgm:cxn modelId="{01638D48-BE56-4B71-B543-CFBFC9B9690D}" srcId="{991AC9C2-2438-4975-B90F-B7CC91325947}" destId="{C6F559A7-CED7-4413-8B1D-B567D0E14B31}" srcOrd="13" destOrd="0" parTransId="{B6AEBCFF-F609-4966-91E3-35DAAED79756}" sibTransId="{CAE84702-C3DF-4663-BC38-E41B845792F4}"/>
    <dgm:cxn modelId="{77503049-5267-475C-9F6F-55D1636C1118}" srcId="{991AC9C2-2438-4975-B90F-B7CC91325947}" destId="{CFC67658-A0B1-4116-B728-9751095749B6}" srcOrd="3" destOrd="0" parTransId="{E20B69BB-D683-4037-A2EE-05CCC39016B9}" sibTransId="{5E1796C1-B3C2-4B10-AEB4-EB16E37BC0D9}"/>
    <dgm:cxn modelId="{0537486D-724C-4CCF-952F-618E87620174}" type="presOf" srcId="{E36C77D8-A91B-4930-86D8-6966F565045A}" destId="{EBD6F4CC-3C17-466B-B99E-A5AA6D75E4CE}" srcOrd="0" destOrd="0" presId="urn:microsoft.com/office/officeart/2005/8/layout/default"/>
    <dgm:cxn modelId="{490A864D-F7E4-4FB8-B540-029B79028A84}" srcId="{991AC9C2-2438-4975-B90F-B7CC91325947}" destId="{E36C77D8-A91B-4930-86D8-6966F565045A}" srcOrd="10" destOrd="0" parTransId="{CBBB145F-A315-455E-ADD0-163B6FEB915C}" sibTransId="{5F4C32D8-1B19-4ABC-AA4D-2A6D80123C76}"/>
    <dgm:cxn modelId="{9F633370-D6E9-4EE5-8980-9902A095DFFD}" srcId="{991AC9C2-2438-4975-B90F-B7CC91325947}" destId="{39B6B99E-9B05-4EC2-B449-89AC569D86E3}" srcOrd="5" destOrd="0" parTransId="{2779B1ED-B949-45F4-9935-DA0FD91B6EE2}" sibTransId="{CF09B8BD-5BC4-4261-87B7-AA92EBE40543}"/>
    <dgm:cxn modelId="{739AE970-2B27-4408-863F-87F8928C1CB0}" type="presOf" srcId="{D347B79B-8532-4783-A6A2-C65438ACA62B}" destId="{CA7E22ED-6CD7-42F3-AC06-87A693C1EDA1}" srcOrd="0" destOrd="0" presId="urn:microsoft.com/office/officeart/2005/8/layout/default"/>
    <dgm:cxn modelId="{5F5CC271-F581-4B14-965A-7981F265771D}" type="presOf" srcId="{991AC9C2-2438-4975-B90F-B7CC91325947}" destId="{216475C5-9B35-41DF-9DF8-F2836A4E4F12}" srcOrd="0" destOrd="0" presId="urn:microsoft.com/office/officeart/2005/8/layout/default"/>
    <dgm:cxn modelId="{7D724973-72A5-4EAC-AA0C-161A16A743BA}" type="presOf" srcId="{CFC67658-A0B1-4116-B728-9751095749B6}" destId="{82AB0E76-0EC9-4207-98B3-10F31E7BC7BE}" srcOrd="0" destOrd="0" presId="urn:microsoft.com/office/officeart/2005/8/layout/default"/>
    <dgm:cxn modelId="{1F0B5D7A-395A-488D-93C4-E142D9783458}" srcId="{991AC9C2-2438-4975-B90F-B7CC91325947}" destId="{CB593F57-E07B-49C2-BFFE-5B7791797D86}" srcOrd="4" destOrd="0" parTransId="{B77CA570-9612-48E9-8F51-3BE843158216}" sibTransId="{45572BC3-D278-4559-A512-41111816A061}"/>
    <dgm:cxn modelId="{D3B29F8B-8ACA-4604-ACDB-51D4B79AD668}" type="presOf" srcId="{39B6B99E-9B05-4EC2-B449-89AC569D86E3}" destId="{3F747D24-F164-4571-B8BF-492609312E03}" srcOrd="0" destOrd="0" presId="urn:microsoft.com/office/officeart/2005/8/layout/default"/>
    <dgm:cxn modelId="{A96C44A4-6A29-4AAA-A1A9-08081E67A6C4}" srcId="{991AC9C2-2438-4975-B90F-B7CC91325947}" destId="{F41B3482-78CA-4C2B-9F09-10E626ACDC84}" srcOrd="8" destOrd="0" parTransId="{B93AE2BB-8988-4A5D-8776-4A42047FE246}" sibTransId="{227B7E5A-0CB0-41FE-826B-0A59992ABF4F}"/>
    <dgm:cxn modelId="{8C843EA7-791B-4F08-97B7-179B0D3F8EAF}" type="presOf" srcId="{7A36044C-2DFE-490C-AB6E-8C540BDBADF8}" destId="{60CEF783-2F74-4EF6-82A2-C59CAFE40DD6}" srcOrd="0" destOrd="0" presId="urn:microsoft.com/office/officeart/2005/8/layout/default"/>
    <dgm:cxn modelId="{ACA3C5A7-0013-478F-A82F-FF899EA6C544}" srcId="{991AC9C2-2438-4975-B90F-B7CC91325947}" destId="{A8844D19-E114-4C6C-BD9A-DB599FBD29C3}" srcOrd="7" destOrd="0" parTransId="{9DA59AE7-653F-473A-9A0D-8FF9337CF904}" sibTransId="{7F477095-4C65-44A3-9C53-E1D773BE7869}"/>
    <dgm:cxn modelId="{889193AE-E551-4F89-9A5C-1A24C1F2B59E}" type="presOf" srcId="{921DE78A-E79A-4C77-BB7B-D55BB6988CBF}" destId="{36045321-E1DA-4168-835C-439E8476F211}" srcOrd="0" destOrd="0" presId="urn:microsoft.com/office/officeart/2005/8/layout/default"/>
    <dgm:cxn modelId="{BB2733C5-A684-4196-AB7C-C2646AF0C0D7}" type="presOf" srcId="{269F911F-356D-4A79-BF0F-0D804570B6FC}" destId="{EB6F813C-26CF-43F5-AF47-64CA7A8BB2B9}" srcOrd="0" destOrd="0" presId="urn:microsoft.com/office/officeart/2005/8/layout/default"/>
    <dgm:cxn modelId="{C64A94D7-9622-4800-B7C6-83F1ADC22D95}" type="presOf" srcId="{C6F559A7-CED7-4413-8B1D-B567D0E14B31}" destId="{F351D139-206A-419A-9979-E3E0F7C3BD96}" srcOrd="0" destOrd="0" presId="urn:microsoft.com/office/officeart/2005/8/layout/default"/>
    <dgm:cxn modelId="{1BDDCAD9-9000-43C3-8221-B6EF21E2B0C8}" type="presOf" srcId="{F41B3482-78CA-4C2B-9F09-10E626ACDC84}" destId="{E4FF23B2-C272-436B-9626-292428C7025C}" srcOrd="0" destOrd="0" presId="urn:microsoft.com/office/officeart/2005/8/layout/default"/>
    <dgm:cxn modelId="{128125E2-BC2E-438E-B367-B10F5DA39290}" type="presOf" srcId="{4DECC051-AF1E-43CA-AFA7-49DE78F40CC9}" destId="{C00BED32-504D-42E8-AB9C-6AD35B383E73}" srcOrd="0" destOrd="0" presId="urn:microsoft.com/office/officeart/2005/8/layout/default"/>
    <dgm:cxn modelId="{825D0EE3-BECF-4753-AF45-353A340D691D}" srcId="{991AC9C2-2438-4975-B90F-B7CC91325947}" destId="{269F911F-356D-4A79-BF0F-0D804570B6FC}" srcOrd="2" destOrd="0" parTransId="{10480E82-AFC3-4A7B-9B12-6210FBADFA5A}" sibTransId="{117DF4E3-8EC6-495D-A784-710DF57849C1}"/>
    <dgm:cxn modelId="{C3EBB1ED-A8D1-4D8F-92D9-F7FC161A0A1F}" srcId="{991AC9C2-2438-4975-B90F-B7CC91325947}" destId="{1A5AC5E2-198A-479D-8656-DAF9306920B0}" srcOrd="12" destOrd="0" parTransId="{7368CFB1-76BF-429B-8345-125072C64F85}" sibTransId="{67733386-D248-4A00-B738-998479614130}"/>
    <dgm:cxn modelId="{879BC7F0-6079-4D19-849C-927E4B1A8F95}" type="presOf" srcId="{1A5AC5E2-198A-479D-8656-DAF9306920B0}" destId="{EAC52D5D-5E7D-40C7-9A7A-EB286FAE9165}" srcOrd="0" destOrd="0" presId="urn:microsoft.com/office/officeart/2005/8/layout/default"/>
    <dgm:cxn modelId="{28A903F9-7A9D-46A8-B63B-7F58375A82E9}" type="presOf" srcId="{CB593F57-E07B-49C2-BFFE-5B7791797D86}" destId="{49D328D8-06D9-43C9-B2B1-1F92E1F33353}" srcOrd="0" destOrd="0" presId="urn:microsoft.com/office/officeart/2005/8/layout/default"/>
    <dgm:cxn modelId="{AD3F76FF-3D4C-40C4-83C3-E35BCF5A2E72}" srcId="{991AC9C2-2438-4975-B90F-B7CC91325947}" destId="{792F09DE-24C4-4188-94EE-E51939BE5EC0}" srcOrd="0" destOrd="0" parTransId="{64D8E248-0528-4E3C-B053-C539987EF480}" sibTransId="{4868DFBF-B761-4BA2-AC75-6D3F1E046A2E}"/>
    <dgm:cxn modelId="{45AE2DD0-D5E8-4F5C-A195-8175FB1DA877}" type="presParOf" srcId="{216475C5-9B35-41DF-9DF8-F2836A4E4F12}" destId="{8E899299-5FEF-4F65-9D22-89553B980F21}" srcOrd="0" destOrd="0" presId="urn:microsoft.com/office/officeart/2005/8/layout/default"/>
    <dgm:cxn modelId="{BE8F9FCF-7B3C-45A6-A896-A09CC1F6F524}" type="presParOf" srcId="{216475C5-9B35-41DF-9DF8-F2836A4E4F12}" destId="{89D13E24-7E1E-4D3B-A87A-2936A9F86641}" srcOrd="1" destOrd="0" presId="urn:microsoft.com/office/officeart/2005/8/layout/default"/>
    <dgm:cxn modelId="{AEA82AC4-219D-475D-85A5-1EBAF969F3B1}" type="presParOf" srcId="{216475C5-9B35-41DF-9DF8-F2836A4E4F12}" destId="{60CEF783-2F74-4EF6-82A2-C59CAFE40DD6}" srcOrd="2" destOrd="0" presId="urn:microsoft.com/office/officeart/2005/8/layout/default"/>
    <dgm:cxn modelId="{B20DCE51-6B21-4C83-A64C-822C2781AE7B}" type="presParOf" srcId="{216475C5-9B35-41DF-9DF8-F2836A4E4F12}" destId="{33AAB151-9915-493C-9E17-1EE3A7378345}" srcOrd="3" destOrd="0" presId="urn:microsoft.com/office/officeart/2005/8/layout/default"/>
    <dgm:cxn modelId="{CC2DF7A8-B186-48FF-BD0A-AABFC2B7C2A9}" type="presParOf" srcId="{216475C5-9B35-41DF-9DF8-F2836A4E4F12}" destId="{EB6F813C-26CF-43F5-AF47-64CA7A8BB2B9}" srcOrd="4" destOrd="0" presId="urn:microsoft.com/office/officeart/2005/8/layout/default"/>
    <dgm:cxn modelId="{03F3CA08-69C4-4E84-AFFC-DDF2BCAE89C2}" type="presParOf" srcId="{216475C5-9B35-41DF-9DF8-F2836A4E4F12}" destId="{20847DAD-A0EA-4E4F-A519-47B81F43A522}" srcOrd="5" destOrd="0" presId="urn:microsoft.com/office/officeart/2005/8/layout/default"/>
    <dgm:cxn modelId="{1B9D2566-F380-473D-9F47-1C99118E48E7}" type="presParOf" srcId="{216475C5-9B35-41DF-9DF8-F2836A4E4F12}" destId="{82AB0E76-0EC9-4207-98B3-10F31E7BC7BE}" srcOrd="6" destOrd="0" presId="urn:microsoft.com/office/officeart/2005/8/layout/default"/>
    <dgm:cxn modelId="{09878157-C432-47CB-9589-731061B09651}" type="presParOf" srcId="{216475C5-9B35-41DF-9DF8-F2836A4E4F12}" destId="{F0F8EA41-FACD-46DA-B10D-1E6B04DDC3FE}" srcOrd="7" destOrd="0" presId="urn:microsoft.com/office/officeart/2005/8/layout/default"/>
    <dgm:cxn modelId="{4BE3416E-DF03-46AA-B2E7-36E6D1A046BB}" type="presParOf" srcId="{216475C5-9B35-41DF-9DF8-F2836A4E4F12}" destId="{49D328D8-06D9-43C9-B2B1-1F92E1F33353}" srcOrd="8" destOrd="0" presId="urn:microsoft.com/office/officeart/2005/8/layout/default"/>
    <dgm:cxn modelId="{56BD783A-F6AB-49D4-A3A5-F60C866F083A}" type="presParOf" srcId="{216475C5-9B35-41DF-9DF8-F2836A4E4F12}" destId="{A4ABC886-D82E-4FB1-9F04-EAB83652B490}" srcOrd="9" destOrd="0" presId="urn:microsoft.com/office/officeart/2005/8/layout/default"/>
    <dgm:cxn modelId="{B2B88C6F-EBCC-4617-9E3D-AE3D909A08E0}" type="presParOf" srcId="{216475C5-9B35-41DF-9DF8-F2836A4E4F12}" destId="{3F747D24-F164-4571-B8BF-492609312E03}" srcOrd="10" destOrd="0" presId="urn:microsoft.com/office/officeart/2005/8/layout/default"/>
    <dgm:cxn modelId="{BC004CB9-CA50-4E9A-AFC4-A365F6A1E77F}" type="presParOf" srcId="{216475C5-9B35-41DF-9DF8-F2836A4E4F12}" destId="{3FF634DD-2700-4F4A-BED5-E13005AD7F03}" srcOrd="11" destOrd="0" presId="urn:microsoft.com/office/officeart/2005/8/layout/default"/>
    <dgm:cxn modelId="{FBAC7A76-F72F-4BDE-B801-3497ADF3C1D5}" type="presParOf" srcId="{216475C5-9B35-41DF-9DF8-F2836A4E4F12}" destId="{C00BED32-504D-42E8-AB9C-6AD35B383E73}" srcOrd="12" destOrd="0" presId="urn:microsoft.com/office/officeart/2005/8/layout/default"/>
    <dgm:cxn modelId="{815453CB-1043-466A-A90B-F4EAEBC475E8}" type="presParOf" srcId="{216475C5-9B35-41DF-9DF8-F2836A4E4F12}" destId="{79757BE6-6566-4680-BBD0-EC93D9B51A48}" srcOrd="13" destOrd="0" presId="urn:microsoft.com/office/officeart/2005/8/layout/default"/>
    <dgm:cxn modelId="{B89E9E85-1B95-472B-BCB4-46BAB3ECD582}" type="presParOf" srcId="{216475C5-9B35-41DF-9DF8-F2836A4E4F12}" destId="{6AC5CC3D-AE63-4C2B-9E35-7E21A9DF1784}" srcOrd="14" destOrd="0" presId="urn:microsoft.com/office/officeart/2005/8/layout/default"/>
    <dgm:cxn modelId="{AC20AD73-0966-48E8-A6E6-FF1AF2A3FC24}" type="presParOf" srcId="{216475C5-9B35-41DF-9DF8-F2836A4E4F12}" destId="{79D0B7F3-C317-4D28-9BA2-0F269FDB2B3B}" srcOrd="15" destOrd="0" presId="urn:microsoft.com/office/officeart/2005/8/layout/default"/>
    <dgm:cxn modelId="{B6BD53B1-D42F-4F19-9874-CF7374DF2802}" type="presParOf" srcId="{216475C5-9B35-41DF-9DF8-F2836A4E4F12}" destId="{E4FF23B2-C272-436B-9626-292428C7025C}" srcOrd="16" destOrd="0" presId="urn:microsoft.com/office/officeart/2005/8/layout/default"/>
    <dgm:cxn modelId="{EBC56645-B32B-4D43-ADD8-C8DDD9E8C218}" type="presParOf" srcId="{216475C5-9B35-41DF-9DF8-F2836A4E4F12}" destId="{13A54C59-ABE8-4FF8-B4E5-376436B7B964}" srcOrd="17" destOrd="0" presId="urn:microsoft.com/office/officeart/2005/8/layout/default"/>
    <dgm:cxn modelId="{E14672EE-A0AA-4FE0-A803-FE3D76EC1433}" type="presParOf" srcId="{216475C5-9B35-41DF-9DF8-F2836A4E4F12}" destId="{CA7E22ED-6CD7-42F3-AC06-87A693C1EDA1}" srcOrd="18" destOrd="0" presId="urn:microsoft.com/office/officeart/2005/8/layout/default"/>
    <dgm:cxn modelId="{0B6B4871-E61D-406B-838F-6F8782A65AB3}" type="presParOf" srcId="{216475C5-9B35-41DF-9DF8-F2836A4E4F12}" destId="{07219B12-5AB4-4A1D-92C3-EFFAC9CA5009}" srcOrd="19" destOrd="0" presId="urn:microsoft.com/office/officeart/2005/8/layout/default"/>
    <dgm:cxn modelId="{2CDD9FE4-E88D-480E-9E29-AE5D7CF2DFCF}" type="presParOf" srcId="{216475C5-9B35-41DF-9DF8-F2836A4E4F12}" destId="{EBD6F4CC-3C17-466B-B99E-A5AA6D75E4CE}" srcOrd="20" destOrd="0" presId="urn:microsoft.com/office/officeart/2005/8/layout/default"/>
    <dgm:cxn modelId="{CD15F1A0-02EA-4C50-BB48-B70B16F5CCBF}" type="presParOf" srcId="{216475C5-9B35-41DF-9DF8-F2836A4E4F12}" destId="{C9A888E9-C533-4AFA-81DD-D0719995169B}" srcOrd="21" destOrd="0" presId="urn:microsoft.com/office/officeart/2005/8/layout/default"/>
    <dgm:cxn modelId="{BE9CABCA-3EFE-40DF-8FDA-928BFD282810}" type="presParOf" srcId="{216475C5-9B35-41DF-9DF8-F2836A4E4F12}" destId="{36045321-E1DA-4168-835C-439E8476F211}" srcOrd="22" destOrd="0" presId="urn:microsoft.com/office/officeart/2005/8/layout/default"/>
    <dgm:cxn modelId="{4CFE6B92-1F58-4204-8576-E2C4453890D8}" type="presParOf" srcId="{216475C5-9B35-41DF-9DF8-F2836A4E4F12}" destId="{4BE9887C-92BB-41FB-8DB6-AB1B4E778CEE}" srcOrd="23" destOrd="0" presId="urn:microsoft.com/office/officeart/2005/8/layout/default"/>
    <dgm:cxn modelId="{F7C41A33-2291-46F9-86A9-B752BB67DBDD}" type="presParOf" srcId="{216475C5-9B35-41DF-9DF8-F2836A4E4F12}" destId="{EAC52D5D-5E7D-40C7-9A7A-EB286FAE9165}" srcOrd="24" destOrd="0" presId="urn:microsoft.com/office/officeart/2005/8/layout/default"/>
    <dgm:cxn modelId="{1B0EF925-AE55-4305-BFBC-1E6E5C3DD521}" type="presParOf" srcId="{216475C5-9B35-41DF-9DF8-F2836A4E4F12}" destId="{2CD4FD9A-591F-4E82-82D4-06E76AB26300}" srcOrd="25" destOrd="0" presId="urn:microsoft.com/office/officeart/2005/8/layout/default"/>
    <dgm:cxn modelId="{0C86AD91-BDEF-4CDC-BD86-42680CF397E1}" type="presParOf" srcId="{216475C5-9B35-41DF-9DF8-F2836A4E4F12}" destId="{F351D139-206A-419A-9979-E3E0F7C3BD96}" srcOrd="2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99299-5FEF-4F65-9D22-89553B980F21}">
      <dsp:nvSpPr>
        <dsp:cNvPr id="0" name=""/>
        <dsp:cNvSpPr/>
      </dsp:nvSpPr>
      <dsp:spPr>
        <a:xfrm>
          <a:off x="2940"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sz="1500" kern="1200" dirty="0"/>
        </a:p>
      </dsp:txBody>
      <dsp:txXfrm>
        <a:off x="2940" y="222980"/>
        <a:ext cx="1591901" cy="955140"/>
      </dsp:txXfrm>
    </dsp:sp>
    <dsp:sp modelId="{60CEF783-2F74-4EF6-82A2-C59CAFE40DD6}">
      <dsp:nvSpPr>
        <dsp:cNvPr id="0" name=""/>
        <dsp:cNvSpPr/>
      </dsp:nvSpPr>
      <dsp:spPr>
        <a:xfrm>
          <a:off x="1754031"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sz="1500" kern="1200" dirty="0"/>
        </a:p>
      </dsp:txBody>
      <dsp:txXfrm>
        <a:off x="1754031" y="222980"/>
        <a:ext cx="1591901" cy="955140"/>
      </dsp:txXfrm>
    </dsp:sp>
    <dsp:sp modelId="{EB6F813C-26CF-43F5-AF47-64CA7A8BB2B9}">
      <dsp:nvSpPr>
        <dsp:cNvPr id="0" name=""/>
        <dsp:cNvSpPr/>
      </dsp:nvSpPr>
      <dsp:spPr>
        <a:xfrm>
          <a:off x="3505122"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sz="1500" kern="1200" dirty="0"/>
        </a:p>
      </dsp:txBody>
      <dsp:txXfrm>
        <a:off x="3505122" y="222980"/>
        <a:ext cx="1591901" cy="955140"/>
      </dsp:txXfrm>
    </dsp:sp>
    <dsp:sp modelId="{82AB0E76-0EC9-4207-98B3-10F31E7BC7BE}">
      <dsp:nvSpPr>
        <dsp:cNvPr id="0" name=""/>
        <dsp:cNvSpPr/>
      </dsp:nvSpPr>
      <dsp:spPr>
        <a:xfrm>
          <a:off x="5256214"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ClrTx/>
            <a:buSzTx/>
            <a:buFontTx/>
            <a:buNone/>
          </a:pPr>
          <a:r>
            <a:rPr lang="en-US" sz="1500" b="0" kern="120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sz="1500" kern="1200" dirty="0"/>
        </a:p>
      </dsp:txBody>
      <dsp:txXfrm>
        <a:off x="5256214" y="222980"/>
        <a:ext cx="1591901" cy="955140"/>
      </dsp:txXfrm>
    </dsp:sp>
    <dsp:sp modelId="{49D328D8-06D9-43C9-B2B1-1F92E1F33353}">
      <dsp:nvSpPr>
        <dsp:cNvPr id="0" name=""/>
        <dsp:cNvSpPr/>
      </dsp:nvSpPr>
      <dsp:spPr>
        <a:xfrm>
          <a:off x="7007305"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sz="1500" b="0" kern="1200" dirty="0">
            <a:solidFill>
              <a:srgbClr val="003CF3"/>
            </a:solidFill>
          </a:endParaRPr>
        </a:p>
      </dsp:txBody>
      <dsp:txXfrm>
        <a:off x="7007305" y="222980"/>
        <a:ext cx="1591901" cy="955140"/>
      </dsp:txXfrm>
    </dsp:sp>
    <dsp:sp modelId="{3F747D24-F164-4571-B8BF-492609312E03}">
      <dsp:nvSpPr>
        <dsp:cNvPr id="0" name=""/>
        <dsp:cNvSpPr/>
      </dsp:nvSpPr>
      <dsp:spPr>
        <a:xfrm>
          <a:off x="2940"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sz="1500" b="0" kern="1200" dirty="0">
            <a:solidFill>
              <a:srgbClr val="003CF3"/>
            </a:solidFill>
          </a:endParaRPr>
        </a:p>
      </dsp:txBody>
      <dsp:txXfrm>
        <a:off x="2940" y="1337311"/>
        <a:ext cx="1591901" cy="955140"/>
      </dsp:txXfrm>
    </dsp:sp>
    <dsp:sp modelId="{C00BED32-504D-42E8-AB9C-6AD35B383E73}">
      <dsp:nvSpPr>
        <dsp:cNvPr id="0" name=""/>
        <dsp:cNvSpPr/>
      </dsp:nvSpPr>
      <dsp:spPr>
        <a:xfrm>
          <a:off x="1754031"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sz="1500" b="0" kern="1200" dirty="0">
            <a:solidFill>
              <a:srgbClr val="003CF3"/>
            </a:solidFill>
          </a:endParaRPr>
        </a:p>
      </dsp:txBody>
      <dsp:txXfrm>
        <a:off x="1754031" y="1337311"/>
        <a:ext cx="1591901" cy="955140"/>
      </dsp:txXfrm>
    </dsp:sp>
    <dsp:sp modelId="{6AC5CC3D-AE63-4C2B-9E35-7E21A9DF1784}">
      <dsp:nvSpPr>
        <dsp:cNvPr id="0" name=""/>
        <dsp:cNvSpPr/>
      </dsp:nvSpPr>
      <dsp:spPr>
        <a:xfrm>
          <a:off x="3505122"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sz="1500" b="0" kern="1200" dirty="0">
            <a:solidFill>
              <a:srgbClr val="003CF3"/>
            </a:solidFill>
          </a:endParaRPr>
        </a:p>
      </dsp:txBody>
      <dsp:txXfrm>
        <a:off x="3505122" y="1337311"/>
        <a:ext cx="1591901" cy="955140"/>
      </dsp:txXfrm>
    </dsp:sp>
    <dsp:sp modelId="{E4FF23B2-C272-436B-9626-292428C7025C}">
      <dsp:nvSpPr>
        <dsp:cNvPr id="0" name=""/>
        <dsp:cNvSpPr/>
      </dsp:nvSpPr>
      <dsp:spPr>
        <a:xfrm>
          <a:off x="5256214"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sz="1500" b="0" kern="1200" dirty="0">
            <a:solidFill>
              <a:srgbClr val="003CF3"/>
            </a:solidFill>
          </a:endParaRPr>
        </a:p>
      </dsp:txBody>
      <dsp:txXfrm>
        <a:off x="5256214" y="1337311"/>
        <a:ext cx="1591901" cy="955140"/>
      </dsp:txXfrm>
    </dsp:sp>
    <dsp:sp modelId="{CA7E22ED-6CD7-42F3-AC06-87A693C1EDA1}">
      <dsp:nvSpPr>
        <dsp:cNvPr id="0" name=""/>
        <dsp:cNvSpPr/>
      </dsp:nvSpPr>
      <dsp:spPr>
        <a:xfrm>
          <a:off x="7007305"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sz="1500" b="0" kern="1200" dirty="0">
            <a:solidFill>
              <a:srgbClr val="003CF3"/>
            </a:solidFill>
          </a:endParaRPr>
        </a:p>
      </dsp:txBody>
      <dsp:txXfrm>
        <a:off x="7007305" y="1337311"/>
        <a:ext cx="1591901" cy="955140"/>
      </dsp:txXfrm>
    </dsp:sp>
    <dsp:sp modelId="{EBD6F4CC-3C17-466B-B99E-A5AA6D75E4CE}">
      <dsp:nvSpPr>
        <dsp:cNvPr id="0" name=""/>
        <dsp:cNvSpPr/>
      </dsp:nvSpPr>
      <dsp:spPr>
        <a:xfrm>
          <a:off x="878485"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sz="1500" b="0" kern="1200" dirty="0">
            <a:solidFill>
              <a:srgbClr val="003CF3"/>
            </a:solidFill>
          </a:endParaRPr>
        </a:p>
      </dsp:txBody>
      <dsp:txXfrm>
        <a:off x="878485" y="2451641"/>
        <a:ext cx="1591901" cy="955140"/>
      </dsp:txXfrm>
    </dsp:sp>
    <dsp:sp modelId="{36045321-E1DA-4168-835C-439E8476F211}">
      <dsp:nvSpPr>
        <dsp:cNvPr id="0" name=""/>
        <dsp:cNvSpPr/>
      </dsp:nvSpPr>
      <dsp:spPr>
        <a:xfrm>
          <a:off x="2629577"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sz="1500" b="0" kern="1200" dirty="0">
            <a:solidFill>
              <a:srgbClr val="003CF3"/>
            </a:solidFill>
          </a:endParaRPr>
        </a:p>
      </dsp:txBody>
      <dsp:txXfrm>
        <a:off x="2629577" y="2451641"/>
        <a:ext cx="1591901" cy="955140"/>
      </dsp:txXfrm>
    </dsp:sp>
    <dsp:sp modelId="{EAC52D5D-5E7D-40C7-9A7A-EB286FAE9165}">
      <dsp:nvSpPr>
        <dsp:cNvPr id="0" name=""/>
        <dsp:cNvSpPr/>
      </dsp:nvSpPr>
      <dsp:spPr>
        <a:xfrm>
          <a:off x="4380668"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sz="1500" b="0" kern="1200" dirty="0">
            <a:solidFill>
              <a:srgbClr val="003CF3"/>
            </a:solidFill>
          </a:endParaRPr>
        </a:p>
      </dsp:txBody>
      <dsp:txXfrm>
        <a:off x="4380668" y="2451641"/>
        <a:ext cx="1591901" cy="955140"/>
      </dsp:txXfrm>
    </dsp:sp>
    <dsp:sp modelId="{F351D139-206A-419A-9979-E3E0F7C3BD96}">
      <dsp:nvSpPr>
        <dsp:cNvPr id="0" name=""/>
        <dsp:cNvSpPr/>
      </dsp:nvSpPr>
      <dsp:spPr>
        <a:xfrm>
          <a:off x="6131759"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sz="1500" b="0" kern="1200" dirty="0">
            <a:solidFill>
              <a:srgbClr val="003CF3"/>
            </a:solidFill>
          </a:endParaRPr>
        </a:p>
      </dsp:txBody>
      <dsp:txXfrm>
        <a:off x="6131759" y="2451641"/>
        <a:ext cx="1591901" cy="9551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3/20/2023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3/20/2023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maintenance/"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media-protection/"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personnel-security/"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physical-protection-2/"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risk-assessment/"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ecurity-assessment/"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communications-protection/"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identification-and-authentication/" TargetMode="External"/><Relationship Id="rId13" Type="http://schemas.openxmlformats.org/officeDocument/2006/relationships/hyperlink" Target="https://ndisac.org/dibscc/cyberassist/cybersecurity-maturity-model-certification/physical-protection-2/" TargetMode="External"/><Relationship Id="rId3" Type="http://schemas.openxmlformats.org/officeDocument/2006/relationships/hyperlink" Target="https://ndisac.org/dibscc/cyberassist/cybersecurity-maturity-model-certification/" TargetMode="External"/><Relationship Id="rId7" Type="http://schemas.openxmlformats.org/officeDocument/2006/relationships/hyperlink" Target="https://ndisac.org/dibscc/cyberassist/cybersecurity-maturity-model-certification/configuration-management/" TargetMode="External"/><Relationship Id="rId12" Type="http://schemas.openxmlformats.org/officeDocument/2006/relationships/hyperlink" Target="https://ndisac.org/dibscc/cyberassist/cybersecurity-maturity-model-certification/personnel-security/" TargetMode="External"/><Relationship Id="rId17"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5.xml"/><Relationship Id="rId16" Type="http://schemas.openxmlformats.org/officeDocument/2006/relationships/hyperlink" Target="https://ndisac.org/dibscc/cyberassist/cybersecurity-maturity-model-certification/system-and-communications-protection/" TargetMode="External"/><Relationship Id="rId1" Type="http://schemas.openxmlformats.org/officeDocument/2006/relationships/notesMaster" Target="../notesMasters/notesMaster1.xml"/><Relationship Id="rId6" Type="http://schemas.openxmlformats.org/officeDocument/2006/relationships/hyperlink" Target="https://ndisac.org/dibscc/cyberassist/cybersecurity-maturity-model-certification/awareness-and-training/" TargetMode="External"/><Relationship Id="rId11" Type="http://schemas.openxmlformats.org/officeDocument/2006/relationships/hyperlink" Target="https://ndisac.org/dibscc/cyberassist/cybersecurity-maturity-model-certification/media-protection/" TargetMode="External"/><Relationship Id="rId5" Type="http://schemas.openxmlformats.org/officeDocument/2006/relationships/hyperlink" Target="https://ndisac.org/dibscc/cyberassist/cybersecurity-maturity-model-certification/audit-and-accountability/" TargetMode="External"/><Relationship Id="rId15" Type="http://schemas.openxmlformats.org/officeDocument/2006/relationships/hyperlink" Target="https://ndisac.org/dibscc/cyberassist/cybersecurity-maturity-model-certification/security-assessment/" TargetMode="External"/><Relationship Id="rId10" Type="http://schemas.openxmlformats.org/officeDocument/2006/relationships/hyperlink" Target="https://ndisac.org/dibscc/cyberassist/cybersecurity-maturity-model-certification/maintenance/" TargetMode="External"/><Relationship Id="rId4" Type="http://schemas.openxmlformats.org/officeDocument/2006/relationships/hyperlink" Target="https://ndisac.org/dibscc/cyberassist/cybersecurity-maturity-model-certification/access-control/" TargetMode="External"/><Relationship Id="rId9" Type="http://schemas.openxmlformats.org/officeDocument/2006/relationships/hyperlink" Target="https://ndisac.org/dibscc/cyberassist/cybersecurity-maturity-model-certification/incident-response/" TargetMode="External"/><Relationship Id="rId14" Type="http://schemas.openxmlformats.org/officeDocument/2006/relationships/hyperlink" Target="https://ndisac.org/dibscc/cyberassist/cybersecurity-maturity-model-certification/risk-management/"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ccess-contro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udit-and-accountability/"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wareness-and-trainin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configuration-management/"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identification-and-authentication/"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incident-response/"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To keep systems in good working order and to minimize risks from hardware and software failures, it is important that companies establish procedures for systems maintenance. There are many ways a company can address these maintenance requirements. Companies should perform periodic and timely maintenance on company systems and provide effective controls on the tools, techniques, mechanisms, and personnel used to conduct system maintenance.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Maintenance (MA)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https://ndisac.org/dibscc/cyberassist/cybersecurity-maturity-model-certification/maintenance/</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Questions </a:t>
            </a:r>
            <a:r>
              <a:rPr lang="en-US" dirty="0"/>
              <a:t>for your company to assist with understanding the CMMC practices</a:t>
            </a:r>
            <a:r>
              <a:rPr lang="en-US" sz="1200" dirty="0"/>
              <a:t>:</a:t>
            </a:r>
          </a:p>
          <a:p>
            <a:pPr marL="171450" indent="-171450">
              <a:buFont typeface="Arial" panose="020B0604020202020204" pitchFamily="34" charset="0"/>
              <a:buChar char="•"/>
            </a:pPr>
            <a:r>
              <a:rPr lang="en-US" dirty="0"/>
              <a:t>Do you patch your systems regularly?  </a:t>
            </a:r>
          </a:p>
          <a:p>
            <a:pPr marL="171450" indent="-171450">
              <a:buFont typeface="Arial" panose="020B0604020202020204" pitchFamily="34" charset="0"/>
              <a:buChar char="•"/>
            </a:pPr>
            <a:r>
              <a:rPr lang="en-US" dirty="0"/>
              <a:t>Do you sanitize systems before sending for repair? </a:t>
            </a:r>
          </a:p>
          <a:p>
            <a:pPr marL="171450" indent="-171450">
              <a:buFont typeface="Arial" panose="020B0604020202020204" pitchFamily="34" charset="0"/>
              <a:buChar char="•"/>
            </a:pPr>
            <a:r>
              <a:rPr lang="en-US" dirty="0"/>
              <a:t>Do you monitor repair personnel?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95505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Media protections also include physically controlling system media and ensuring accountability, as well as restricting mobile devices capable of storing and carrying information into or outside of restricted areas. Companies should protect system media, both paper and digital, limit access to information on system media to authorized users, and sanitize or destroy system media before disposal or release for reuse.</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Media Protection (MP)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https://ndisac.org/dibscc/cyberassist/cybersecurity-maturity-model-certification/media-protection/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CMMC practices:</a:t>
            </a:r>
          </a:p>
          <a:p>
            <a:pPr marL="171450" indent="-171450">
              <a:buFont typeface="Arial" panose="020B0604020202020204" pitchFamily="34" charset="0"/>
              <a:buChar char="•"/>
            </a:pPr>
            <a:r>
              <a:rPr lang="en-US" dirty="0"/>
              <a:t>Do you sanitize systems before sending for disposal? </a:t>
            </a:r>
          </a:p>
          <a:p>
            <a:pPr marL="171450" indent="-171450">
              <a:buFont typeface="Arial" panose="020B0604020202020204" pitchFamily="34" charset="0"/>
              <a:buChar char="•"/>
            </a:pPr>
            <a:r>
              <a:rPr lang="en-US" dirty="0"/>
              <a:t>Do you protect backups at off-site facilities? </a:t>
            </a:r>
          </a:p>
          <a:p>
            <a:pPr marL="171450" indent="-171450">
              <a:buFont typeface="Arial" panose="020B0604020202020204" pitchFamily="34" charset="0"/>
              <a:buChar char="•"/>
            </a:pPr>
            <a:r>
              <a:rPr lang="en-US" dirty="0"/>
              <a:t>Do you protect your systems from removable media especially when coming from an unknown source?</a:t>
            </a:r>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2788159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Personnel security seeks to minimize the risk that staff (permanent, temporary, or contractor) pose to company assets through the malicious use or exploitation of their legitimate access to the company’s resources. Companies should be vigilant when recruiting and hiring new employees, as well as when an employee transfers or is terminated. Companies should ensure that individuals occupying positions of responsibility within the company (including third-party service providers) are trustworthy and meet established security criteria for those positions, ensure that company information and systems are protected during and after personnel actions such as terminations and transfers, and employ formal sanctions for personnel failing to comply with company security policies and procedures. </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Personnel Security (PS)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https://ndisac.org/dibscc/cyberassist/cybersecurity-maturity-model-certification/personnel-security/</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Questions </a:t>
            </a:r>
            <a:r>
              <a:rPr lang="en-US" dirty="0"/>
              <a:t>for your company to assist with understanding the CMMC practices</a:t>
            </a:r>
            <a:r>
              <a:rPr lang="en-US" sz="1200" dirty="0"/>
              <a:t>: </a:t>
            </a:r>
          </a:p>
          <a:p>
            <a:pPr marL="171450" indent="-171450">
              <a:buFont typeface="Arial" panose="020B0604020202020204" pitchFamily="34" charset="0"/>
              <a:buChar char="•"/>
            </a:pPr>
            <a:r>
              <a:rPr lang="en-US" dirty="0"/>
              <a:t>Do you perform background checks on employees? </a:t>
            </a:r>
          </a:p>
          <a:p>
            <a:pPr marL="171450" indent="-171450">
              <a:buFont typeface="Arial" panose="020B0604020202020204" pitchFamily="34" charset="0"/>
              <a:buChar char="•"/>
            </a:pPr>
            <a:r>
              <a:rPr lang="en-US" dirty="0"/>
              <a:t>Do you remove/disable access when an employee leaves the company?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14</a:t>
            </a:fld>
            <a:endParaRPr lang="en-US" dirty="0"/>
          </a:p>
        </p:txBody>
      </p:sp>
    </p:spTree>
    <p:extLst>
      <p:ext uri="{BB962C8B-B14F-4D97-AF65-F5344CB8AC3E}">
        <p14:creationId xmlns:p14="http://schemas.microsoft.com/office/powerpoint/2010/main" val="3467391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The term physical (and environmental) security refers to measures taken to protect systems, buildings, and related supporting infrastructure against threats associated with their physical environment. Companies should limit physical access to systems, equipment, and the respective operating environments to authorized individuals, protect the physical plant and support infrastructure for systems, provide supporting utilities for systems, protect systems against environmental hazards, and provide appropriate environmental controls in facilities containing systems. </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Physical Protection (PE)</a:t>
            </a:r>
            <a:r>
              <a:rPr lang="en-US" sz="1200" b="0" i="0" kern="1200" dirty="0">
                <a:solidFill>
                  <a:schemeClr val="tx1"/>
                </a:solidFill>
                <a:effectLst/>
                <a:latin typeface="+mn-lt"/>
                <a:ea typeface="+mn-ea"/>
                <a:cs typeface="+mn-cs"/>
              </a:rPr>
              <a:t> Practices can be located here:</a:t>
            </a:r>
            <a:r>
              <a:rPr lang="en-US" sz="1200" b="1" dirty="0"/>
              <a:t> </a:t>
            </a:r>
            <a:r>
              <a:rPr lang="en-US" sz="1200" dirty="0">
                <a:hlinkClick r:id="rId3"/>
              </a:rPr>
              <a:t>https://ndisac.org/dibscc/cyberassist/cybersecurity-maturity-model-certification/physical-protection-2/</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dirty="0"/>
              <a:t>Do you track and monitor visitors? </a:t>
            </a:r>
          </a:p>
          <a:p>
            <a:pPr marL="171450" indent="-171450">
              <a:buFont typeface="Arial" panose="020B0604020202020204" pitchFamily="34" charset="0"/>
              <a:buChar char="•"/>
            </a:pPr>
            <a:r>
              <a:rPr lang="en-US" dirty="0"/>
              <a:t>Is physical access to systems limited? </a:t>
            </a:r>
          </a:p>
          <a:p>
            <a:pPr marL="171450" indent="-171450">
              <a:buFont typeface="Arial" panose="020B0604020202020204" pitchFamily="34" charset="0"/>
              <a:buChar char="•"/>
            </a:pPr>
            <a:r>
              <a:rPr lang="en-US" dirty="0"/>
              <a:t>Do you take security measures when working offsite?</a:t>
            </a:r>
          </a:p>
        </p:txBody>
      </p:sp>
      <p:sp>
        <p:nvSpPr>
          <p:cNvPr id="4" name="Slide Number Placeholder 3"/>
          <p:cNvSpPr>
            <a:spLocks noGrp="1"/>
          </p:cNvSpPr>
          <p:nvPr>
            <p:ph type="sldNum" sz="quarter" idx="5"/>
          </p:nvPr>
        </p:nvSpPr>
        <p:spPr/>
        <p:txBody>
          <a:bodyPr/>
          <a:lstStyle/>
          <a:p>
            <a:fld id="{E2171A22-84E6-4B62-A31C-293EB5412BB8}" type="slidenum">
              <a:rPr lang="en-US" smtClean="0"/>
              <a:t>15</a:t>
            </a:fld>
            <a:endParaRPr lang="en-US" dirty="0"/>
          </a:p>
        </p:txBody>
      </p:sp>
    </p:spTree>
    <p:extLst>
      <p:ext uri="{BB962C8B-B14F-4D97-AF65-F5344CB8AC3E}">
        <p14:creationId xmlns:p14="http://schemas.microsoft.com/office/powerpoint/2010/main" val="4240092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Risk assessments identify and prioritize risks to company operations, assets, employees, and other organizations that may result from the operation of a system. Risk assessments inform company decision makers and support risk responses by identifying: relevant threats to organizations or threats directed through organizations against other organizations, vulnerabilities both internal and external to organizations, impact (i.e., harm) to the company that may occur given the potential for threats exploiting vulnerabilities, and the likelihood that harm will occur. Companies should periodically assess the risk to operations (e.g., mission, functions, image, and reputation), assets, and employees, which may result from the operation of company systems and the associated processing, storage, or transmission of company information.</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Risk Assessment (RA) </a:t>
            </a:r>
            <a:r>
              <a:rPr lang="en-US" sz="1200" b="0" i="0" kern="1200" dirty="0">
                <a:solidFill>
                  <a:schemeClr val="tx1"/>
                </a:solidFill>
                <a:effectLst/>
                <a:latin typeface="+mn-lt"/>
                <a:ea typeface="+mn-ea"/>
                <a:cs typeface="+mn-cs"/>
              </a:rPr>
              <a:t>practices can be located here:</a:t>
            </a:r>
            <a:r>
              <a:rPr lang="en-US" sz="1200" b="1" dirty="0"/>
              <a: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https://ndisac.org/dibscc/cyberassist/cybersecurity-maturity-model-certification/risk-assessment/</a:t>
            </a: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CMMC </a:t>
            </a:r>
            <a:r>
              <a:rPr lang="en-US" sz="1200" b="1" dirty="0"/>
              <a:t>Level 2</a:t>
            </a:r>
            <a:r>
              <a:rPr lang="en-US" sz="1200" dirty="0"/>
              <a:t> practices can be located here: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Questions </a:t>
            </a:r>
            <a:r>
              <a:rPr lang="en-US" sz="1800" dirty="0"/>
              <a:t>for your company to assist with understanding the CMMC practices</a:t>
            </a:r>
            <a:r>
              <a:rPr lang="en-US" sz="1800" u="non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a:t>
            </a:r>
          </a:p>
          <a:p>
            <a:pPr marL="171450" indent="-171450">
              <a:buFont typeface="Arial" panose="020B0604020202020204" pitchFamily="34" charset="0"/>
              <a:buChar char="•"/>
            </a:pPr>
            <a:r>
              <a:rPr lang="en-US" sz="2800" dirty="0"/>
              <a:t>Do you assess risk to your company and systems? </a:t>
            </a:r>
          </a:p>
          <a:p>
            <a:pPr marL="171450" indent="-171450">
              <a:buFont typeface="Arial" panose="020B0604020202020204" pitchFamily="34" charset="0"/>
              <a:buChar char="•"/>
            </a:pPr>
            <a:r>
              <a:rPr lang="en-US" sz="2800" dirty="0"/>
              <a:t>Do you scan for and remediate systems vulnerabilities? </a:t>
            </a:r>
          </a:p>
          <a:p>
            <a:pPr marL="171450" indent="-171450">
              <a:buFont typeface="Arial" panose="020B0604020202020204" pitchFamily="34" charset="0"/>
              <a:buChar char="•"/>
            </a:pPr>
            <a:r>
              <a:rPr lang="en-US" sz="2800" dirty="0"/>
              <a:t>Do you perform backups of systems?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16</a:t>
            </a:fld>
            <a:endParaRPr lang="en-US" dirty="0"/>
          </a:p>
        </p:txBody>
      </p:sp>
    </p:spTree>
    <p:extLst>
      <p:ext uri="{BB962C8B-B14F-4D97-AF65-F5344CB8AC3E}">
        <p14:creationId xmlns:p14="http://schemas.microsoft.com/office/powerpoint/2010/main" val="3195849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Description: </a:t>
            </a:r>
            <a:r>
              <a:rPr lang="en-US" dirty="0"/>
              <a:t>A security requirement assessment is the testing and/or evaluation of the management, operational, and technical security requirements on a system to determine the extent to which the requirements are implemented correctly, operating as intended, and producing the desired outcome with respect to meeting the security requirements for the system. The assessment also helps determine if the implemented requirements are the most effective and cost-efficient solution for the function they are intended to serve. Companies should periodically assess the security requirements in company systems to determine if the requirements are effective in their application, develop and implement plans of action designed to correct deficiencies and reduce or eliminate vulnerabilities in company systems, authorize the operation of company systems and any associated system connections, and monitor security requirements on an ongoing basis to ensure the continued effectiveness of the requirements, and document these actions in the System Security Plan.</a:t>
            </a:r>
          </a:p>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Security Assessment (CA) </a:t>
            </a:r>
            <a:r>
              <a:rPr lang="en-US" sz="1200" b="0" i="0" kern="1200" dirty="0">
                <a:solidFill>
                  <a:schemeClr val="tx1"/>
                </a:solidFill>
                <a:effectLst/>
                <a:latin typeface="+mn-lt"/>
                <a:ea typeface="+mn-ea"/>
                <a:cs typeface="+mn-cs"/>
              </a:rPr>
              <a:t>practices can be located here: </a:t>
            </a:r>
            <a:r>
              <a:rPr lang="en-US" sz="1200" dirty="0">
                <a:hlinkClick r:id="rId3"/>
              </a:rPr>
              <a:t>https://ndisac.org/dibscc/cyberassist/cybersecurity-maturity-model-certification/security-assessment/</a:t>
            </a:r>
            <a:r>
              <a:rPr lang="en-US" sz="120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Questions </a:t>
            </a:r>
            <a:r>
              <a:rPr lang="en-US" dirty="0"/>
              <a:t>for your company to assist with understanding the CMMC practices</a:t>
            </a:r>
            <a:r>
              <a:rPr lang="en-US" sz="1200" dirty="0"/>
              <a:t>:</a:t>
            </a:r>
          </a:p>
          <a:p>
            <a:pPr marL="171450" indent="-171450">
              <a:buFont typeface="Arial" panose="020B0604020202020204" pitchFamily="34" charset="0"/>
              <a:buChar char="•"/>
            </a:pPr>
            <a:r>
              <a:rPr lang="en-US" dirty="0"/>
              <a:t>Do you periodically assess your security controls? </a:t>
            </a:r>
          </a:p>
          <a:p>
            <a:pPr marL="171450" indent="-171450">
              <a:buFont typeface="Arial" panose="020B0604020202020204" pitchFamily="34" charset="0"/>
              <a:buChar char="•"/>
            </a:pPr>
            <a:r>
              <a:rPr lang="en-US" dirty="0"/>
              <a:t>Do you resolve any deficiencies found in security controls? </a:t>
            </a:r>
          </a:p>
          <a:p>
            <a:pPr marL="171450" indent="-171450">
              <a:buFont typeface="Arial" panose="020B0604020202020204" pitchFamily="34" charset="0"/>
              <a:buChar char="•"/>
            </a:pPr>
            <a:r>
              <a:rPr lang="en-US" dirty="0"/>
              <a:t>Do you document how your systems are protected and interconnected?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17</a:t>
            </a:fld>
            <a:endParaRPr lang="en-US" dirty="0"/>
          </a:p>
        </p:txBody>
      </p:sp>
    </p:spTree>
    <p:extLst>
      <p:ext uri="{BB962C8B-B14F-4D97-AF65-F5344CB8AC3E}">
        <p14:creationId xmlns:p14="http://schemas.microsoft.com/office/powerpoint/2010/main" val="302605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System and communications protection requirements provide an array of safeguards for the system. Some of the requirements in this family address the confidentiality information at rest and in transit. The protection of confidentiality can be provided by these requirements through physical or logical means. Companies can better safeguard their information by separating user functionality and system management functionality. Providing this type of protection prevents the presentation of system management-related functionality on an interface for non-privileged users.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System and Communications Protection (SC) </a:t>
            </a:r>
            <a:r>
              <a:rPr lang="en-US" sz="1200" b="0" i="0" kern="1200" dirty="0">
                <a:solidFill>
                  <a:schemeClr val="tx1"/>
                </a:solidFill>
                <a:effectLst/>
                <a:latin typeface="+mn-lt"/>
                <a:ea typeface="+mn-ea"/>
                <a:cs typeface="+mn-cs"/>
              </a:rPr>
              <a:t>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linkClick r:id="rId3"/>
              </a:rPr>
              <a:t>https://ndisac.org/dibscc/cyberassist/cybersecurity-maturity-model-certification/system-and-communications-protection/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have firewalls and other segregation on your network?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segregate public-facing systems from internal only systems?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encryption when transmitting over the Internet?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limit the ability to connect to systems from outside the company?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18</a:t>
            </a:fld>
            <a:endParaRPr lang="en-US" dirty="0"/>
          </a:p>
        </p:txBody>
      </p:sp>
    </p:spTree>
    <p:extLst>
      <p:ext uri="{BB962C8B-B14F-4D97-AF65-F5344CB8AC3E}">
        <p14:creationId xmlns:p14="http://schemas.microsoft.com/office/powerpoint/2010/main" val="3926175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Integrity is defined as guarding against improper information modification or destruction, and includes ensuring information non-repudiation and authenticity. It is the assertion that data can only be accessed or modified by the authorized employees. System and information integrity provides assurance that the information being accessed has not been meddled with or damaged by an error in the system. Companies should identify, report, and correct information and system flaws in a timely manner, provide protection from malicious code at appropriate locations within company systems, and monitor system security alerts and advisories and respond appropriately.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b="1" dirty="0"/>
              <a:t>System and Information Integrity (SI) </a:t>
            </a:r>
            <a:r>
              <a:rPr lang="en-US" dirty="0"/>
              <a:t>p</a:t>
            </a:r>
            <a:r>
              <a:rPr lang="en-US" sz="1200" b="0" i="0" kern="1200" dirty="0">
                <a:solidFill>
                  <a:schemeClr val="tx1"/>
                </a:solidFill>
                <a:effectLst/>
                <a:latin typeface="+mn-lt"/>
                <a:ea typeface="+mn-ea"/>
                <a:cs typeface="+mn-cs"/>
              </a:rPr>
              <a:t>ractices can be located here:</a:t>
            </a:r>
          </a:p>
          <a:p>
            <a:r>
              <a:rPr lang="en-US" sz="1200" dirty="0">
                <a:hlinkClick r:id="rId3"/>
              </a:rPr>
              <a:t>https://ndisac.org/dibscc/cyberassist/cybersecurity-maturity-model-certification/system-and-information-integrity/</a:t>
            </a:r>
            <a:r>
              <a:rPr lang="en-US" sz="1200" dirty="0"/>
              <a:t>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Anti-malware/Anti-virus software and keep it updated?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monitor for system vulnerabilities and/or malicious attacks?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19</a:t>
            </a:fld>
            <a:endParaRPr lang="en-US" dirty="0"/>
          </a:p>
        </p:txBody>
      </p:sp>
    </p:spTree>
    <p:extLst>
      <p:ext uri="{BB962C8B-B14F-4D97-AF65-F5344CB8AC3E}">
        <p14:creationId xmlns:p14="http://schemas.microsoft.com/office/powerpoint/2010/main" val="2770621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Each domain links out to the domain information on the DIB SCC Cyber Assist site, </a:t>
            </a:r>
            <a:r>
              <a:rPr lang="en-US" sz="1200" u="sng" dirty="0">
                <a:hlinkClick r:id="rId3"/>
              </a:rPr>
              <a:t>https://ndisac.org/dibscc/cyberassist/cybersecurity-maturity-model-certification/</a:t>
            </a:r>
            <a:r>
              <a:rPr lang="en-US" sz="1200" u="sng" dirty="0"/>
              <a:t>.  </a:t>
            </a:r>
            <a:r>
              <a:rPr lang="en-US" sz="1200" dirty="0"/>
              <a:t>The Cyber Assist site is a resource for suppliers to obtain more information on CMMC and other cybersecurity resources.</a:t>
            </a:r>
          </a:p>
          <a:p>
            <a:endParaRPr lang="en-US" sz="1200" dirty="0"/>
          </a:p>
          <a:p>
            <a:r>
              <a:rPr lang="en-US" sz="1200" dirty="0"/>
              <a:t>When you click on one of the domains in the “CMMC Domains (14)” chart, you will be directed to the listing of all practices for that domain. From there, you can narrow it down by level.</a:t>
            </a:r>
          </a:p>
          <a:p>
            <a:endParaRPr lang="en-US" sz="1200" dirty="0"/>
          </a:p>
          <a:p>
            <a:r>
              <a:rPr lang="en-US" sz="1200" dirty="0"/>
              <a:t>Click on the domain in each box or the direct link listed below.</a:t>
            </a:r>
          </a:p>
          <a:p>
            <a:pPr marL="171450" indent="-171450">
              <a:buFont typeface="Arial" panose="020B0604020202020204" pitchFamily="34" charset="0"/>
              <a:buChar char="•"/>
            </a:pPr>
            <a:r>
              <a:rPr lang="en-US" sz="1200" b="1" dirty="0"/>
              <a:t>Access Control (AC): </a:t>
            </a:r>
            <a:r>
              <a:rPr lang="en-US" sz="1200" dirty="0">
                <a:hlinkClick r:id="rId4"/>
              </a:rPr>
              <a:t>https://ndisac.org/dibscc/cyberassist/cybersecurity-maturity-model-certification/access-control/</a:t>
            </a:r>
            <a:endParaRPr lang="en-US" sz="1200" dirty="0"/>
          </a:p>
          <a:p>
            <a:pPr marL="171450" indent="-171450">
              <a:buFont typeface="Arial" panose="020B0604020202020204" pitchFamily="34" charset="0"/>
              <a:buChar char="•"/>
            </a:pPr>
            <a:r>
              <a:rPr lang="en-US" sz="1200" b="1" dirty="0"/>
              <a:t>Audit and Accountability (AU): </a:t>
            </a:r>
            <a:r>
              <a:rPr lang="en-US" sz="1200" dirty="0">
                <a:hlinkClick r:id="rId5"/>
              </a:rPr>
              <a:t>https://ndisac.org/dibscc/cyberassist/cybersecurity-maturity-model-certification/audit-and-accountability/</a:t>
            </a:r>
            <a:endParaRPr lang="en-US" sz="1200" dirty="0"/>
          </a:p>
          <a:p>
            <a:pPr marL="171450" indent="-171450">
              <a:buFont typeface="Arial" panose="020B0604020202020204" pitchFamily="34" charset="0"/>
              <a:buChar char="•"/>
            </a:pPr>
            <a:r>
              <a:rPr lang="en-US" sz="1200" b="1" dirty="0"/>
              <a:t>Awareness and Training (AT): </a:t>
            </a:r>
            <a:r>
              <a:rPr lang="en-US" sz="1200" dirty="0">
                <a:hlinkClick r:id="rId6"/>
              </a:rPr>
              <a:t>https://ndisac.org/dibscc/cyberassist/cybersecurity-maturity-model-certification/awareness-and-training/</a:t>
            </a:r>
            <a:endParaRPr lang="en-US" sz="1200" dirty="0"/>
          </a:p>
          <a:p>
            <a:pPr marL="171450" indent="-171450">
              <a:buFont typeface="Arial" panose="020B0604020202020204" pitchFamily="34" charset="0"/>
              <a:buChar char="•"/>
            </a:pPr>
            <a:r>
              <a:rPr lang="en-US" sz="1200" b="1" dirty="0"/>
              <a:t>Configuration Management (CM): </a:t>
            </a:r>
            <a:r>
              <a:rPr lang="en-US" sz="1200" dirty="0">
                <a:hlinkClick r:id="rId7"/>
              </a:rPr>
              <a:t>https://ndisac.org/dibscc/cyberassist/cybersecurity-maturity-model-certification/configuration-management/</a:t>
            </a:r>
            <a:endParaRPr lang="en-US" sz="1200" dirty="0"/>
          </a:p>
          <a:p>
            <a:pPr marL="171450" indent="-171450">
              <a:buFont typeface="Arial" panose="020B0604020202020204" pitchFamily="34" charset="0"/>
              <a:buChar char="•"/>
            </a:pPr>
            <a:r>
              <a:rPr lang="en-US" sz="1200" b="1" dirty="0"/>
              <a:t>Identification and Authentication (IA): </a:t>
            </a:r>
            <a:r>
              <a:rPr lang="en-US" sz="1200" dirty="0">
                <a:hlinkClick r:id="rId8"/>
              </a:rPr>
              <a:t>https://ndisac.org/dibscc/cyberassist/cybersecurity-maturity-model-certification/identification-and-authentication/</a:t>
            </a:r>
            <a:r>
              <a:rPr lang="en-US" sz="1200" dirty="0"/>
              <a:t> </a:t>
            </a:r>
          </a:p>
          <a:p>
            <a:pPr marL="171450" indent="-171450">
              <a:buFont typeface="Arial" panose="020B0604020202020204" pitchFamily="34" charset="0"/>
              <a:buChar char="•"/>
            </a:pPr>
            <a:r>
              <a:rPr lang="en-US" sz="1200" b="1" dirty="0"/>
              <a:t>Incident Response (IR): </a:t>
            </a:r>
            <a:r>
              <a:rPr lang="en-US" sz="1200" dirty="0">
                <a:hlinkClick r:id="rId9"/>
              </a:rPr>
              <a:t>https://ndisac.org/dibscc/cyberassist/cybersecurity-maturity-model-certification/incident-response/</a:t>
            </a:r>
            <a:endParaRPr lang="en-US" sz="1200" dirty="0"/>
          </a:p>
          <a:p>
            <a:pPr marL="171450" indent="-171450">
              <a:buFont typeface="Arial" panose="020B0604020202020204" pitchFamily="34" charset="0"/>
              <a:buChar char="•"/>
            </a:pPr>
            <a:r>
              <a:rPr lang="en-US" sz="1200" b="1" dirty="0"/>
              <a:t>Maintenance (MA): </a:t>
            </a:r>
            <a:r>
              <a:rPr lang="en-US" sz="1200" dirty="0">
                <a:hlinkClick r:id="rId10"/>
              </a:rPr>
              <a:t>https://ndisac.org/dibscc/cyberassist/cybersecurity-maturity-model-certification/maintenance/</a:t>
            </a:r>
            <a:r>
              <a:rPr lang="en-US" sz="1200" dirty="0"/>
              <a:t> </a:t>
            </a:r>
          </a:p>
          <a:p>
            <a:pPr marL="171450" indent="-171450">
              <a:buFont typeface="Arial" panose="020B0604020202020204" pitchFamily="34" charset="0"/>
              <a:buChar char="•"/>
            </a:pPr>
            <a:r>
              <a:rPr lang="en-US" sz="1200" b="1" dirty="0"/>
              <a:t>Media Protection (MP): </a:t>
            </a:r>
            <a:r>
              <a:rPr lang="en-US" sz="1200" dirty="0">
                <a:hlinkClick r:id="rId11"/>
              </a:rPr>
              <a:t>https://ndisac.org/dibscc/cyberassist/cybersecurity-maturity-model-certification/media-protection/</a:t>
            </a:r>
            <a:r>
              <a:rPr lang="en-US" sz="1200" dirty="0"/>
              <a:t> </a:t>
            </a:r>
          </a:p>
          <a:p>
            <a:pPr marL="171450" indent="-171450">
              <a:buFont typeface="Arial" panose="020B0604020202020204" pitchFamily="34" charset="0"/>
              <a:buChar char="•"/>
            </a:pPr>
            <a:r>
              <a:rPr lang="en-US" sz="1200" b="1" dirty="0"/>
              <a:t>Personnel Security (PS): </a:t>
            </a:r>
            <a:r>
              <a:rPr lang="en-US" sz="1200" dirty="0">
                <a:hlinkClick r:id="rId12"/>
              </a:rPr>
              <a:t>https://ndisac.org/dibscc/cyberassist/cybersecurity-maturity-model-certification/personnel-security/</a:t>
            </a:r>
            <a:r>
              <a:rPr lang="en-US" sz="1200" dirty="0"/>
              <a:t> </a:t>
            </a:r>
          </a:p>
          <a:p>
            <a:pPr marL="171450" indent="-171450">
              <a:buFont typeface="Arial" panose="020B0604020202020204" pitchFamily="34" charset="0"/>
              <a:buChar char="•"/>
            </a:pPr>
            <a:r>
              <a:rPr lang="en-US" sz="1200" b="1" dirty="0"/>
              <a:t>Physical Protection (PE): </a:t>
            </a:r>
            <a:r>
              <a:rPr lang="en-US" sz="1200" dirty="0">
                <a:hlinkClick r:id="rId13"/>
              </a:rPr>
              <a:t>https://ndisac.org/dibscc/cyberassist/cybersecurity-maturity-model-certification/physical-protection-2/</a:t>
            </a:r>
            <a:r>
              <a:rPr lang="en-US" sz="1200" dirty="0"/>
              <a:t> </a:t>
            </a:r>
          </a:p>
          <a:p>
            <a:pPr marL="171450" indent="-171450">
              <a:buFont typeface="Arial" panose="020B0604020202020204" pitchFamily="34" charset="0"/>
              <a:buChar char="•"/>
            </a:pPr>
            <a:r>
              <a:rPr lang="en-US" sz="1200" b="1" dirty="0"/>
              <a:t>Risk Assessment (RA): </a:t>
            </a:r>
            <a:r>
              <a:rPr lang="en-US" sz="1200" dirty="0">
                <a:hlinkClick r:id="rId14"/>
              </a:rPr>
              <a:t>https://ndisac.org/dibscc/cyberassist/cybersecurity-maturity-model-certification/risk-management/</a:t>
            </a:r>
            <a:r>
              <a:rPr lang="en-US" sz="1200" dirty="0"/>
              <a:t> </a:t>
            </a:r>
          </a:p>
          <a:p>
            <a:pPr marL="171450" indent="-171450">
              <a:buFont typeface="Arial" panose="020B0604020202020204" pitchFamily="34" charset="0"/>
              <a:buChar char="•"/>
            </a:pPr>
            <a:r>
              <a:rPr lang="en-US" sz="1200" b="1" dirty="0"/>
              <a:t>Security Assessment (CA): </a:t>
            </a:r>
            <a:r>
              <a:rPr lang="en-US" sz="1200" dirty="0">
                <a:hlinkClick r:id="rId15"/>
              </a:rPr>
              <a:t>https://ndisac.org/dibscc/cyberassist/cybersecurity-maturity-model-certification/security-assessment/</a:t>
            </a:r>
            <a:r>
              <a:rPr lang="en-US" sz="1200" dirty="0"/>
              <a:t> </a:t>
            </a:r>
          </a:p>
          <a:p>
            <a:pPr marL="171450" indent="-171450">
              <a:buFont typeface="Arial" panose="020B0604020202020204" pitchFamily="34" charset="0"/>
              <a:buChar char="•"/>
            </a:pPr>
            <a:r>
              <a:rPr lang="en-US" sz="1200" b="1" dirty="0"/>
              <a:t>Systems and Communications Protection (SC): </a:t>
            </a:r>
            <a:r>
              <a:rPr lang="en-US" sz="1200" dirty="0">
                <a:hlinkClick r:id="rId16"/>
              </a:rPr>
              <a:t>https://ndisac.org/dibscc/cyberassist/cybersecurity-maturity-model-certification/system-and-communications-protection/</a:t>
            </a:r>
            <a:r>
              <a:rPr lang="en-US" sz="1200" dirty="0"/>
              <a:t> </a:t>
            </a:r>
          </a:p>
          <a:p>
            <a:pPr marL="171450" indent="-171450">
              <a:buFont typeface="Arial" panose="020B0604020202020204" pitchFamily="34" charset="0"/>
              <a:buChar char="•"/>
            </a:pPr>
            <a:r>
              <a:rPr lang="en-US" sz="1200" b="1" dirty="0"/>
              <a:t>System and Information Integrity (SI): </a:t>
            </a:r>
            <a:r>
              <a:rPr lang="en-US" sz="1200" dirty="0">
                <a:hlinkClick r:id="rId17"/>
              </a:rPr>
              <a:t>https://ndisac.org/dibscc/cyberassist/cybersecurity-maturity-model-certification/system-and-information-integrity/</a:t>
            </a:r>
            <a:r>
              <a:rPr lang="en-US" sz="1200" dirty="0"/>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5</a:t>
            </a:fld>
            <a:endParaRPr lang="en-US" dirty="0"/>
          </a:p>
        </p:txBody>
      </p:sp>
    </p:spTree>
    <p:extLst>
      <p:ext uri="{BB962C8B-B14F-4D97-AF65-F5344CB8AC3E}">
        <p14:creationId xmlns:p14="http://schemas.microsoft.com/office/powerpoint/2010/main" val="3110671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Access is the ability to make use of any system resource. Access control is the process of granting or denying requests to: use information; use information processing services; and enter company facilities. System-based access controls are called logical access controls. Logical access controls prescribe not only who or what (in the case of a process) is permitted to have access to a system resource, but also the type of access that is permitted. Controlling physical access to company facilities is also important. It provides for the protection of employees, plant equipment, hardware, software, networks, and data from physical actions and events that could cause serious loss or damage to the company.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Access Control (AC)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https://ndisac.org/dibscc/cyberassist/cybersecurity-maturity-model-certification/access-control/</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CMMC </a:t>
            </a:r>
            <a:r>
              <a:rPr lang="en-US" sz="1200" b="1" dirty="0"/>
              <a:t>Level 2</a:t>
            </a:r>
            <a:r>
              <a:rPr lang="en-US" sz="1200" dirty="0"/>
              <a:t> practices can be located here: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CMMC practices:</a:t>
            </a:r>
          </a:p>
          <a:p>
            <a:pPr marL="171450" indent="-171450">
              <a:buFont typeface="Arial" panose="020B0604020202020204" pitchFamily="34" charset="0"/>
              <a:buChar char="•"/>
            </a:pPr>
            <a:r>
              <a:rPr lang="en-US" dirty="0"/>
              <a:t>What types of access is permitted to your company’s information systems?</a:t>
            </a:r>
          </a:p>
          <a:p>
            <a:pPr marL="171450" indent="-171450">
              <a:buFont typeface="Arial" panose="020B0604020202020204" pitchFamily="34" charset="0"/>
              <a:buChar char="•"/>
            </a:pPr>
            <a:r>
              <a:rPr lang="en-US" dirty="0"/>
              <a:t>How do control and manage connections between your company’s network and outside networks?</a:t>
            </a:r>
          </a:p>
          <a:p>
            <a:pPr marL="171450" indent="-171450">
              <a:buFont typeface="Arial" panose="020B0604020202020204" pitchFamily="34" charset="0"/>
              <a:buChar char="•"/>
            </a:pPr>
            <a:r>
              <a:rPr lang="en-US" dirty="0"/>
              <a:t>Does your company control and limit access of personal devices, e.g., laptops, phones, to your company’s network?</a:t>
            </a:r>
          </a:p>
          <a:p>
            <a:pPr marL="171450" indent="-171450">
              <a:buFont typeface="Arial" panose="020B0604020202020204" pitchFamily="34" charset="0"/>
              <a:buChar char="•"/>
            </a:pPr>
            <a:r>
              <a:rPr lang="en-US" dirty="0"/>
              <a:t>How does your company ensure access to sensitive information, e.g., Federal Contract Information (FCI), is protected?</a:t>
            </a:r>
          </a:p>
          <a:p>
            <a:pPr marL="171450" indent="-171450">
              <a:buFont typeface="Arial" panose="020B0604020202020204" pitchFamily="34" charset="0"/>
              <a:buChar char="•"/>
            </a:pPr>
            <a:r>
              <a:rPr lang="en-US" dirty="0"/>
              <a:t>Does your company control information posted and processed on publicly accessible systems, e.g. your company’s website?  Does your company limit and know what users are allowed to publish information on publicly accessible systems?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4280319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t>Description:  </a:t>
            </a:r>
            <a:r>
              <a:rPr lang="en-US" sz="1200" dirty="0"/>
              <a:t>An audit is an independent review and examination of records and activities to assess the adequacy of system requirements and ensure compliance with established policies and operational procedures. An audit trail is a record of individuals who have accessed a system as well as what operations the user has performed during a given period. Audit trails maintain a record of system activity both by system and application processes and by user activity of systems and applications. In conjunction with appropriate tools and procedures, audit trails can assist in detecting security violations, performance issues, and flaws in applications. Companies should create, protect, and retain system audit records to the extent needed to enable the monitoring, analysis, investigation, and reporting of unlawful, unauthorized, or inappropriate system activity and ensure that the actions of users can be uniquely traced to those users so they can be held accountable.</a:t>
            </a:r>
            <a:endParaRPr lang="en-US" sz="1200"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Audit and Accountability (AU)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https://ndisac.org/dibscc/cyberassist/cybersecurity-maturity-model-certification/audit-and-accountability/</a:t>
            </a: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endParaRPr lang="en-US" dirty="0"/>
          </a:p>
          <a:p>
            <a:r>
              <a:rPr lang="en-US" dirty="0"/>
              <a:t>Questions for your company to assist with understanding the CMMC practices:</a:t>
            </a:r>
          </a:p>
          <a:p>
            <a:pPr marL="171450" indent="-171450">
              <a:buFont typeface="Arial" panose="020B0604020202020204" pitchFamily="34" charset="0"/>
              <a:buChar char="•"/>
            </a:pPr>
            <a:r>
              <a:rPr lang="en-US" dirty="0"/>
              <a:t>Are users uniquely identified in your systems? </a:t>
            </a:r>
          </a:p>
          <a:p>
            <a:pPr marL="171450" indent="-171450">
              <a:buFont typeface="Arial" panose="020B0604020202020204" pitchFamily="34" charset="0"/>
              <a:buChar char="•"/>
            </a:pPr>
            <a:r>
              <a:rPr lang="en-US" dirty="0"/>
              <a:t>Do you perform any type of event reviews? </a:t>
            </a:r>
          </a:p>
          <a:p>
            <a:pPr marL="171450" indent="-171450">
              <a:buFont typeface="Arial" panose="020B0604020202020204" pitchFamily="34" charset="0"/>
              <a:buChar char="•"/>
            </a:pPr>
            <a:r>
              <a:rPr lang="en-US" dirty="0"/>
              <a:t>Do you have any alerts setup when a failure occurs?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565124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The purpose of information security awareness, training, and education is to enhance security by raising awareness of the need to protect system resources, developing skills and knowledge so system users can perform their jobs more securely, and building in-depth knowledge as needed to design, implement, or operate security programs for organizations and systems. The company is responsible for making sure that managers and users are aware of the security risks associated with their activities and that employees are trained to carry out their information security-related duties and responsibilities.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Awareness and Training (AT)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https://ndisac.org/dibscc/cyberassist/cybersecurity-maturity-model-certification/awareness-and-training/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Questions </a:t>
            </a:r>
            <a:r>
              <a:rPr lang="en-US" dirty="0"/>
              <a:t>for your company to assist with understanding the CMMC practices</a:t>
            </a:r>
            <a:r>
              <a:rPr lang="en-US" sz="1200" b="0" dirty="0"/>
              <a:t>:</a:t>
            </a:r>
          </a:p>
          <a:p>
            <a:pPr marL="171450" indent="-171450">
              <a:buFont typeface="Arial" panose="020B0604020202020204" pitchFamily="34" charset="0"/>
              <a:buChar char="•"/>
            </a:pPr>
            <a:r>
              <a:rPr lang="en-US" dirty="0"/>
              <a:t>Do you have any training on job duties or protection of information? </a:t>
            </a:r>
          </a:p>
          <a:p>
            <a:pPr marL="171450" indent="-171450">
              <a:buFont typeface="Arial" panose="020B0604020202020204" pitchFamily="34" charset="0"/>
              <a:buChar char="•"/>
            </a:pPr>
            <a:r>
              <a:rPr lang="en-US" dirty="0"/>
              <a:t>Is the training recurring?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2016586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Configuration management is a collection of activities focused on establishing and maintaining the integrity of information technology products and systems through the control of processes for initializing, changing, and monitoring the configurations of those products and systems throughout the System Development Life Cycle (SDLC). Configuration management consists of determining and documenting the appropriate specific settings for a system, conducting security impact analyses, and managing changes through a change control board. It allows the entire system to be reviewed to help ensure that a change made on one system does not have adverse effects on another system. Companies establish and maintain baseline configurations and inventories of company systems, including hardware, software, firmware, and documentation throughout the respective SDLC and establish and enforce security configuration settings for information technology products employed in company systems.</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Configuration Management (CM)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https://ndisac.org/dibscc/cyberassist/cybersecurity-maturity-model-certification/configuration-management/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endParaRPr lang="en-US" dirty="0"/>
          </a:p>
          <a:p>
            <a:r>
              <a:rPr lang="en-US" dirty="0"/>
              <a:t>Questions for your company to assist with understanding the CMMC practices:</a:t>
            </a:r>
          </a:p>
          <a:p>
            <a:pPr marL="171450" indent="-171450">
              <a:buFont typeface="Arial" panose="020B0604020202020204" pitchFamily="34" charset="0"/>
              <a:buChar char="•"/>
            </a:pPr>
            <a:r>
              <a:rPr lang="en-US" dirty="0"/>
              <a:t>Do you have any baseline configurations (software, hardware, etc.)? </a:t>
            </a:r>
          </a:p>
          <a:p>
            <a:pPr marL="171450" indent="-171450">
              <a:buFont typeface="Arial" panose="020B0604020202020204" pitchFamily="34" charset="0"/>
              <a:buChar char="•"/>
            </a:pPr>
            <a:r>
              <a:rPr lang="en-US" dirty="0"/>
              <a:t>Do you setup any specific security settings?</a:t>
            </a:r>
          </a:p>
          <a:p>
            <a:pPr marL="171450" indent="-171450">
              <a:buFont typeface="Arial" panose="020B0604020202020204" pitchFamily="34" charset="0"/>
              <a:buChar char="•"/>
            </a:pPr>
            <a:r>
              <a:rPr lang="en-US" dirty="0"/>
              <a:t>Do you review changes to your systems before they occur? </a:t>
            </a:r>
          </a:p>
          <a:p>
            <a:pPr marL="171450" indent="-171450">
              <a:buFont typeface="Arial" panose="020B0604020202020204" pitchFamily="34" charset="0"/>
              <a:buChar char="•"/>
            </a:pPr>
            <a:r>
              <a:rPr lang="en-US" dirty="0"/>
              <a:t>Do you limit what software can be installed and run on your systems?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3698237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For most systems, identification and authentication is often the first line of defense. Identification is the means of verifying the identity of a user, process, or device, typically as a prerequisite for granting access to resources in a system. 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Access control often requires that the system can identify and differentiate between users. Companies should identify system users, processes acting on behalf of users, or devices and authenticate or verify the identities of those users, processes, or devices, as a prerequisite to allowing access to company systems.</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Identification and Authentication (IA)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https://ndisac.org/dibscc/cyberassist/cybersecurity-maturity-model-certification/identification-and-authentication/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practices:</a:t>
            </a:r>
          </a:p>
          <a:p>
            <a:pPr marL="171450" indent="-171450">
              <a:buFont typeface="Arial" panose="020B0604020202020204" pitchFamily="34" charset="0"/>
              <a:buChar char="•"/>
            </a:pPr>
            <a:r>
              <a:rPr lang="en-US" dirty="0"/>
              <a:t>How do users log into your systems? </a:t>
            </a:r>
          </a:p>
          <a:p>
            <a:pPr marL="171450" indent="-171450">
              <a:buFont typeface="Arial" panose="020B0604020202020204" pitchFamily="34" charset="0"/>
              <a:buChar char="•"/>
            </a:pPr>
            <a:r>
              <a:rPr lang="en-US" dirty="0"/>
              <a:t>Does everyone have full administrative rights on all systems? </a:t>
            </a:r>
          </a:p>
          <a:p>
            <a:pPr marL="171450" indent="-171450">
              <a:buFont typeface="Arial" panose="020B0604020202020204" pitchFamily="34" charset="0"/>
              <a:buChar char="•"/>
            </a:pPr>
            <a:r>
              <a:rPr lang="en-US" dirty="0"/>
              <a:t>Do you use any type of multifactor authentication (MFA)? </a:t>
            </a:r>
          </a:p>
          <a:p>
            <a:pPr marL="171450" indent="-171450">
              <a:buFont typeface="Arial" panose="020B0604020202020204" pitchFamily="34" charset="0"/>
              <a:buChar char="•"/>
            </a:pPr>
            <a:r>
              <a:rPr lang="en-US" dirty="0"/>
              <a:t>Do you have any password requirements setup?  </a:t>
            </a:r>
          </a:p>
          <a:p>
            <a:pPr marL="171450" indent="-171450">
              <a:buFont typeface="Arial" panose="020B0604020202020204" pitchFamily="34" charset="0"/>
              <a:buChar char="•"/>
            </a:pPr>
            <a:r>
              <a:rPr lang="en-US" dirty="0"/>
              <a:t>Do you have a process for removing user accounts when an individual leaves the company?</a:t>
            </a:r>
          </a:p>
        </p:txBody>
      </p:sp>
      <p:sp>
        <p:nvSpPr>
          <p:cNvPr id="4" name="Slide Number Placeholder 3"/>
          <p:cNvSpPr>
            <a:spLocks noGrp="1"/>
          </p:cNvSpPr>
          <p:nvPr>
            <p:ph type="sldNum" sz="quarter" idx="5"/>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1901513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Description: </a:t>
            </a:r>
            <a:r>
              <a:rPr lang="en-US" dirty="0"/>
              <a:t>The actions the organization takes to prevent or contain the impact of an incident to the organization while it is occurring or shortly after it has occurred. </a:t>
            </a:r>
            <a:r>
              <a:rPr lang="en-US" sz="1200" kern="1200" dirty="0">
                <a:solidFill>
                  <a:schemeClr val="tx1"/>
                </a:solidFill>
                <a:effectLst/>
                <a:latin typeface="+mn-lt"/>
                <a:ea typeface="+mn-ea"/>
                <a:cs typeface="+mn-cs"/>
              </a:rPr>
              <a:t>Source: CERT RMM v1.2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Incident Response (IR) </a:t>
            </a:r>
            <a:r>
              <a:rPr lang="en-US" sz="1200" b="0" i="0" kern="1200" dirty="0">
                <a:solidFill>
                  <a:schemeClr val="tx1"/>
                </a:solidFill>
                <a:effectLst/>
                <a:latin typeface="+mn-lt"/>
                <a:ea typeface="+mn-ea"/>
                <a:cs typeface="+mn-cs"/>
              </a:rPr>
              <a:t>practices can be located here:</a:t>
            </a:r>
            <a:r>
              <a:rPr lang="en-US" b="1" dirty="0"/>
              <a:t> </a:t>
            </a:r>
            <a:r>
              <a:rPr lang="en-US" dirty="0">
                <a:hlinkClick r:id="rId3"/>
              </a:rPr>
              <a:t>https://ndisac.org/dibscc/cyberassist/cybersecurity-maturity-model-certification/incident-response/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Questions for your company to assist with understanding the CMMC practices:</a:t>
            </a:r>
          </a:p>
          <a:p>
            <a:pPr marL="171450" indent="-171450">
              <a:buFont typeface="Arial" panose="020B0604020202020204" pitchFamily="34" charset="0"/>
              <a:buChar char="•"/>
            </a:pPr>
            <a:r>
              <a:rPr lang="en-US" dirty="0"/>
              <a:t>Do you have any processes for responding to any type of event that affects your business? </a:t>
            </a:r>
          </a:p>
          <a:p>
            <a:pPr marL="171450" indent="-171450">
              <a:buFont typeface="Arial" panose="020B0604020202020204" pitchFamily="34" charset="0"/>
              <a:buChar char="•"/>
            </a:pPr>
            <a:r>
              <a:rPr lang="en-US" dirty="0"/>
              <a:t>Do you test this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346286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3/20/2023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3/20/2023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3/20/2023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3/20/2023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73DACB93-CD3A-9C85-8E98-353512BE274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C9D9-D94C-4E40-8A87-20DB8F74BC18}"/>
              </a:ext>
            </a:extLst>
          </p:cNvPr>
          <p:cNvSpPr>
            <a:spLocks noGrp="1"/>
          </p:cNvSpPr>
          <p:nvPr>
            <p:ph type="title"/>
          </p:nvPr>
        </p:nvSpPr>
        <p:spPr>
          <a:xfrm>
            <a:off x="838200" y="390525"/>
            <a:ext cx="10515600" cy="765175"/>
          </a:xfrm>
        </p:spPr>
        <p:txBody>
          <a:bodyPr/>
          <a:lstStyle/>
          <a:p>
            <a:r>
              <a:rPr lang="en-US" dirty="0"/>
              <a:t>Identification and Authentication (IA)</a:t>
            </a:r>
          </a:p>
        </p:txBody>
      </p:sp>
      <p:sp>
        <p:nvSpPr>
          <p:cNvPr id="3" name="Content Placeholder 2">
            <a:extLst>
              <a:ext uri="{FF2B5EF4-FFF2-40B4-BE49-F238E27FC236}">
                <a16:creationId xmlns:a16="http://schemas.microsoft.com/office/drawing/2014/main" id="{486F2183-903F-432D-A735-9B0B25EB8ACF}"/>
              </a:ext>
            </a:extLst>
          </p:cNvPr>
          <p:cNvSpPr>
            <a:spLocks noGrp="1"/>
          </p:cNvSpPr>
          <p:nvPr>
            <p:ph idx="1"/>
          </p:nvPr>
        </p:nvSpPr>
        <p:spPr>
          <a:xfrm>
            <a:off x="875272" y="1137508"/>
            <a:ext cx="9573768" cy="1412988"/>
          </a:xfrm>
          <a:solidFill>
            <a:schemeClr val="accent1"/>
          </a:solidFill>
        </p:spPr>
        <p:txBody>
          <a:bodyPr>
            <a:normAutofit/>
          </a:bodyPr>
          <a:lstStyle/>
          <a:p>
            <a:pPr marL="0" indent="0" algn="ctr">
              <a:buNone/>
            </a:pPr>
            <a:r>
              <a:rPr lang="en-US" sz="2000" dirty="0">
                <a:solidFill>
                  <a:schemeClr val="bg1"/>
                </a:solidFill>
              </a:rPr>
              <a:t>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A85478AF-BB34-4D06-B6BD-BDC464110516}"/>
              </a:ext>
            </a:extLst>
          </p:cNvPr>
          <p:cNvSpPr>
            <a:spLocks noGrp="1"/>
          </p:cNvSpPr>
          <p:nvPr>
            <p:ph type="sldNum" sz="quarter" idx="12"/>
          </p:nvPr>
        </p:nvSpPr>
        <p:spPr/>
        <p:txBody>
          <a:bodyPr/>
          <a:lstStyle/>
          <a:p>
            <a:fld id="{EBCD8977-B073-4460-AE63-2BD9EC7B16E4}" type="slidenum">
              <a:rPr lang="en-US" smtClean="0"/>
              <a:t>10</a:t>
            </a:fld>
            <a:endParaRPr lang="en-US" dirty="0"/>
          </a:p>
        </p:txBody>
      </p:sp>
      <p:pic>
        <p:nvPicPr>
          <p:cNvPr id="9" name="Picture 8">
            <a:extLst>
              <a:ext uri="{FF2B5EF4-FFF2-40B4-BE49-F238E27FC236}">
                <a16:creationId xmlns:a16="http://schemas.microsoft.com/office/drawing/2014/main" id="{FEA3F9A4-EF53-4438-B282-E0578F616A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7E450B6E-F312-41B2-A592-075922725174}"/>
              </a:ext>
            </a:extLst>
          </p:cNvPr>
          <p:cNvSpPr txBox="1"/>
          <p:nvPr/>
        </p:nvSpPr>
        <p:spPr>
          <a:xfrm>
            <a:off x="875272" y="2779743"/>
            <a:ext cx="8328452"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How do users log into your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everyone have full administrative rights on all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any type of multifactor authentication (MFA)?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password requirements setup?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 process for removing user accounts when an individual leaves the company?</a:t>
            </a:r>
          </a:p>
        </p:txBody>
      </p:sp>
      <p:sp>
        <p:nvSpPr>
          <p:cNvPr id="4" name="TextBox 3">
            <a:extLst>
              <a:ext uri="{FF2B5EF4-FFF2-40B4-BE49-F238E27FC236}">
                <a16:creationId xmlns:a16="http://schemas.microsoft.com/office/drawing/2014/main" id="{AE6A9C3C-62FD-6499-4352-2225514504B1}"/>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3AD3DA8F-1B06-6F70-35E2-38ED549854B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3495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CF674-327E-4A87-A4C4-A861A553E52A}"/>
              </a:ext>
            </a:extLst>
          </p:cNvPr>
          <p:cNvSpPr>
            <a:spLocks noGrp="1"/>
          </p:cNvSpPr>
          <p:nvPr>
            <p:ph type="title"/>
          </p:nvPr>
        </p:nvSpPr>
        <p:spPr>
          <a:xfrm>
            <a:off x="838200" y="365125"/>
            <a:ext cx="10515600" cy="955675"/>
          </a:xfrm>
        </p:spPr>
        <p:txBody>
          <a:bodyPr/>
          <a:lstStyle/>
          <a:p>
            <a:r>
              <a:rPr lang="en-US" dirty="0"/>
              <a:t>Incident Response (IR)</a:t>
            </a:r>
          </a:p>
        </p:txBody>
      </p:sp>
      <p:sp>
        <p:nvSpPr>
          <p:cNvPr id="3" name="Content Placeholder 2">
            <a:extLst>
              <a:ext uri="{FF2B5EF4-FFF2-40B4-BE49-F238E27FC236}">
                <a16:creationId xmlns:a16="http://schemas.microsoft.com/office/drawing/2014/main" id="{D5F389B9-0985-4697-AD64-7114A1E85AF0}"/>
              </a:ext>
            </a:extLst>
          </p:cNvPr>
          <p:cNvSpPr>
            <a:spLocks noGrp="1"/>
          </p:cNvSpPr>
          <p:nvPr>
            <p:ph idx="1"/>
          </p:nvPr>
        </p:nvSpPr>
        <p:spPr>
          <a:xfrm>
            <a:off x="838200" y="1298940"/>
            <a:ext cx="9573768" cy="1491761"/>
          </a:xfrm>
          <a:solidFill>
            <a:schemeClr val="accent1"/>
          </a:solidFill>
        </p:spPr>
        <p:txBody>
          <a:bodyPr>
            <a:noAutofit/>
          </a:bodyPr>
          <a:lstStyle/>
          <a:p>
            <a:pPr marL="0" indent="0" algn="ctr">
              <a:buNone/>
            </a:pPr>
            <a:r>
              <a:rPr lang="en-US" sz="2000" dirty="0">
                <a:solidFill>
                  <a:schemeClr val="bg1"/>
                </a:solidFill>
              </a:rPr>
              <a:t>Companies should establish an operational incident handling capability for company systems that includes adequate preparation, detection, analysis, containment, recovery, and user response activities and track, document, and report incidents to company management and/or authorities.*</a:t>
            </a:r>
          </a:p>
        </p:txBody>
      </p:sp>
      <p:sp>
        <p:nvSpPr>
          <p:cNvPr id="5" name="Slide Number Placeholder 4">
            <a:extLst>
              <a:ext uri="{FF2B5EF4-FFF2-40B4-BE49-F238E27FC236}">
                <a16:creationId xmlns:a16="http://schemas.microsoft.com/office/drawing/2014/main" id="{0D323499-F572-4926-8927-5E78FDD98F10}"/>
              </a:ext>
            </a:extLst>
          </p:cNvPr>
          <p:cNvSpPr>
            <a:spLocks noGrp="1"/>
          </p:cNvSpPr>
          <p:nvPr>
            <p:ph type="sldNum" sz="quarter" idx="12"/>
          </p:nvPr>
        </p:nvSpPr>
        <p:spPr/>
        <p:txBody>
          <a:bodyPr/>
          <a:lstStyle/>
          <a:p>
            <a:fld id="{EBCD8977-B073-4460-AE63-2BD9EC7B16E4}" type="slidenum">
              <a:rPr lang="en-US" smtClean="0"/>
              <a:t>11</a:t>
            </a:fld>
            <a:endParaRPr lang="en-US" dirty="0"/>
          </a:p>
        </p:txBody>
      </p:sp>
      <p:sp>
        <p:nvSpPr>
          <p:cNvPr id="7" name="TextBox 6">
            <a:extLst>
              <a:ext uri="{FF2B5EF4-FFF2-40B4-BE49-F238E27FC236}">
                <a16:creationId xmlns:a16="http://schemas.microsoft.com/office/drawing/2014/main" id="{89619A8C-BE25-4109-BC33-0FADA0AE5302}"/>
              </a:ext>
            </a:extLst>
          </p:cNvPr>
          <p:cNvSpPr txBox="1"/>
          <p:nvPr/>
        </p:nvSpPr>
        <p:spPr>
          <a:xfrm>
            <a:off x="873825" y="2956541"/>
            <a:ext cx="8550555"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processes for responding to any type of event that affects your business?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test this process?</a:t>
            </a:r>
          </a:p>
        </p:txBody>
      </p:sp>
      <p:pic>
        <p:nvPicPr>
          <p:cNvPr id="10" name="Picture 9">
            <a:extLst>
              <a:ext uri="{FF2B5EF4-FFF2-40B4-BE49-F238E27FC236}">
                <a16:creationId xmlns:a16="http://schemas.microsoft.com/office/drawing/2014/main" id="{91EB18BF-B68A-4098-8F5E-B1636E18F08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95C69ED0-76E8-C64D-4AEE-DE2F402F0DC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8" name="Footer Placeholder 3">
            <a:extLst>
              <a:ext uri="{FF2B5EF4-FFF2-40B4-BE49-F238E27FC236}">
                <a16:creationId xmlns:a16="http://schemas.microsoft.com/office/drawing/2014/main" id="{3A68F29A-564F-87F9-4549-FD237A2FE78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84881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0A8C8-BC2A-46B3-B595-C826DAFA6A71}"/>
              </a:ext>
            </a:extLst>
          </p:cNvPr>
          <p:cNvSpPr>
            <a:spLocks noGrp="1"/>
          </p:cNvSpPr>
          <p:nvPr>
            <p:ph type="title"/>
          </p:nvPr>
        </p:nvSpPr>
        <p:spPr>
          <a:xfrm>
            <a:off x="838200" y="454026"/>
            <a:ext cx="10515600" cy="687388"/>
          </a:xfrm>
        </p:spPr>
        <p:txBody>
          <a:bodyPr>
            <a:normAutofit/>
          </a:bodyPr>
          <a:lstStyle/>
          <a:p>
            <a:r>
              <a:rPr lang="en-US" dirty="0"/>
              <a:t>Maintenance (MA) </a:t>
            </a:r>
          </a:p>
        </p:txBody>
      </p:sp>
      <p:sp>
        <p:nvSpPr>
          <p:cNvPr id="3" name="Content Placeholder 2">
            <a:extLst>
              <a:ext uri="{FF2B5EF4-FFF2-40B4-BE49-F238E27FC236}">
                <a16:creationId xmlns:a16="http://schemas.microsoft.com/office/drawing/2014/main" id="{8EEA0974-83F7-43B3-8AE7-BC2C42EE081A}"/>
              </a:ext>
            </a:extLst>
          </p:cNvPr>
          <p:cNvSpPr>
            <a:spLocks noGrp="1"/>
          </p:cNvSpPr>
          <p:nvPr>
            <p:ph idx="1"/>
          </p:nvPr>
        </p:nvSpPr>
        <p:spPr>
          <a:xfrm>
            <a:off x="838199" y="1395416"/>
            <a:ext cx="9573768" cy="1229031"/>
          </a:xfrm>
          <a:solidFill>
            <a:schemeClr val="accent1"/>
          </a:solidFill>
        </p:spPr>
        <p:txBody>
          <a:bodyPr>
            <a:normAutofit/>
          </a:bodyPr>
          <a:lstStyle/>
          <a:p>
            <a:pPr marL="0" indent="0" algn="ctr">
              <a:buNone/>
            </a:pPr>
            <a:r>
              <a:rPr lang="en-US" sz="2000" dirty="0">
                <a:solidFill>
                  <a:schemeClr val="bg1"/>
                </a:solidFill>
              </a:rPr>
              <a:t>Companies should perform periodic and timely maintenance on company systems and provide effective controls on the tools, techniques, mechanisms, and personnel used to conduct system maintenance.*</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5D54C064-39D0-42CE-A3D0-5668B5664926}"/>
              </a:ext>
            </a:extLst>
          </p:cNvPr>
          <p:cNvSpPr>
            <a:spLocks noGrp="1"/>
          </p:cNvSpPr>
          <p:nvPr>
            <p:ph type="sldNum" sz="quarter" idx="12"/>
          </p:nvPr>
        </p:nvSpPr>
        <p:spPr/>
        <p:txBody>
          <a:bodyPr/>
          <a:lstStyle/>
          <a:p>
            <a:fld id="{EBCD8977-B073-4460-AE63-2BD9EC7B16E4}" type="slidenum">
              <a:rPr lang="en-US" smtClean="0"/>
              <a:t>12</a:t>
            </a:fld>
            <a:endParaRPr lang="en-US" dirty="0"/>
          </a:p>
        </p:txBody>
      </p:sp>
      <p:sp>
        <p:nvSpPr>
          <p:cNvPr id="9" name="TextBox 8">
            <a:extLst>
              <a:ext uri="{FF2B5EF4-FFF2-40B4-BE49-F238E27FC236}">
                <a16:creationId xmlns:a16="http://schemas.microsoft.com/office/drawing/2014/main" id="{4BDA0ADB-F598-42C2-8E19-4E9955D462B1}"/>
              </a:ext>
            </a:extLst>
          </p:cNvPr>
          <p:cNvSpPr txBox="1"/>
          <p:nvPr/>
        </p:nvSpPr>
        <p:spPr>
          <a:xfrm>
            <a:off x="861950" y="2817117"/>
            <a:ext cx="8654143"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patch your systems regularly?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sanitize systems before sending for repair?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monitor repair personnel?</a:t>
            </a:r>
          </a:p>
        </p:txBody>
      </p:sp>
      <p:pic>
        <p:nvPicPr>
          <p:cNvPr id="10" name="Picture 9">
            <a:extLst>
              <a:ext uri="{FF2B5EF4-FFF2-40B4-BE49-F238E27FC236}">
                <a16:creationId xmlns:a16="http://schemas.microsoft.com/office/drawing/2014/main" id="{3F6B996F-DAA5-4AA3-85C9-58C2876D5513}"/>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05E417D9-F204-C1B3-1825-5256375897E3}"/>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EE1E8A90-A5E4-E302-D471-DEE92284FF6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2454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7ABB-6CC9-4116-9E01-F3893B7A4ED8}"/>
              </a:ext>
            </a:extLst>
          </p:cNvPr>
          <p:cNvSpPr>
            <a:spLocks noGrp="1"/>
          </p:cNvSpPr>
          <p:nvPr>
            <p:ph type="title"/>
          </p:nvPr>
        </p:nvSpPr>
        <p:spPr>
          <a:xfrm>
            <a:off x="838200" y="378626"/>
            <a:ext cx="10515600" cy="661988"/>
          </a:xfrm>
        </p:spPr>
        <p:txBody>
          <a:bodyPr>
            <a:normAutofit/>
          </a:bodyPr>
          <a:lstStyle/>
          <a:p>
            <a:r>
              <a:rPr lang="en-US" dirty="0"/>
              <a:t>Media Protection (MP)</a:t>
            </a:r>
          </a:p>
        </p:txBody>
      </p:sp>
      <p:sp>
        <p:nvSpPr>
          <p:cNvPr id="3" name="Content Placeholder 2">
            <a:extLst>
              <a:ext uri="{FF2B5EF4-FFF2-40B4-BE49-F238E27FC236}">
                <a16:creationId xmlns:a16="http://schemas.microsoft.com/office/drawing/2014/main" id="{DACAEEE4-7FB5-46A7-8921-FB5BBF067C23}"/>
              </a:ext>
            </a:extLst>
          </p:cNvPr>
          <p:cNvSpPr>
            <a:spLocks noGrp="1"/>
          </p:cNvSpPr>
          <p:nvPr>
            <p:ph idx="1"/>
          </p:nvPr>
        </p:nvSpPr>
        <p:spPr>
          <a:xfrm>
            <a:off x="802574" y="1149208"/>
            <a:ext cx="9573768" cy="2009627"/>
          </a:xfrm>
          <a:solidFill>
            <a:schemeClr val="accent1"/>
          </a:solidFill>
        </p:spPr>
        <p:txBody>
          <a:bodyPr>
            <a:noAutofit/>
          </a:bodyPr>
          <a:lstStyle/>
          <a:p>
            <a:pPr marL="0" indent="0" algn="ctr">
              <a:buNone/>
            </a:pPr>
            <a:r>
              <a:rPr lang="en-US" sz="2000" dirty="0">
                <a:solidFill>
                  <a:schemeClr val="bg1"/>
                </a:solidFill>
              </a:rPr>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1A9E680B-3E8F-4E91-BE96-5BA993B053CF}"/>
              </a:ext>
            </a:extLst>
          </p:cNvPr>
          <p:cNvSpPr>
            <a:spLocks noGrp="1"/>
          </p:cNvSpPr>
          <p:nvPr>
            <p:ph type="sldNum" sz="quarter" idx="12"/>
          </p:nvPr>
        </p:nvSpPr>
        <p:spPr/>
        <p:txBody>
          <a:bodyPr/>
          <a:lstStyle/>
          <a:p>
            <a:fld id="{EBCD8977-B073-4460-AE63-2BD9EC7B16E4}" type="slidenum">
              <a:rPr lang="en-US" smtClean="0"/>
              <a:t>13</a:t>
            </a:fld>
            <a:endParaRPr lang="en-US" dirty="0"/>
          </a:p>
        </p:txBody>
      </p:sp>
      <p:pic>
        <p:nvPicPr>
          <p:cNvPr id="12" name="Picture 11">
            <a:extLst>
              <a:ext uri="{FF2B5EF4-FFF2-40B4-BE49-F238E27FC236}">
                <a16:creationId xmlns:a16="http://schemas.microsoft.com/office/drawing/2014/main" id="{341D7384-4BC5-4289-B225-E806195EB5E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6" name="TextBox 15">
            <a:extLst>
              <a:ext uri="{FF2B5EF4-FFF2-40B4-BE49-F238E27FC236}">
                <a16:creationId xmlns:a16="http://schemas.microsoft.com/office/drawing/2014/main" id="{7B6F3814-58DA-44D6-9815-5858FE3CA792}"/>
              </a:ext>
            </a:extLst>
          </p:cNvPr>
          <p:cNvSpPr txBox="1"/>
          <p:nvPr/>
        </p:nvSpPr>
        <p:spPr>
          <a:xfrm>
            <a:off x="838200" y="3326566"/>
            <a:ext cx="8420201" cy="172092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sanitize systems before sending for disposal?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backups at off-site facilities?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your systems from removable media especially when coming from an unknown source?</a:t>
            </a:r>
          </a:p>
        </p:txBody>
      </p:sp>
      <p:sp>
        <p:nvSpPr>
          <p:cNvPr id="4" name="TextBox 3">
            <a:extLst>
              <a:ext uri="{FF2B5EF4-FFF2-40B4-BE49-F238E27FC236}">
                <a16:creationId xmlns:a16="http://schemas.microsoft.com/office/drawing/2014/main" id="{4473DCB1-EAFC-9351-43E7-E37F9180695D}"/>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E2A45DA3-D391-7B5E-F3EA-BA4322C9266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44444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EEFB7-315F-4D43-875E-157BB6DEFB72}"/>
              </a:ext>
            </a:extLst>
          </p:cNvPr>
          <p:cNvSpPr>
            <a:spLocks noGrp="1"/>
          </p:cNvSpPr>
          <p:nvPr>
            <p:ph type="title"/>
          </p:nvPr>
        </p:nvSpPr>
        <p:spPr>
          <a:xfrm>
            <a:off x="838200" y="365125"/>
            <a:ext cx="10515600" cy="841375"/>
          </a:xfrm>
        </p:spPr>
        <p:txBody>
          <a:bodyPr/>
          <a:lstStyle/>
          <a:p>
            <a:r>
              <a:rPr lang="en-US" dirty="0"/>
              <a:t>Personnel Security (PS)</a:t>
            </a:r>
          </a:p>
        </p:txBody>
      </p:sp>
      <p:sp>
        <p:nvSpPr>
          <p:cNvPr id="3" name="Content Placeholder 2">
            <a:extLst>
              <a:ext uri="{FF2B5EF4-FFF2-40B4-BE49-F238E27FC236}">
                <a16:creationId xmlns:a16="http://schemas.microsoft.com/office/drawing/2014/main" id="{A7F937BA-A846-4591-ABFB-C7E5F23E4217}"/>
              </a:ext>
            </a:extLst>
          </p:cNvPr>
          <p:cNvSpPr>
            <a:spLocks noGrp="1"/>
          </p:cNvSpPr>
          <p:nvPr>
            <p:ph idx="1"/>
          </p:nvPr>
        </p:nvSpPr>
        <p:spPr>
          <a:xfrm>
            <a:off x="838199" y="1304102"/>
            <a:ext cx="9573768" cy="1673352"/>
          </a:xfrm>
          <a:solidFill>
            <a:schemeClr val="accent1"/>
          </a:solidFill>
        </p:spPr>
        <p:txBody>
          <a:bodyPr>
            <a:noAutofit/>
          </a:bodyPr>
          <a:lstStyle/>
          <a:p>
            <a:pPr marL="0" indent="0" algn="ctr">
              <a:buNone/>
            </a:pPr>
            <a:r>
              <a:rPr lang="en-US" sz="2000" dirty="0">
                <a:solidFill>
                  <a:schemeClr val="bg1"/>
                </a:solidFill>
              </a:rPr>
              <a:t>Personnel security seeks to minimize the risk that staff (permanent, temporary, or contractor) pose to company assets through the malicious use or exploitation of their legitimate access to the company’s resources. Companies should be vigilant when recruiting and hiring new employees, as well as when an employee transfers or is terminated.*</a:t>
            </a:r>
          </a:p>
          <a:p>
            <a:pPr marL="0" indent="0" algn="ctr">
              <a:buNone/>
            </a:pPr>
            <a:endParaRPr lang="en-US" sz="2000" b="1" dirty="0">
              <a:solidFill>
                <a:schemeClr val="bg1"/>
              </a:solidFill>
            </a:endParaRPr>
          </a:p>
        </p:txBody>
      </p:sp>
      <p:sp>
        <p:nvSpPr>
          <p:cNvPr id="5" name="Slide Number Placeholder 4">
            <a:extLst>
              <a:ext uri="{FF2B5EF4-FFF2-40B4-BE49-F238E27FC236}">
                <a16:creationId xmlns:a16="http://schemas.microsoft.com/office/drawing/2014/main" id="{CB0CBEA9-B227-4D58-86D4-2BCD44155A94}"/>
              </a:ext>
            </a:extLst>
          </p:cNvPr>
          <p:cNvSpPr>
            <a:spLocks noGrp="1"/>
          </p:cNvSpPr>
          <p:nvPr>
            <p:ph type="sldNum" sz="quarter" idx="12"/>
          </p:nvPr>
        </p:nvSpPr>
        <p:spPr/>
        <p:txBody>
          <a:bodyPr/>
          <a:lstStyle/>
          <a:p>
            <a:fld id="{EBCD8977-B073-4460-AE63-2BD9EC7B16E4}" type="slidenum">
              <a:rPr lang="en-US" smtClean="0"/>
              <a:t>14</a:t>
            </a:fld>
            <a:endParaRPr lang="en-US" dirty="0"/>
          </a:p>
        </p:txBody>
      </p:sp>
      <p:sp>
        <p:nvSpPr>
          <p:cNvPr id="8" name="TextBox 7">
            <a:extLst>
              <a:ext uri="{FF2B5EF4-FFF2-40B4-BE49-F238E27FC236}">
                <a16:creationId xmlns:a16="http://schemas.microsoft.com/office/drawing/2014/main" id="{4E93D13D-4B50-4F1A-B9BA-423CAA024B94}"/>
              </a:ext>
            </a:extLst>
          </p:cNvPr>
          <p:cNvSpPr txBox="1"/>
          <p:nvPr/>
        </p:nvSpPr>
        <p:spPr>
          <a:xfrm>
            <a:off x="838201" y="3210885"/>
            <a:ext cx="8708570"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background checks on employees?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remove/disable access when an employee leaves the company?</a:t>
            </a:r>
          </a:p>
        </p:txBody>
      </p:sp>
      <p:pic>
        <p:nvPicPr>
          <p:cNvPr id="13" name="Picture 12">
            <a:extLst>
              <a:ext uri="{FF2B5EF4-FFF2-40B4-BE49-F238E27FC236}">
                <a16:creationId xmlns:a16="http://schemas.microsoft.com/office/drawing/2014/main" id="{6294521A-7190-4666-B15E-1B478FEDFDA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DEC906EB-2C4D-20CE-0060-C88298B42F4D}"/>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A5EEAF48-D8FD-41AC-2688-2411C4B41E6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594133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BD63A-2119-4B13-A007-4E9F3229DB47}"/>
              </a:ext>
            </a:extLst>
          </p:cNvPr>
          <p:cNvSpPr>
            <a:spLocks noGrp="1"/>
          </p:cNvSpPr>
          <p:nvPr>
            <p:ph type="title"/>
          </p:nvPr>
        </p:nvSpPr>
        <p:spPr>
          <a:xfrm>
            <a:off x="838200" y="351392"/>
            <a:ext cx="10515600" cy="714375"/>
          </a:xfrm>
        </p:spPr>
        <p:txBody>
          <a:bodyPr/>
          <a:lstStyle/>
          <a:p>
            <a:r>
              <a:rPr lang="en-US" dirty="0"/>
              <a:t>Physical Protection (PE)</a:t>
            </a:r>
          </a:p>
        </p:txBody>
      </p:sp>
      <p:sp>
        <p:nvSpPr>
          <p:cNvPr id="3" name="Content Placeholder 2">
            <a:extLst>
              <a:ext uri="{FF2B5EF4-FFF2-40B4-BE49-F238E27FC236}">
                <a16:creationId xmlns:a16="http://schemas.microsoft.com/office/drawing/2014/main" id="{94894623-0B52-4FA7-A243-CEE08F98987B}"/>
              </a:ext>
            </a:extLst>
          </p:cNvPr>
          <p:cNvSpPr>
            <a:spLocks noGrp="1"/>
          </p:cNvSpPr>
          <p:nvPr>
            <p:ph idx="1"/>
          </p:nvPr>
        </p:nvSpPr>
        <p:spPr>
          <a:xfrm>
            <a:off x="839163" y="1182099"/>
            <a:ext cx="9573768" cy="1358642"/>
          </a:xfrm>
          <a:solidFill>
            <a:schemeClr val="accent1"/>
          </a:solidFill>
        </p:spPr>
        <p:txBody>
          <a:bodyPr>
            <a:normAutofit/>
          </a:bodyPr>
          <a:lstStyle/>
          <a:p>
            <a:pPr marL="0" indent="0" algn="ctr">
              <a:buNone/>
            </a:pPr>
            <a:r>
              <a:rPr lang="en-US" sz="2000" dirty="0">
                <a:solidFill>
                  <a:schemeClr val="bg1"/>
                </a:solidFill>
              </a:rPr>
              <a:t>The term physical (and environmental) security refers to measures taken to protect systems, buildings, and related supporting infrastructure against threats associated with their physical environment.*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C9366456-7BB6-4914-B850-C839A1570A43}"/>
              </a:ext>
            </a:extLst>
          </p:cNvPr>
          <p:cNvSpPr>
            <a:spLocks noGrp="1"/>
          </p:cNvSpPr>
          <p:nvPr>
            <p:ph type="sldNum" sz="quarter" idx="12"/>
          </p:nvPr>
        </p:nvSpPr>
        <p:spPr/>
        <p:txBody>
          <a:bodyPr/>
          <a:lstStyle/>
          <a:p>
            <a:fld id="{EBCD8977-B073-4460-AE63-2BD9EC7B16E4}" type="slidenum">
              <a:rPr lang="en-US" smtClean="0"/>
              <a:t>15</a:t>
            </a:fld>
            <a:endParaRPr lang="en-US" dirty="0"/>
          </a:p>
        </p:txBody>
      </p:sp>
      <p:pic>
        <p:nvPicPr>
          <p:cNvPr id="10" name="Picture 9">
            <a:extLst>
              <a:ext uri="{FF2B5EF4-FFF2-40B4-BE49-F238E27FC236}">
                <a16:creationId xmlns:a16="http://schemas.microsoft.com/office/drawing/2014/main" id="{F0255A28-1579-42ED-9F5F-876DD1ACD6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4" name="TextBox 13">
            <a:extLst>
              <a:ext uri="{FF2B5EF4-FFF2-40B4-BE49-F238E27FC236}">
                <a16:creationId xmlns:a16="http://schemas.microsoft.com/office/drawing/2014/main" id="{2234083C-560D-4601-9C05-A332D47B9958}"/>
              </a:ext>
            </a:extLst>
          </p:cNvPr>
          <p:cNvSpPr txBox="1"/>
          <p:nvPr/>
        </p:nvSpPr>
        <p:spPr>
          <a:xfrm>
            <a:off x="862914" y="2785129"/>
            <a:ext cx="8695441"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track and monitor visitors?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Is physical access to systems limited?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take security measures when working offsite?</a:t>
            </a:r>
          </a:p>
        </p:txBody>
      </p:sp>
      <p:sp>
        <p:nvSpPr>
          <p:cNvPr id="4" name="TextBox 3">
            <a:extLst>
              <a:ext uri="{FF2B5EF4-FFF2-40B4-BE49-F238E27FC236}">
                <a16:creationId xmlns:a16="http://schemas.microsoft.com/office/drawing/2014/main" id="{D48AC02F-32D0-C014-39E5-ACD44F0D4AB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1E3559E4-1BC3-6223-FAC3-E8041395442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465839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658F-FB6F-4A7F-A9F1-9C35229D6608}"/>
              </a:ext>
            </a:extLst>
          </p:cNvPr>
          <p:cNvSpPr>
            <a:spLocks noGrp="1"/>
          </p:cNvSpPr>
          <p:nvPr>
            <p:ph type="title"/>
          </p:nvPr>
        </p:nvSpPr>
        <p:spPr>
          <a:xfrm>
            <a:off x="751701" y="377825"/>
            <a:ext cx="10515600" cy="879475"/>
          </a:xfrm>
        </p:spPr>
        <p:txBody>
          <a:bodyPr/>
          <a:lstStyle/>
          <a:p>
            <a:r>
              <a:rPr lang="en-US" dirty="0"/>
              <a:t>Risk Assessment (RA)</a:t>
            </a:r>
          </a:p>
        </p:txBody>
      </p:sp>
      <p:sp>
        <p:nvSpPr>
          <p:cNvPr id="3" name="Content Placeholder 2">
            <a:extLst>
              <a:ext uri="{FF2B5EF4-FFF2-40B4-BE49-F238E27FC236}">
                <a16:creationId xmlns:a16="http://schemas.microsoft.com/office/drawing/2014/main" id="{3BDBC86F-1AA0-4FBF-890C-6FF64BB99395}"/>
              </a:ext>
            </a:extLst>
          </p:cNvPr>
          <p:cNvSpPr>
            <a:spLocks noGrp="1"/>
          </p:cNvSpPr>
          <p:nvPr>
            <p:ph idx="1"/>
          </p:nvPr>
        </p:nvSpPr>
        <p:spPr>
          <a:xfrm>
            <a:off x="797274" y="1346788"/>
            <a:ext cx="9573768" cy="1980218"/>
          </a:xfrm>
          <a:solidFill>
            <a:schemeClr val="accent1"/>
          </a:solidFill>
        </p:spPr>
        <p:txBody>
          <a:bodyPr>
            <a:noAutofit/>
          </a:bodyPr>
          <a:lstStyle/>
          <a:p>
            <a:pPr marL="0" indent="0" algn="ctr">
              <a:buNone/>
            </a:pPr>
            <a:r>
              <a:rPr lang="en-US" sz="2000" dirty="0">
                <a:solidFill>
                  <a:schemeClr val="bg1"/>
                </a:solidFill>
              </a:rPr>
              <a:t>Risk assessments identify and prioritize risks to company operations, assets, employees, and other organizations that may result from the operation of a system. Companies should periodically assess the risk to operations (e.g., mission, functions, image, and reputation), assets, and employees, which may result from the operation of company systems and the associated processing, storage, or transmission of company information.*</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8A7C18FB-F975-4AE6-B293-110D3583C3B0}"/>
              </a:ext>
            </a:extLst>
          </p:cNvPr>
          <p:cNvSpPr>
            <a:spLocks noGrp="1"/>
          </p:cNvSpPr>
          <p:nvPr>
            <p:ph type="sldNum" sz="quarter" idx="12"/>
          </p:nvPr>
        </p:nvSpPr>
        <p:spPr/>
        <p:txBody>
          <a:bodyPr/>
          <a:lstStyle/>
          <a:p>
            <a:fld id="{EBCD8977-B073-4460-AE63-2BD9EC7B16E4}" type="slidenum">
              <a:rPr lang="en-US" smtClean="0"/>
              <a:t>16</a:t>
            </a:fld>
            <a:endParaRPr lang="en-US" dirty="0"/>
          </a:p>
        </p:txBody>
      </p:sp>
      <p:sp>
        <p:nvSpPr>
          <p:cNvPr id="6" name="TextBox 5">
            <a:extLst>
              <a:ext uri="{FF2B5EF4-FFF2-40B4-BE49-F238E27FC236}">
                <a16:creationId xmlns:a16="http://schemas.microsoft.com/office/drawing/2014/main" id="{6477CF23-A91D-46ED-BF2C-933022E3AB70}"/>
              </a:ext>
            </a:extLst>
          </p:cNvPr>
          <p:cNvSpPr txBox="1"/>
          <p:nvPr/>
        </p:nvSpPr>
        <p:spPr>
          <a:xfrm>
            <a:off x="797275" y="3438219"/>
            <a:ext cx="9123148"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assess risk to your company and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scan for and remediate systems vulnerabilities?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backups of systems? </a:t>
            </a:r>
          </a:p>
        </p:txBody>
      </p:sp>
      <p:pic>
        <p:nvPicPr>
          <p:cNvPr id="9" name="Picture 8">
            <a:extLst>
              <a:ext uri="{FF2B5EF4-FFF2-40B4-BE49-F238E27FC236}">
                <a16:creationId xmlns:a16="http://schemas.microsoft.com/office/drawing/2014/main" id="{8DCB3928-112C-43E0-8D5F-FE13A2552E2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DFC5301C-F099-C72F-8FAB-1374E2BF34F5}"/>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8" name="Footer Placeholder 3">
            <a:extLst>
              <a:ext uri="{FF2B5EF4-FFF2-40B4-BE49-F238E27FC236}">
                <a16:creationId xmlns:a16="http://schemas.microsoft.com/office/drawing/2014/main" id="{7EB1F5A7-0238-E8FF-8F5D-4FFE15BBB74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0521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23795-9FBE-4BD4-B3CB-5BD7A26B3335}"/>
              </a:ext>
            </a:extLst>
          </p:cNvPr>
          <p:cNvSpPr>
            <a:spLocks noGrp="1"/>
          </p:cNvSpPr>
          <p:nvPr>
            <p:ph type="title"/>
          </p:nvPr>
        </p:nvSpPr>
        <p:spPr>
          <a:xfrm>
            <a:off x="838200" y="365126"/>
            <a:ext cx="10515600" cy="849900"/>
          </a:xfrm>
        </p:spPr>
        <p:txBody>
          <a:bodyPr/>
          <a:lstStyle/>
          <a:p>
            <a:r>
              <a:rPr lang="en-US" dirty="0"/>
              <a:t>Security Assessment (CA)</a:t>
            </a:r>
          </a:p>
        </p:txBody>
      </p:sp>
      <p:sp>
        <p:nvSpPr>
          <p:cNvPr id="3" name="Content Placeholder 2">
            <a:extLst>
              <a:ext uri="{FF2B5EF4-FFF2-40B4-BE49-F238E27FC236}">
                <a16:creationId xmlns:a16="http://schemas.microsoft.com/office/drawing/2014/main" id="{47E0C67B-1506-4EC6-B8F2-BAB6A4A6CF48}"/>
              </a:ext>
            </a:extLst>
          </p:cNvPr>
          <p:cNvSpPr>
            <a:spLocks noGrp="1"/>
          </p:cNvSpPr>
          <p:nvPr>
            <p:ph idx="1"/>
          </p:nvPr>
        </p:nvSpPr>
        <p:spPr>
          <a:xfrm>
            <a:off x="705171" y="1287676"/>
            <a:ext cx="9573768" cy="1673352"/>
          </a:xfrm>
          <a:solidFill>
            <a:schemeClr val="accent1"/>
          </a:solidFill>
        </p:spPr>
        <p:txBody>
          <a:bodyPr>
            <a:normAutofit/>
          </a:bodyPr>
          <a:lstStyle/>
          <a:p>
            <a:pPr marL="0" indent="0" algn="ctr">
              <a:buNone/>
            </a:pPr>
            <a:r>
              <a:rPr lang="en-US" sz="2000" dirty="0">
                <a:solidFill>
                  <a:schemeClr val="bg1"/>
                </a:solidFill>
              </a:rPr>
              <a:t>A security requirement assessment is the testing and/or evaluation of the management, operational, and technical security requirements on a system to determine the extent to which the requirements are implemented correctly, operating as intended, and producing the desired outcome with respect to meeting the security requirements for the system.* </a:t>
            </a:r>
          </a:p>
        </p:txBody>
      </p:sp>
      <p:sp>
        <p:nvSpPr>
          <p:cNvPr id="5" name="Slide Number Placeholder 4">
            <a:extLst>
              <a:ext uri="{FF2B5EF4-FFF2-40B4-BE49-F238E27FC236}">
                <a16:creationId xmlns:a16="http://schemas.microsoft.com/office/drawing/2014/main" id="{762B7CB8-3F50-4FAE-B357-34EB059B6464}"/>
              </a:ext>
            </a:extLst>
          </p:cNvPr>
          <p:cNvSpPr>
            <a:spLocks noGrp="1"/>
          </p:cNvSpPr>
          <p:nvPr>
            <p:ph type="sldNum" sz="quarter" idx="12"/>
          </p:nvPr>
        </p:nvSpPr>
        <p:spPr/>
        <p:txBody>
          <a:bodyPr/>
          <a:lstStyle/>
          <a:p>
            <a:fld id="{EBCD8977-B073-4460-AE63-2BD9EC7B16E4}" type="slidenum">
              <a:rPr lang="en-US" smtClean="0"/>
              <a:t>17</a:t>
            </a:fld>
            <a:endParaRPr lang="en-US" dirty="0"/>
          </a:p>
        </p:txBody>
      </p:sp>
      <p:sp>
        <p:nvSpPr>
          <p:cNvPr id="6" name="TextBox 5">
            <a:extLst>
              <a:ext uri="{FF2B5EF4-FFF2-40B4-BE49-F238E27FC236}">
                <a16:creationId xmlns:a16="http://schemas.microsoft.com/office/drawing/2014/main" id="{EF425882-439A-4BDF-80C3-CEDBF6ED74E4}"/>
              </a:ext>
            </a:extLst>
          </p:cNvPr>
          <p:cNvSpPr txBox="1"/>
          <p:nvPr/>
        </p:nvSpPr>
        <p:spPr>
          <a:xfrm>
            <a:off x="791190" y="3076550"/>
            <a:ext cx="9019202" cy="172092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periodically assess your security controls?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resolve any deficiencies found in security controls?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document how your systems are protected and interconnected? </a:t>
            </a:r>
          </a:p>
        </p:txBody>
      </p:sp>
      <p:pic>
        <p:nvPicPr>
          <p:cNvPr id="8" name="Picture 7">
            <a:extLst>
              <a:ext uri="{FF2B5EF4-FFF2-40B4-BE49-F238E27FC236}">
                <a16:creationId xmlns:a16="http://schemas.microsoft.com/office/drawing/2014/main" id="{8664208E-DA05-47F2-9DEF-10BE4D80D152}"/>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1143951F-44BF-C8CB-DAE2-E0FABEC89E6E}"/>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9" name="Footer Placeholder 3">
            <a:extLst>
              <a:ext uri="{FF2B5EF4-FFF2-40B4-BE49-F238E27FC236}">
                <a16:creationId xmlns:a16="http://schemas.microsoft.com/office/drawing/2014/main" id="{668441E5-87F9-BBF4-D4C7-A6BDFD66492C}"/>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635346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3000-EA2A-45AB-9809-369E73B6085C}"/>
              </a:ext>
            </a:extLst>
          </p:cNvPr>
          <p:cNvSpPr>
            <a:spLocks noGrp="1"/>
          </p:cNvSpPr>
          <p:nvPr>
            <p:ph type="title"/>
          </p:nvPr>
        </p:nvSpPr>
        <p:spPr>
          <a:xfrm>
            <a:off x="492204" y="365125"/>
            <a:ext cx="10515600" cy="892175"/>
          </a:xfrm>
        </p:spPr>
        <p:txBody>
          <a:bodyPr/>
          <a:lstStyle/>
          <a:p>
            <a:r>
              <a:rPr lang="en-US" dirty="0"/>
              <a:t>System and Communications Protection (SC)</a:t>
            </a:r>
          </a:p>
        </p:txBody>
      </p:sp>
      <p:sp>
        <p:nvSpPr>
          <p:cNvPr id="3" name="Content Placeholder 2">
            <a:extLst>
              <a:ext uri="{FF2B5EF4-FFF2-40B4-BE49-F238E27FC236}">
                <a16:creationId xmlns:a16="http://schemas.microsoft.com/office/drawing/2014/main" id="{23680959-0138-49AB-AF38-9A7F95483024}"/>
              </a:ext>
            </a:extLst>
          </p:cNvPr>
          <p:cNvSpPr>
            <a:spLocks noGrp="1"/>
          </p:cNvSpPr>
          <p:nvPr>
            <p:ph idx="1"/>
          </p:nvPr>
        </p:nvSpPr>
        <p:spPr>
          <a:xfrm>
            <a:off x="838200" y="1150890"/>
            <a:ext cx="9573768" cy="2056418"/>
          </a:xfrm>
          <a:solidFill>
            <a:schemeClr val="accent1"/>
          </a:solidFill>
        </p:spPr>
        <p:txBody>
          <a:bodyPr>
            <a:noAutofit/>
          </a:bodyPr>
          <a:lstStyle/>
          <a:p>
            <a:pPr marL="0" indent="0" algn="ctr">
              <a:buNone/>
            </a:pPr>
            <a:r>
              <a:rPr lang="en-US" sz="2000" dirty="0">
                <a:solidFill>
                  <a:schemeClr val="bg1"/>
                </a:solidFill>
              </a:rPr>
              <a:t>System and communications protection requirements provide an array of safeguards for the system, including the confidentiality information at rest and in transit.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p>
          <a:p>
            <a:pPr marL="0" indent="0" algn="ctr">
              <a:buNone/>
            </a:pPr>
            <a:endParaRPr lang="en-US" sz="2000" b="1" dirty="0">
              <a:solidFill>
                <a:schemeClr val="bg1"/>
              </a:solidFill>
            </a:endParaRPr>
          </a:p>
        </p:txBody>
      </p:sp>
      <p:sp>
        <p:nvSpPr>
          <p:cNvPr id="5" name="Slide Number Placeholder 4">
            <a:extLst>
              <a:ext uri="{FF2B5EF4-FFF2-40B4-BE49-F238E27FC236}">
                <a16:creationId xmlns:a16="http://schemas.microsoft.com/office/drawing/2014/main" id="{08B9FB72-E94F-4FD9-B8CE-9E2BEAE8C787}"/>
              </a:ext>
            </a:extLst>
          </p:cNvPr>
          <p:cNvSpPr>
            <a:spLocks noGrp="1"/>
          </p:cNvSpPr>
          <p:nvPr>
            <p:ph type="sldNum" sz="quarter" idx="12"/>
          </p:nvPr>
        </p:nvSpPr>
        <p:spPr/>
        <p:txBody>
          <a:bodyPr/>
          <a:lstStyle/>
          <a:p>
            <a:fld id="{EBCD8977-B073-4460-AE63-2BD9EC7B16E4}" type="slidenum">
              <a:rPr lang="en-US" smtClean="0"/>
              <a:t>18</a:t>
            </a:fld>
            <a:endParaRPr lang="en-US" dirty="0"/>
          </a:p>
        </p:txBody>
      </p:sp>
      <p:pic>
        <p:nvPicPr>
          <p:cNvPr id="9" name="Picture 8">
            <a:extLst>
              <a:ext uri="{FF2B5EF4-FFF2-40B4-BE49-F238E27FC236}">
                <a16:creationId xmlns:a16="http://schemas.microsoft.com/office/drawing/2014/main" id="{5A713011-F7FA-4D54-AFC5-2D952F26E56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E066AC6F-7D43-4E5A-96E5-24363186A4DE}"/>
              </a:ext>
            </a:extLst>
          </p:cNvPr>
          <p:cNvSpPr txBox="1"/>
          <p:nvPr/>
        </p:nvSpPr>
        <p:spPr>
          <a:xfrm>
            <a:off x="861950" y="3326550"/>
            <a:ext cx="8610663" cy="254807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firewalls and other segregation on your network?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segregate public-facing systems from internal only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encryption when transmitting over the Internet?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limit the ability to connect to systems from outside the company?</a:t>
            </a:r>
          </a:p>
        </p:txBody>
      </p:sp>
      <p:sp>
        <p:nvSpPr>
          <p:cNvPr id="4" name="TextBox 3">
            <a:extLst>
              <a:ext uri="{FF2B5EF4-FFF2-40B4-BE49-F238E27FC236}">
                <a16:creationId xmlns:a16="http://schemas.microsoft.com/office/drawing/2014/main" id="{A5400C07-F04C-3D8D-E43F-E5B868EBCDE9}"/>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76A76A31-4EFA-D3E2-FAC3-3BDDC4B79F2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624629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2FAF7-A0AF-4767-9874-A84A75549AE2}"/>
              </a:ext>
            </a:extLst>
          </p:cNvPr>
          <p:cNvSpPr>
            <a:spLocks noGrp="1"/>
          </p:cNvSpPr>
          <p:nvPr>
            <p:ph type="title"/>
          </p:nvPr>
        </p:nvSpPr>
        <p:spPr>
          <a:xfrm>
            <a:off x="838200" y="365125"/>
            <a:ext cx="10515600" cy="942975"/>
          </a:xfrm>
        </p:spPr>
        <p:txBody>
          <a:bodyPr/>
          <a:lstStyle/>
          <a:p>
            <a:r>
              <a:rPr lang="en-US" dirty="0"/>
              <a:t>System and Information Integrity (SI)</a:t>
            </a:r>
          </a:p>
        </p:txBody>
      </p:sp>
      <p:sp>
        <p:nvSpPr>
          <p:cNvPr id="3" name="Content Placeholder 2">
            <a:extLst>
              <a:ext uri="{FF2B5EF4-FFF2-40B4-BE49-F238E27FC236}">
                <a16:creationId xmlns:a16="http://schemas.microsoft.com/office/drawing/2014/main" id="{6632E3D6-9F10-478B-AE3B-33819E4ED641}"/>
              </a:ext>
            </a:extLst>
          </p:cNvPr>
          <p:cNvSpPr>
            <a:spLocks noGrp="1"/>
          </p:cNvSpPr>
          <p:nvPr>
            <p:ph idx="1"/>
          </p:nvPr>
        </p:nvSpPr>
        <p:spPr>
          <a:xfrm>
            <a:off x="930863" y="1332184"/>
            <a:ext cx="9573768" cy="1114131"/>
          </a:xfrm>
          <a:solidFill>
            <a:schemeClr val="accent1"/>
          </a:solidFill>
        </p:spPr>
        <p:txBody>
          <a:bodyPr>
            <a:normAutofit/>
          </a:bodyPr>
          <a:lstStyle/>
          <a:p>
            <a:pPr marL="0" indent="0" algn="ctr">
              <a:buNone/>
            </a:pPr>
            <a:r>
              <a:rPr lang="en-US" sz="2000" dirty="0">
                <a:solidFill>
                  <a:schemeClr val="bg1"/>
                </a:solidFill>
              </a:rPr>
              <a:t>System and information integrity provides assurance that the information being accessed has not been meddled with or damaged by an error in the system.*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B934EAB6-1127-42FD-B565-56DC3F593879}"/>
              </a:ext>
            </a:extLst>
          </p:cNvPr>
          <p:cNvSpPr>
            <a:spLocks noGrp="1"/>
          </p:cNvSpPr>
          <p:nvPr>
            <p:ph type="sldNum" sz="quarter" idx="12"/>
          </p:nvPr>
        </p:nvSpPr>
        <p:spPr/>
        <p:txBody>
          <a:bodyPr/>
          <a:lstStyle/>
          <a:p>
            <a:fld id="{EBCD8977-B073-4460-AE63-2BD9EC7B16E4}" type="slidenum">
              <a:rPr lang="en-US" smtClean="0"/>
              <a:t>19</a:t>
            </a:fld>
            <a:endParaRPr lang="en-US" dirty="0"/>
          </a:p>
        </p:txBody>
      </p:sp>
      <p:pic>
        <p:nvPicPr>
          <p:cNvPr id="9" name="Picture 8">
            <a:extLst>
              <a:ext uri="{FF2B5EF4-FFF2-40B4-BE49-F238E27FC236}">
                <a16:creationId xmlns:a16="http://schemas.microsoft.com/office/drawing/2014/main" id="{3355A85C-59B0-4DD0-9583-24690C976CD5}"/>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0A4AA8C4-FE6E-4CD1-8C90-D8E8D94B6B17}"/>
              </a:ext>
            </a:extLst>
          </p:cNvPr>
          <p:cNvSpPr txBox="1"/>
          <p:nvPr/>
        </p:nvSpPr>
        <p:spPr>
          <a:xfrm>
            <a:off x="1017363" y="2581897"/>
            <a:ext cx="9028680"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Anti-malware/Anti-virus software and keep it updated?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monitor for system vulnerabilities and/or malicious attacks?</a:t>
            </a:r>
          </a:p>
          <a:p>
            <a:pPr marR="0" lvl="0">
              <a:lnSpc>
                <a:spcPct val="107000"/>
              </a:lnSpc>
              <a:spcBef>
                <a:spcPts val="0"/>
              </a:spcBef>
              <a:spcAft>
                <a:spcPts val="800"/>
              </a:spcAft>
              <a:tabLst>
                <a:tab pos="457200" algn="l"/>
              </a:tabLst>
            </a:pPr>
            <a:endParaRPr lang="en-US" sz="2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DBC8BBF-8E41-9995-9369-30E63E1CF6C7}"/>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97D5A95F-0B9A-649D-6F59-1D4D7A87067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93195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t>Module 3: Assessment Process - Interim</a:t>
            </a:r>
          </a:p>
          <a:p>
            <a:r>
              <a:rPr lang="en-US" dirty="0"/>
              <a:t>Module 4: Incident Reporting</a:t>
            </a:r>
          </a:p>
          <a:p>
            <a:r>
              <a:rPr lang="en-US" dirty="0"/>
              <a:t>Module 5: Cybersecurity Best Practices</a:t>
            </a:r>
          </a:p>
          <a:p>
            <a:r>
              <a:rPr lang="en-US" dirty="0"/>
              <a:t>Module 6: Risk Management</a:t>
            </a:r>
          </a:p>
          <a:p>
            <a:r>
              <a:rPr lang="en-US" dirty="0"/>
              <a:t>Resource Guide: Glossary, Acronym Guide and Resources for Additional Information</a:t>
            </a:r>
          </a:p>
          <a:p>
            <a:r>
              <a:rPr lang="en-US" dirty="0">
                <a:highlight>
                  <a:srgbClr val="FFFF00"/>
                </a:highlight>
              </a:rPr>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9C55AA88-2234-C4EF-E734-A2B6E589EB7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6F8C-98F6-4344-9DB5-D5FB21E57125}"/>
              </a:ext>
            </a:extLst>
          </p:cNvPr>
          <p:cNvSpPr>
            <a:spLocks noGrp="1"/>
          </p:cNvSpPr>
          <p:nvPr>
            <p:ph type="title"/>
          </p:nvPr>
        </p:nvSpPr>
        <p:spPr>
          <a:xfrm>
            <a:off x="590835" y="2700867"/>
            <a:ext cx="8874443" cy="1826581"/>
          </a:xfrm>
        </p:spPr>
        <p:txBody>
          <a:bodyPr/>
          <a:lstStyle/>
          <a:p>
            <a:r>
              <a:rPr lang="en-US" dirty="0"/>
              <a:t>CMMC Domains</a:t>
            </a:r>
          </a:p>
        </p:txBody>
      </p:sp>
      <p:sp>
        <p:nvSpPr>
          <p:cNvPr id="3" name="Text Placeholder 2">
            <a:extLst>
              <a:ext uri="{FF2B5EF4-FFF2-40B4-BE49-F238E27FC236}">
                <a16:creationId xmlns:a16="http://schemas.microsoft.com/office/drawing/2014/main" id="{6ECF858D-EF6C-4F40-85C7-1614602B3527}"/>
              </a:ext>
            </a:extLst>
          </p:cNvPr>
          <p:cNvSpPr>
            <a:spLocks noGrp="1"/>
          </p:cNvSpPr>
          <p:nvPr>
            <p:ph type="body" idx="1"/>
          </p:nvPr>
        </p:nvSpPr>
        <p:spPr>
          <a:xfrm>
            <a:off x="615550" y="4490372"/>
            <a:ext cx="8596668" cy="687109"/>
          </a:xfrm>
        </p:spPr>
        <p:txBody>
          <a:bodyPr/>
          <a:lstStyle/>
          <a:p>
            <a:r>
              <a:rPr lang="en-US" dirty="0"/>
              <a:t>Reference Material</a:t>
            </a:r>
          </a:p>
        </p:txBody>
      </p:sp>
      <p:sp>
        <p:nvSpPr>
          <p:cNvPr id="5" name="Slide Number Placeholder 4">
            <a:extLst>
              <a:ext uri="{FF2B5EF4-FFF2-40B4-BE49-F238E27FC236}">
                <a16:creationId xmlns:a16="http://schemas.microsoft.com/office/drawing/2014/main" id="{942CBD3C-9127-448E-A851-3994FF0B7740}"/>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347523B5-A683-4983-874F-50F41B4BEF9A}"/>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89452560-FEB0-CFF1-91AC-6E6977AD52B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31834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7" name="Footer Placeholder 3">
            <a:extLst>
              <a:ext uri="{FF2B5EF4-FFF2-40B4-BE49-F238E27FC236}">
                <a16:creationId xmlns:a16="http://schemas.microsoft.com/office/drawing/2014/main" id="{C9A42F59-3AAC-64AD-216B-06791B11361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190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E09E-CD40-465C-BFC3-DB63F788D6E6}"/>
              </a:ext>
            </a:extLst>
          </p:cNvPr>
          <p:cNvSpPr>
            <a:spLocks noGrp="1"/>
          </p:cNvSpPr>
          <p:nvPr>
            <p:ph type="title"/>
          </p:nvPr>
        </p:nvSpPr>
        <p:spPr>
          <a:xfrm>
            <a:off x="838200" y="239866"/>
            <a:ext cx="10515600" cy="620393"/>
          </a:xfrm>
        </p:spPr>
        <p:txBody>
          <a:bodyPr>
            <a:normAutofit fontScale="90000"/>
          </a:bodyPr>
          <a:lstStyle/>
          <a:p>
            <a:r>
              <a:rPr lang="en-US" dirty="0"/>
              <a:t>CMMC Domains</a:t>
            </a:r>
          </a:p>
        </p:txBody>
      </p:sp>
      <p:sp>
        <p:nvSpPr>
          <p:cNvPr id="4" name="Slide Number Placeholder 3">
            <a:extLst>
              <a:ext uri="{FF2B5EF4-FFF2-40B4-BE49-F238E27FC236}">
                <a16:creationId xmlns:a16="http://schemas.microsoft.com/office/drawing/2014/main" id="{C624F9D0-3814-4DF5-9EEA-0F9DD0870262}"/>
              </a:ext>
            </a:extLst>
          </p:cNvPr>
          <p:cNvSpPr>
            <a:spLocks noGrp="1"/>
          </p:cNvSpPr>
          <p:nvPr>
            <p:ph type="sldNum" sz="quarter" idx="12"/>
          </p:nvPr>
        </p:nvSpPr>
        <p:spPr/>
        <p:txBody>
          <a:bodyPr/>
          <a:lstStyle/>
          <a:p>
            <a:fld id="{EBCD8977-B073-4460-AE63-2BD9EC7B16E4}" type="slidenum">
              <a:rPr lang="en-US" smtClean="0"/>
              <a:t>5</a:t>
            </a:fld>
            <a:endParaRPr lang="en-US" dirty="0"/>
          </a:p>
        </p:txBody>
      </p:sp>
      <p:graphicFrame>
        <p:nvGraphicFramePr>
          <p:cNvPr id="5" name="Diagram 4">
            <a:extLst>
              <a:ext uri="{FF2B5EF4-FFF2-40B4-BE49-F238E27FC236}">
                <a16:creationId xmlns:a16="http://schemas.microsoft.com/office/drawing/2014/main" id="{9D3C119E-4EA1-492F-A408-00B8F5BEABAC}"/>
              </a:ext>
            </a:extLst>
          </p:cNvPr>
          <p:cNvGraphicFramePr/>
          <p:nvPr>
            <p:extLst>
              <p:ext uri="{D42A27DB-BD31-4B8C-83A1-F6EECF244321}">
                <p14:modId xmlns:p14="http://schemas.microsoft.com/office/powerpoint/2010/main" val="3981754081"/>
              </p:ext>
            </p:extLst>
          </p:nvPr>
        </p:nvGraphicFramePr>
        <p:xfrm>
          <a:off x="1030205" y="2910515"/>
          <a:ext cx="8602147" cy="362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33F2F87-E2EE-4C59-B792-B28FC77A2E69}"/>
              </a:ext>
            </a:extLst>
          </p:cNvPr>
          <p:cNvSpPr txBox="1"/>
          <p:nvPr/>
        </p:nvSpPr>
        <p:spPr>
          <a:xfrm>
            <a:off x="3285855" y="2651014"/>
            <a:ext cx="3799787" cy="369332"/>
          </a:xfrm>
          <a:prstGeom prst="rect">
            <a:avLst/>
          </a:prstGeom>
          <a:noFill/>
        </p:spPr>
        <p:txBody>
          <a:bodyPr wrap="square" rtlCol="0">
            <a:spAutoFit/>
          </a:bodyPr>
          <a:lstStyle/>
          <a:p>
            <a:pPr algn="ctr" defTabSz="548600"/>
            <a:r>
              <a:rPr lang="en-US" b="1" dirty="0">
                <a:solidFill>
                  <a:srgbClr val="00269A">
                    <a:lumMod val="75000"/>
                    <a:lumOff val="25000"/>
                  </a:srgbClr>
                </a:solidFill>
                <a:latin typeface="Arial" panose="020B0604020202020204"/>
              </a:rPr>
              <a:t>CMMC Domains (14)</a:t>
            </a:r>
          </a:p>
        </p:txBody>
      </p:sp>
      <p:pic>
        <p:nvPicPr>
          <p:cNvPr id="9" name="Picture 8">
            <a:extLst>
              <a:ext uri="{FF2B5EF4-FFF2-40B4-BE49-F238E27FC236}">
                <a16:creationId xmlns:a16="http://schemas.microsoft.com/office/drawing/2014/main" id="{49DAB801-7347-484E-A0A0-864823E52A27}"/>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Content Placeholder 2">
            <a:extLst>
              <a:ext uri="{FF2B5EF4-FFF2-40B4-BE49-F238E27FC236}">
                <a16:creationId xmlns:a16="http://schemas.microsoft.com/office/drawing/2014/main" id="{C75F0BB2-8AF3-44AD-A170-8E9BF59CA9CB}"/>
              </a:ext>
            </a:extLst>
          </p:cNvPr>
          <p:cNvSpPr txBox="1">
            <a:spLocks/>
          </p:cNvSpPr>
          <p:nvPr/>
        </p:nvSpPr>
        <p:spPr>
          <a:xfrm>
            <a:off x="588949" y="1044633"/>
            <a:ext cx="9197602" cy="1507525"/>
          </a:xfrm>
          <a:prstGeom prst="rect">
            <a:avLst/>
          </a:prstGeom>
          <a:noFill/>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3" panose="05040102010807070707" pitchFamily="18" charset="2"/>
              <a:buChar char="u"/>
            </a:pPr>
            <a:r>
              <a:rPr lang="en-US" b="0" i="0" dirty="0">
                <a:effectLst/>
              </a:rPr>
              <a:t>The CMMC model consists of 14 domains that align with the families specified in NIST SP 800-171.* </a:t>
            </a:r>
          </a:p>
          <a:p>
            <a:pPr>
              <a:buFont typeface="Wingdings 3" panose="05040102010807070707" pitchFamily="18" charset="2"/>
              <a:buChar char="u"/>
            </a:pPr>
            <a:r>
              <a:rPr lang="en-US" dirty="0"/>
              <a:t>When you click on one of the domains in the “CMMC Domains (14)” chart, you will be directed to the listing of all practices for that domain. From there, you can narrow it down by level.</a:t>
            </a:r>
          </a:p>
        </p:txBody>
      </p:sp>
      <p:sp>
        <p:nvSpPr>
          <p:cNvPr id="10" name="TextBox 9">
            <a:extLst>
              <a:ext uri="{FF2B5EF4-FFF2-40B4-BE49-F238E27FC236}">
                <a16:creationId xmlns:a16="http://schemas.microsoft.com/office/drawing/2014/main" id="{12E0EDF0-ECFF-44DF-B4B9-0EB054082562}"/>
              </a:ext>
            </a:extLst>
          </p:cNvPr>
          <p:cNvSpPr txBox="1"/>
          <p:nvPr/>
        </p:nvSpPr>
        <p:spPr>
          <a:xfrm>
            <a:off x="5388212" y="6519157"/>
            <a:ext cx="4571333"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https://www.acq.osd.mil/cmmc/docs/ModelOverview_V2.0_FINAL2_20211203.pdf</a:t>
            </a:r>
            <a:r>
              <a:rPr lang="en-US" sz="800" dirty="0"/>
              <a:t> </a:t>
            </a:r>
          </a:p>
        </p:txBody>
      </p:sp>
      <p:sp>
        <p:nvSpPr>
          <p:cNvPr id="3" name="Footer Placeholder 3">
            <a:extLst>
              <a:ext uri="{FF2B5EF4-FFF2-40B4-BE49-F238E27FC236}">
                <a16:creationId xmlns:a16="http://schemas.microsoft.com/office/drawing/2014/main" id="{E556FF44-2045-AC91-26E3-3EB87629D6D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83438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B971-B012-4E2C-A1E0-929DC56AD770}"/>
              </a:ext>
            </a:extLst>
          </p:cNvPr>
          <p:cNvSpPr>
            <a:spLocks noGrp="1"/>
          </p:cNvSpPr>
          <p:nvPr>
            <p:ph type="title"/>
          </p:nvPr>
        </p:nvSpPr>
        <p:spPr>
          <a:xfrm>
            <a:off x="621890" y="206029"/>
            <a:ext cx="10515600" cy="644523"/>
          </a:xfrm>
        </p:spPr>
        <p:txBody>
          <a:bodyPr>
            <a:normAutofit/>
          </a:bodyPr>
          <a:lstStyle/>
          <a:p>
            <a:r>
              <a:rPr lang="en-US" dirty="0"/>
              <a:t>Access Control (AC)</a:t>
            </a:r>
          </a:p>
        </p:txBody>
      </p:sp>
      <p:sp>
        <p:nvSpPr>
          <p:cNvPr id="3" name="Content Placeholder 2">
            <a:extLst>
              <a:ext uri="{FF2B5EF4-FFF2-40B4-BE49-F238E27FC236}">
                <a16:creationId xmlns:a16="http://schemas.microsoft.com/office/drawing/2014/main" id="{0CBDB488-D0AC-4A7B-8EAE-AFD75905B8FE}"/>
              </a:ext>
            </a:extLst>
          </p:cNvPr>
          <p:cNvSpPr>
            <a:spLocks noGrp="1"/>
          </p:cNvSpPr>
          <p:nvPr>
            <p:ph idx="1"/>
          </p:nvPr>
        </p:nvSpPr>
        <p:spPr>
          <a:xfrm>
            <a:off x="621890" y="1088701"/>
            <a:ext cx="9575406" cy="1677359"/>
          </a:xfrm>
          <a:solidFill>
            <a:schemeClr val="accent1"/>
          </a:solidFill>
        </p:spPr>
        <p:txBody>
          <a:bodyPr>
            <a:noAutofit/>
          </a:bodyPr>
          <a:lstStyle/>
          <a:p>
            <a:pPr marL="0" indent="0" algn="ctr">
              <a:buNone/>
            </a:pPr>
            <a:r>
              <a:rPr lang="en-US" sz="2000" dirty="0">
                <a:solidFill>
                  <a:schemeClr val="bg1"/>
                </a:solidFill>
              </a:rPr>
              <a:t>Access control is the process of granting or denying requests to use information, to use information processing services and/or enter company facilities. System-based access controls are called logical access controls, who or what (in the case of a process) is permitted to have access to a system resource and type of access permitted.*</a:t>
            </a:r>
          </a:p>
          <a:p>
            <a:pPr marL="0" indent="0">
              <a:buNone/>
            </a:pPr>
            <a:endParaRPr lang="en-US" sz="2000" dirty="0"/>
          </a:p>
        </p:txBody>
      </p:sp>
      <p:sp>
        <p:nvSpPr>
          <p:cNvPr id="5" name="Slide Number Placeholder 4">
            <a:extLst>
              <a:ext uri="{FF2B5EF4-FFF2-40B4-BE49-F238E27FC236}">
                <a16:creationId xmlns:a16="http://schemas.microsoft.com/office/drawing/2014/main" id="{E0AF2A83-5D53-4F08-BEBF-548B7973AA82}"/>
              </a:ext>
            </a:extLst>
          </p:cNvPr>
          <p:cNvSpPr>
            <a:spLocks noGrp="1"/>
          </p:cNvSpPr>
          <p:nvPr>
            <p:ph type="sldNum" sz="quarter" idx="12"/>
          </p:nvPr>
        </p:nvSpPr>
        <p:spPr/>
        <p:txBody>
          <a:bodyPr/>
          <a:lstStyle/>
          <a:p>
            <a:fld id="{EBCD8977-B073-4460-AE63-2BD9EC7B16E4}" type="slidenum">
              <a:rPr lang="en-US" smtClean="0"/>
              <a:t>6</a:t>
            </a:fld>
            <a:endParaRPr lang="en-US" dirty="0"/>
          </a:p>
        </p:txBody>
      </p:sp>
      <p:sp>
        <p:nvSpPr>
          <p:cNvPr id="14" name="TextBox 13">
            <a:extLst>
              <a:ext uri="{FF2B5EF4-FFF2-40B4-BE49-F238E27FC236}">
                <a16:creationId xmlns:a16="http://schemas.microsoft.com/office/drawing/2014/main" id="{0FA7330E-C561-40BB-9C9D-F17711DF414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20" name="TextBox 19">
            <a:extLst>
              <a:ext uri="{FF2B5EF4-FFF2-40B4-BE49-F238E27FC236}">
                <a16:creationId xmlns:a16="http://schemas.microsoft.com/office/drawing/2014/main" id="{B7DDB1B5-F56C-467C-82BD-C2D034F2770C}"/>
              </a:ext>
            </a:extLst>
          </p:cNvPr>
          <p:cNvSpPr txBox="1"/>
          <p:nvPr/>
        </p:nvSpPr>
        <p:spPr>
          <a:xfrm>
            <a:off x="621890" y="3008868"/>
            <a:ext cx="9016379"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securely log into your company systems?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limit system access to types of transactions and functions?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restrict access to company facilities?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What is sensitive information?</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know how to handle and protect sensitive information?</a:t>
            </a:r>
          </a:p>
        </p:txBody>
      </p:sp>
      <p:pic>
        <p:nvPicPr>
          <p:cNvPr id="4" name="Picture 3">
            <a:extLst>
              <a:ext uri="{FF2B5EF4-FFF2-40B4-BE49-F238E27FC236}">
                <a16:creationId xmlns:a16="http://schemas.microsoft.com/office/drawing/2014/main" id="{9075780A-C91B-0D20-F227-50C1EDD563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7828F49B-21DC-238C-10F0-39737449AFE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6958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E90A-29E0-4E50-857A-F8C5CF31DBB3}"/>
              </a:ext>
            </a:extLst>
          </p:cNvPr>
          <p:cNvSpPr>
            <a:spLocks noGrp="1"/>
          </p:cNvSpPr>
          <p:nvPr>
            <p:ph type="title"/>
          </p:nvPr>
        </p:nvSpPr>
        <p:spPr>
          <a:xfrm>
            <a:off x="838200" y="466726"/>
            <a:ext cx="10515600" cy="647701"/>
          </a:xfrm>
        </p:spPr>
        <p:txBody>
          <a:bodyPr>
            <a:normAutofit/>
          </a:bodyPr>
          <a:lstStyle/>
          <a:p>
            <a:r>
              <a:rPr lang="en-US" dirty="0"/>
              <a:t>Audit and Accountability (AU)</a:t>
            </a:r>
          </a:p>
        </p:txBody>
      </p:sp>
      <p:sp>
        <p:nvSpPr>
          <p:cNvPr id="3" name="Content Placeholder 2">
            <a:extLst>
              <a:ext uri="{FF2B5EF4-FFF2-40B4-BE49-F238E27FC236}">
                <a16:creationId xmlns:a16="http://schemas.microsoft.com/office/drawing/2014/main" id="{EF7F5766-BA71-4D70-A454-7744219AB092}"/>
              </a:ext>
            </a:extLst>
          </p:cNvPr>
          <p:cNvSpPr>
            <a:spLocks noGrp="1"/>
          </p:cNvSpPr>
          <p:nvPr>
            <p:ph idx="1"/>
          </p:nvPr>
        </p:nvSpPr>
        <p:spPr>
          <a:xfrm>
            <a:off x="762000" y="1254051"/>
            <a:ext cx="9573768" cy="1673352"/>
          </a:xfrm>
          <a:solidFill>
            <a:schemeClr val="accent1"/>
          </a:solidFill>
        </p:spPr>
        <p:txBody>
          <a:bodyPr>
            <a:noAutofit/>
          </a:bodyPr>
          <a:lstStyle/>
          <a:p>
            <a:pPr marL="0" indent="0" algn="ctr">
              <a:buNone/>
            </a:pPr>
            <a:r>
              <a:rPr lang="en-US" sz="2000" dirty="0">
                <a:solidFill>
                  <a:schemeClr val="bg1"/>
                </a:solidFill>
              </a:rPr>
              <a:t>Companies should create, protect, and retain system audit records to the extent needed to enable the monitoring, analysis, investigation, and reporting of unlawful, unauthorized, or inappropriate system activity and ensure that the actions of users can be uniquely traced to those users so they can be held accountable.*</a:t>
            </a:r>
            <a:endParaRPr lang="en-US" sz="2000" b="1" dirty="0">
              <a:solidFill>
                <a:schemeClr val="bg1"/>
              </a:solidFill>
            </a:endParaRPr>
          </a:p>
          <a:p>
            <a:pPr algn="ctr"/>
            <a:endParaRPr lang="en-US" sz="2000" dirty="0">
              <a:solidFill>
                <a:schemeClr val="bg1"/>
              </a:solidFill>
            </a:endParaRPr>
          </a:p>
        </p:txBody>
      </p:sp>
      <p:sp>
        <p:nvSpPr>
          <p:cNvPr id="5" name="Slide Number Placeholder 4">
            <a:extLst>
              <a:ext uri="{FF2B5EF4-FFF2-40B4-BE49-F238E27FC236}">
                <a16:creationId xmlns:a16="http://schemas.microsoft.com/office/drawing/2014/main" id="{D1762CC3-5817-4B9D-88BC-3F08813C9FC1}"/>
              </a:ext>
            </a:extLst>
          </p:cNvPr>
          <p:cNvSpPr>
            <a:spLocks noGrp="1"/>
          </p:cNvSpPr>
          <p:nvPr>
            <p:ph type="sldNum" sz="quarter" idx="12"/>
          </p:nvPr>
        </p:nvSpPr>
        <p:spPr/>
        <p:txBody>
          <a:bodyPr/>
          <a:lstStyle/>
          <a:p>
            <a:fld id="{EBCD8977-B073-4460-AE63-2BD9EC7B16E4}" type="slidenum">
              <a:rPr lang="en-US" smtClean="0"/>
              <a:t>7</a:t>
            </a:fld>
            <a:endParaRPr lang="en-US" dirty="0"/>
          </a:p>
        </p:txBody>
      </p:sp>
      <p:sp>
        <p:nvSpPr>
          <p:cNvPr id="8" name="TextBox 7">
            <a:extLst>
              <a:ext uri="{FF2B5EF4-FFF2-40B4-BE49-F238E27FC236}">
                <a16:creationId xmlns:a16="http://schemas.microsoft.com/office/drawing/2014/main" id="{45B4C258-CE67-4D9C-A74B-2E2C6A826D91}"/>
              </a:ext>
            </a:extLst>
          </p:cNvPr>
          <p:cNvSpPr txBox="1"/>
          <p:nvPr/>
        </p:nvSpPr>
        <p:spPr>
          <a:xfrm>
            <a:off x="811428" y="3083009"/>
            <a:ext cx="8331339"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Are users uniquely identified in your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any type of event reviews?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alerts setup when a failure occurs?</a:t>
            </a:r>
          </a:p>
        </p:txBody>
      </p:sp>
      <p:pic>
        <p:nvPicPr>
          <p:cNvPr id="9" name="Picture 8">
            <a:extLst>
              <a:ext uri="{FF2B5EF4-FFF2-40B4-BE49-F238E27FC236}">
                <a16:creationId xmlns:a16="http://schemas.microsoft.com/office/drawing/2014/main" id="{3E3954D6-CE57-4511-B7D5-7D41678B0AB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8A5A8267-2066-7EDD-8781-B015B7512CC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96CAB9A1-AD98-F33C-231D-52E943B769D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285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CD60-9B8A-43D0-B9B0-E6DF4930281E}"/>
              </a:ext>
            </a:extLst>
          </p:cNvPr>
          <p:cNvSpPr>
            <a:spLocks noGrp="1"/>
          </p:cNvSpPr>
          <p:nvPr>
            <p:ph type="title"/>
          </p:nvPr>
        </p:nvSpPr>
        <p:spPr>
          <a:xfrm>
            <a:off x="838200" y="365125"/>
            <a:ext cx="10515600" cy="714375"/>
          </a:xfrm>
        </p:spPr>
        <p:txBody>
          <a:bodyPr>
            <a:normAutofit/>
          </a:bodyPr>
          <a:lstStyle/>
          <a:p>
            <a:r>
              <a:rPr lang="en-US" dirty="0"/>
              <a:t>Awareness and Training (AT)</a:t>
            </a:r>
          </a:p>
        </p:txBody>
      </p:sp>
      <p:sp>
        <p:nvSpPr>
          <p:cNvPr id="3" name="Content Placeholder 2">
            <a:extLst>
              <a:ext uri="{FF2B5EF4-FFF2-40B4-BE49-F238E27FC236}">
                <a16:creationId xmlns:a16="http://schemas.microsoft.com/office/drawing/2014/main" id="{5581C71B-7358-4363-A62D-15995916EAD9}"/>
              </a:ext>
            </a:extLst>
          </p:cNvPr>
          <p:cNvSpPr>
            <a:spLocks noGrp="1"/>
          </p:cNvSpPr>
          <p:nvPr>
            <p:ph idx="1"/>
          </p:nvPr>
        </p:nvSpPr>
        <p:spPr>
          <a:xfrm>
            <a:off x="838199" y="1179832"/>
            <a:ext cx="9573768" cy="1673352"/>
          </a:xfrm>
          <a:solidFill>
            <a:schemeClr val="accent1"/>
          </a:solidFill>
        </p:spPr>
        <p:txBody>
          <a:bodyPr>
            <a:noAutofit/>
          </a:bodyPr>
          <a:lstStyle/>
          <a:p>
            <a:pPr marL="0" indent="0" algn="ctr">
              <a:buNone/>
            </a:pPr>
            <a:r>
              <a:rPr lang="en-US" sz="2000" dirty="0">
                <a:solidFill>
                  <a:schemeClr val="bg1"/>
                </a:solidFill>
              </a:rPr>
              <a:t>The purpose of information security awareness, training, and education is to enhance security by raising awareness of the need to protect system resources, developing skills and knowledge so system users can perform their jobs more securely, and building in-depth knowledge as needed to design, implement, or operate security programs for organizations and systems.*</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6E9A2DE5-3582-4810-B6F0-A5A7F8C4A476}"/>
              </a:ext>
            </a:extLst>
          </p:cNvPr>
          <p:cNvSpPr>
            <a:spLocks noGrp="1"/>
          </p:cNvSpPr>
          <p:nvPr>
            <p:ph type="sldNum" sz="quarter" idx="12"/>
          </p:nvPr>
        </p:nvSpPr>
        <p:spPr/>
        <p:txBody>
          <a:bodyPr/>
          <a:lstStyle/>
          <a:p>
            <a:fld id="{EBCD8977-B073-4460-AE63-2BD9EC7B16E4}" type="slidenum">
              <a:rPr lang="en-US" smtClean="0"/>
              <a:t>8</a:t>
            </a:fld>
            <a:endParaRPr lang="en-US" dirty="0"/>
          </a:p>
        </p:txBody>
      </p:sp>
      <p:sp>
        <p:nvSpPr>
          <p:cNvPr id="7" name="TextBox 6">
            <a:extLst>
              <a:ext uri="{FF2B5EF4-FFF2-40B4-BE49-F238E27FC236}">
                <a16:creationId xmlns:a16="http://schemas.microsoft.com/office/drawing/2014/main" id="{D7EAFAF6-9688-4454-8046-8496AA16796E}"/>
              </a:ext>
            </a:extLst>
          </p:cNvPr>
          <p:cNvSpPr txBox="1"/>
          <p:nvPr/>
        </p:nvSpPr>
        <p:spPr>
          <a:xfrm>
            <a:off x="838200" y="3205992"/>
            <a:ext cx="9010135"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training on job duties or protection of information?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Is the training recurring?</a:t>
            </a:r>
          </a:p>
        </p:txBody>
      </p:sp>
      <p:pic>
        <p:nvPicPr>
          <p:cNvPr id="10" name="Picture 9">
            <a:extLst>
              <a:ext uri="{FF2B5EF4-FFF2-40B4-BE49-F238E27FC236}">
                <a16:creationId xmlns:a16="http://schemas.microsoft.com/office/drawing/2014/main" id="{3AB3CD2E-0546-4763-AC49-D18B8E6324C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4293586B-D1CB-38FC-C636-329DE7C91E2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8" name="Footer Placeholder 3">
            <a:extLst>
              <a:ext uri="{FF2B5EF4-FFF2-40B4-BE49-F238E27FC236}">
                <a16:creationId xmlns:a16="http://schemas.microsoft.com/office/drawing/2014/main" id="{F9DF0BBE-43FA-DDF3-1D2B-F815F4F4149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392053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44429-19E8-45BC-83C5-EC3397110C66}"/>
              </a:ext>
            </a:extLst>
          </p:cNvPr>
          <p:cNvSpPr>
            <a:spLocks noGrp="1"/>
          </p:cNvSpPr>
          <p:nvPr>
            <p:ph type="title"/>
          </p:nvPr>
        </p:nvSpPr>
        <p:spPr>
          <a:xfrm>
            <a:off x="838200" y="327025"/>
            <a:ext cx="10515600" cy="798847"/>
          </a:xfrm>
        </p:spPr>
        <p:txBody>
          <a:bodyPr>
            <a:normAutofit/>
          </a:bodyPr>
          <a:lstStyle/>
          <a:p>
            <a:r>
              <a:rPr lang="en-US" dirty="0"/>
              <a:t>Configuration Management (CM)</a:t>
            </a:r>
          </a:p>
        </p:txBody>
      </p:sp>
      <p:sp>
        <p:nvSpPr>
          <p:cNvPr id="3" name="Content Placeholder 2">
            <a:extLst>
              <a:ext uri="{FF2B5EF4-FFF2-40B4-BE49-F238E27FC236}">
                <a16:creationId xmlns:a16="http://schemas.microsoft.com/office/drawing/2014/main" id="{3CA7C5D7-68F8-49BA-BC0F-1E3083A5F44F}"/>
              </a:ext>
            </a:extLst>
          </p:cNvPr>
          <p:cNvSpPr>
            <a:spLocks noGrp="1"/>
          </p:cNvSpPr>
          <p:nvPr>
            <p:ph idx="1"/>
          </p:nvPr>
        </p:nvSpPr>
        <p:spPr>
          <a:xfrm>
            <a:off x="838200" y="1270002"/>
            <a:ext cx="9573768" cy="1673352"/>
          </a:xfrm>
          <a:solidFill>
            <a:schemeClr val="accent1"/>
          </a:solidFill>
        </p:spPr>
        <p:txBody>
          <a:bodyPr>
            <a:normAutofit/>
          </a:bodyPr>
          <a:lstStyle/>
          <a:p>
            <a:pPr marL="0" indent="0" algn="ctr">
              <a:buNone/>
            </a:pPr>
            <a:r>
              <a:rPr lang="en-US" sz="2000" dirty="0">
                <a:solidFill>
                  <a:schemeClr val="bg1"/>
                </a:solidFill>
              </a:rPr>
              <a:t>Configuration management is a collection of activities focused on establishing and maintaining the integrity of information technology products and systems through the control of processes for initializing, changing, and monitoring the configurations of those products and systems throughout the System Development Life Cycle (SDLC).*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A7A90C91-E3D6-49FF-816A-E385EDD9931E}"/>
              </a:ext>
            </a:extLst>
          </p:cNvPr>
          <p:cNvSpPr>
            <a:spLocks noGrp="1"/>
          </p:cNvSpPr>
          <p:nvPr>
            <p:ph type="sldNum" sz="quarter" idx="12"/>
          </p:nvPr>
        </p:nvSpPr>
        <p:spPr/>
        <p:txBody>
          <a:bodyPr/>
          <a:lstStyle/>
          <a:p>
            <a:fld id="{EBCD8977-B073-4460-AE63-2BD9EC7B16E4}" type="slidenum">
              <a:rPr lang="en-US" smtClean="0"/>
              <a:t>9</a:t>
            </a:fld>
            <a:endParaRPr lang="en-US" dirty="0"/>
          </a:p>
        </p:txBody>
      </p:sp>
      <p:sp>
        <p:nvSpPr>
          <p:cNvPr id="7" name="TextBox 6">
            <a:extLst>
              <a:ext uri="{FF2B5EF4-FFF2-40B4-BE49-F238E27FC236}">
                <a16:creationId xmlns:a16="http://schemas.microsoft.com/office/drawing/2014/main" id="{20B3D321-35D4-4770-9075-FF45827F3867}"/>
              </a:ext>
            </a:extLst>
          </p:cNvPr>
          <p:cNvSpPr txBox="1"/>
          <p:nvPr/>
        </p:nvSpPr>
        <p:spPr>
          <a:xfrm>
            <a:off x="838200" y="3084603"/>
            <a:ext cx="8435802" cy="254807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baseline configurations (software, hardware, etc.)?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setup any specific security settings?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review changes to your systems before they occur?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limit what software can be installed and run on your systems?</a:t>
            </a:r>
          </a:p>
        </p:txBody>
      </p:sp>
      <p:pic>
        <p:nvPicPr>
          <p:cNvPr id="11" name="Picture 10">
            <a:extLst>
              <a:ext uri="{FF2B5EF4-FFF2-40B4-BE49-F238E27FC236}">
                <a16:creationId xmlns:a16="http://schemas.microsoft.com/office/drawing/2014/main" id="{E96C7F7A-7F91-4BA3-B5A6-57B327AF1EE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B3F5E388-7D0A-6CFD-8236-01CBAD24C33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8" name="Footer Placeholder 3">
            <a:extLst>
              <a:ext uri="{FF2B5EF4-FFF2-40B4-BE49-F238E27FC236}">
                <a16:creationId xmlns:a16="http://schemas.microsoft.com/office/drawing/2014/main" id="{3F7D33B1-6D6F-B8AC-0EB0-791AABBF16D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644722587"/>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149315</TotalTime>
  <Words>5644</Words>
  <Application>Microsoft Office PowerPoint</Application>
  <PresentationFormat>Widescreen</PresentationFormat>
  <Paragraphs>351</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Trebuchet MS</vt:lpstr>
      <vt:lpstr>Wingdings</vt:lpstr>
      <vt:lpstr>Wingdings 3</vt:lpstr>
      <vt:lpstr>Facet</vt:lpstr>
      <vt:lpstr>Defense Industrial Base (DIB) Sector Coordinating Council (SCC)  Supply Chain Cyber Training</vt:lpstr>
      <vt:lpstr>Agenda</vt:lpstr>
      <vt:lpstr>CMMC Domains</vt:lpstr>
      <vt:lpstr>Disclaimer and Overview</vt:lpstr>
      <vt:lpstr>CMMC Domains</vt:lpstr>
      <vt:lpstr>Access Control (AC)</vt:lpstr>
      <vt:lpstr>Audit and Accountability (AU)</vt:lpstr>
      <vt:lpstr>Awareness and Training (AT)</vt:lpstr>
      <vt:lpstr>Configuration Management (CM)</vt:lpstr>
      <vt:lpstr>Identification and Authentication (IA)</vt:lpstr>
      <vt:lpstr>Incident Response (IR)</vt:lpstr>
      <vt:lpstr>Maintenance (MA) </vt:lpstr>
      <vt:lpstr>Media Protection (MP)</vt:lpstr>
      <vt:lpstr>Personnel Security (PS)</vt:lpstr>
      <vt:lpstr>Physical Protection (PE)</vt:lpstr>
      <vt:lpstr>Risk Assessment (RA)</vt:lpstr>
      <vt:lpstr>Security Assessment (CA)</vt:lpstr>
      <vt:lpstr>System and Communications Protection (SC)</vt:lpstr>
      <vt:lpstr>System and Information Integrity (SI)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923</cp:revision>
  <dcterms:created xsi:type="dcterms:W3CDTF">2021-03-04T18:31:47Z</dcterms:created>
  <dcterms:modified xsi:type="dcterms:W3CDTF">2023-03-20T18:25:14Z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