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31"/>
  </p:notesMasterIdLst>
  <p:handoutMasterIdLst>
    <p:handoutMasterId r:id="rId32"/>
  </p:handoutMasterIdLst>
  <p:sldIdLst>
    <p:sldId id="256" r:id="rId2"/>
    <p:sldId id="257" r:id="rId3"/>
    <p:sldId id="264" r:id="rId4"/>
    <p:sldId id="3084" r:id="rId5"/>
    <p:sldId id="3086" r:id="rId6"/>
    <p:sldId id="3090" r:id="rId7"/>
    <p:sldId id="3091" r:id="rId8"/>
    <p:sldId id="3092" r:id="rId9"/>
    <p:sldId id="3100" r:id="rId10"/>
    <p:sldId id="3101" r:id="rId11"/>
    <p:sldId id="3078" r:id="rId12"/>
    <p:sldId id="3057" r:id="rId13"/>
    <p:sldId id="3093" r:id="rId14"/>
    <p:sldId id="3022" r:id="rId15"/>
    <p:sldId id="3023" r:id="rId16"/>
    <p:sldId id="3024" r:id="rId17"/>
    <p:sldId id="3095" r:id="rId18"/>
    <p:sldId id="3026" r:id="rId19"/>
    <p:sldId id="3027" r:id="rId20"/>
    <p:sldId id="3096" r:id="rId21"/>
    <p:sldId id="3029" r:id="rId22"/>
    <p:sldId id="3097" r:id="rId23"/>
    <p:sldId id="3032" r:id="rId24"/>
    <p:sldId id="3058" r:id="rId25"/>
    <p:sldId id="3098" r:id="rId26"/>
    <p:sldId id="3099" r:id="rId27"/>
    <p:sldId id="3053" r:id="rId28"/>
    <p:sldId id="3062" r:id="rId29"/>
    <p:sldId id="2978"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062DD92-7BF4-8651-F4AF-F1B461EDDB34}" name="Stevens, Mary Kay [USA]" initials="SMK[" userId="S::029523@bah.com::0cc034a4-8d22-4a99-a182-942d1067962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Stevens, Mary Kay [USA]" initials="SMK[" lastIdx="453" clrIdx="0">
    <p:extLst>
      <p:ext uri="{19B8F6BF-5375-455C-9EA6-DF929625EA0E}">
        <p15:presenceInfo xmlns:p15="http://schemas.microsoft.com/office/powerpoint/2012/main" userId="S::029523@bah.com::0cc034a4-8d22-4a99-a182-942d10679622" providerId="AD"/>
      </p:ext>
    </p:extLst>
  </p:cmAuthor>
  <p:cmAuthor id="2" name="Johnson, Jeannie" initials="JJ" lastIdx="9" clrIdx="1">
    <p:extLst>
      <p:ext uri="{19B8F6BF-5375-455C-9EA6-DF929625EA0E}">
        <p15:presenceInfo xmlns:p15="http://schemas.microsoft.com/office/powerpoint/2012/main" userId="S-1-5-21-1993962763-688789844-682003330-5849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8517A"/>
    <a:srgbClr val="33CC33"/>
    <a:srgbClr val="CCCCFF"/>
    <a:srgbClr val="CC99FF"/>
    <a:srgbClr val="00FFCC"/>
    <a:srgbClr val="CCFFFF"/>
    <a:srgbClr val="009999"/>
    <a:srgbClr val="33CCFF"/>
    <a:srgbClr val="FFFF99"/>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086" autoAdjust="0"/>
    <p:restoredTop sz="84345" autoAdjust="0"/>
  </p:normalViewPr>
  <p:slideViewPr>
    <p:cSldViewPr snapToGrid="0">
      <p:cViewPr varScale="1">
        <p:scale>
          <a:sx n="96" d="100"/>
          <a:sy n="96" d="100"/>
        </p:scale>
        <p:origin x="630" y="72"/>
      </p:cViewPr>
      <p:guideLst/>
    </p:cSldViewPr>
  </p:slideViewPr>
  <p:outlineViewPr>
    <p:cViewPr>
      <p:scale>
        <a:sx n="33" d="100"/>
        <a:sy n="33" d="100"/>
      </p:scale>
      <p:origin x="0" y="-40512"/>
    </p:cViewPr>
  </p:outlineViewPr>
  <p:notesTextViewPr>
    <p:cViewPr>
      <p:scale>
        <a:sx n="1" d="1"/>
        <a:sy n="1" d="1"/>
      </p:scale>
      <p:origin x="0" y="0"/>
    </p:cViewPr>
  </p:notesTextViewPr>
  <p:sorterViewPr>
    <p:cViewPr>
      <p:scale>
        <a:sx n="100" d="100"/>
        <a:sy n="100" d="100"/>
      </p:scale>
      <p:origin x="0" y="-13908"/>
    </p:cViewPr>
  </p:sorterViewPr>
  <p:notesViewPr>
    <p:cSldViewPr snapToGrid="0">
      <p:cViewPr>
        <p:scale>
          <a:sx n="72" d="100"/>
          <a:sy n="72" d="100"/>
        </p:scale>
        <p:origin x="2244" y="-61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commentAuthors" Target="commentAuthors.xml"/><Relationship Id="rId38"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diagrams/_rels/data1.xml.rels><?xml version="1.0" encoding="UTF-8" standalone="yes"?>
<Relationships xmlns="http://schemas.openxmlformats.org/package/2006/relationships"><Relationship Id="rId8" Type="http://schemas.openxmlformats.org/officeDocument/2006/relationships/hyperlink" Target="https://ndisac.org/dibscc/cyberassist/cybersecurity-maturity-model-certification/media-protection/" TargetMode="External"/><Relationship Id="rId13" Type="http://schemas.openxmlformats.org/officeDocument/2006/relationships/hyperlink" Target="https://ndisac.org/dibscc/cyberassist/cybersecurity-maturity-model-certification/system-and-communications-protection/" TargetMode="External"/><Relationship Id="rId3" Type="http://schemas.openxmlformats.org/officeDocument/2006/relationships/hyperlink" Target="https://ndisac.org/dibscc/cyberassist/cybersecurity-maturity-model-certification/awareness-and-training/" TargetMode="External"/><Relationship Id="rId7" Type="http://schemas.openxmlformats.org/officeDocument/2006/relationships/hyperlink" Target="https://ndisac.org/dibscc/cyberassist/cybersecurity-maturity-model-certification/maintenance/" TargetMode="External"/><Relationship Id="rId12" Type="http://schemas.openxmlformats.org/officeDocument/2006/relationships/hyperlink" Target="https://ndisac.org/dibscc/cyberassist/cybersecurity-maturity-model-certification/security-assessment/" TargetMode="External"/><Relationship Id="rId2" Type="http://schemas.openxmlformats.org/officeDocument/2006/relationships/hyperlink" Target="https://ndisac.org/dibscc/cyberassist/cybersecurity-maturity-model-certification/audit-and-accountability/" TargetMode="External"/><Relationship Id="rId1" Type="http://schemas.openxmlformats.org/officeDocument/2006/relationships/hyperlink" Target="https://ndisac.org/dibscc/cyberassist/cybersecurity-maturity-model-certification/access-control/" TargetMode="External"/><Relationship Id="rId6" Type="http://schemas.openxmlformats.org/officeDocument/2006/relationships/hyperlink" Target="https://ndisac.org/dibscc/cyberassist/cybersecurity-maturity-model-certification/incident-response/" TargetMode="External"/><Relationship Id="rId11" Type="http://schemas.openxmlformats.org/officeDocument/2006/relationships/hyperlink" Target="https://ndisac.org/dibscc/cyberassist/cybersecurity-maturity-model-certification/risk-management/" TargetMode="External"/><Relationship Id="rId5" Type="http://schemas.openxmlformats.org/officeDocument/2006/relationships/hyperlink" Target="https://ndisac.org/dibscc/cyberassist/cybersecurity-maturity-model-certification/identification-and-authentication/" TargetMode="External"/><Relationship Id="rId10" Type="http://schemas.openxmlformats.org/officeDocument/2006/relationships/hyperlink" Target="https://ndisac.org/dibscc/cyberassist/cybersecurity-maturity-model-certification/physical-protection-2/" TargetMode="External"/><Relationship Id="rId4" Type="http://schemas.openxmlformats.org/officeDocument/2006/relationships/hyperlink" Target="https://ndisac.org/dibscc/cyberassist/cybersecurity-maturity-model-certification/configuration-management/" TargetMode="External"/><Relationship Id="rId9" Type="http://schemas.openxmlformats.org/officeDocument/2006/relationships/hyperlink" Target="https://ndisac.org/dibscc/cyberassist/cybersecurity-maturity-model-certification/personnel-security/" TargetMode="External"/><Relationship Id="rId14" Type="http://schemas.openxmlformats.org/officeDocument/2006/relationships/hyperlink" Target="https://ndisac.org/dibscc/cyberassist/cybersecurity-maturity-model-certification/system-and-information-integrity/" TargetMode="External"/></Relationships>
</file>

<file path=ppt/diagrams/_rels/data2.xml.rels><?xml version="1.0" encoding="UTF-8" standalone="yes"?>
<Relationships xmlns="http://schemas.openxmlformats.org/package/2006/relationships"><Relationship Id="rId2" Type="http://schemas.openxmlformats.org/officeDocument/2006/relationships/hyperlink" Target="https://ndisac.org/dibscc/cyberassist/cybersecurity-maturity-model-certification/level-1/ia-l1-3-5-1/" TargetMode="External"/><Relationship Id="rId1" Type="http://schemas.openxmlformats.org/officeDocument/2006/relationships/hyperlink" Target="https://ndisac.org/dibscc/cyberassist/cybersecurity-maturity-model-certification/level-1/ac-l1-3-1-1/" TargetMode="External"/></Relationships>
</file>

<file path=ppt/diagrams/_rels/drawing1.xml.rels><?xml version="1.0" encoding="UTF-8" standalone="yes"?>
<Relationships xmlns="http://schemas.openxmlformats.org/package/2006/relationships"><Relationship Id="rId8" Type="http://schemas.openxmlformats.org/officeDocument/2006/relationships/hyperlink" Target="https://ndisac.org/dibscc/cyberassist/cybersecurity-maturity-model-certification/media-protection/" TargetMode="External"/><Relationship Id="rId13" Type="http://schemas.openxmlformats.org/officeDocument/2006/relationships/hyperlink" Target="https://ndisac.org/dibscc/cyberassist/cybersecurity-maturity-model-certification/system-and-communications-protection/" TargetMode="External"/><Relationship Id="rId3" Type="http://schemas.openxmlformats.org/officeDocument/2006/relationships/hyperlink" Target="https://ndisac.org/dibscc/cyberassist/cybersecurity-maturity-model-certification/awareness-and-training/" TargetMode="External"/><Relationship Id="rId7" Type="http://schemas.openxmlformats.org/officeDocument/2006/relationships/hyperlink" Target="https://ndisac.org/dibscc/cyberassist/cybersecurity-maturity-model-certification/maintenance/" TargetMode="External"/><Relationship Id="rId12" Type="http://schemas.openxmlformats.org/officeDocument/2006/relationships/hyperlink" Target="https://ndisac.org/dibscc/cyberassist/cybersecurity-maturity-model-certification/security-assessment/" TargetMode="External"/><Relationship Id="rId2" Type="http://schemas.openxmlformats.org/officeDocument/2006/relationships/hyperlink" Target="https://ndisac.org/dibscc/cyberassist/cybersecurity-maturity-model-certification/audit-and-accountability/" TargetMode="External"/><Relationship Id="rId1" Type="http://schemas.openxmlformats.org/officeDocument/2006/relationships/hyperlink" Target="https://ndisac.org/dibscc/cyberassist/cybersecurity-maturity-model-certification/access-control/" TargetMode="External"/><Relationship Id="rId6" Type="http://schemas.openxmlformats.org/officeDocument/2006/relationships/hyperlink" Target="https://ndisac.org/dibscc/cyberassist/cybersecurity-maturity-model-certification/incident-response/" TargetMode="External"/><Relationship Id="rId11" Type="http://schemas.openxmlformats.org/officeDocument/2006/relationships/hyperlink" Target="https://ndisac.org/dibscc/cyberassist/cybersecurity-maturity-model-certification/risk-management/" TargetMode="External"/><Relationship Id="rId5" Type="http://schemas.openxmlformats.org/officeDocument/2006/relationships/hyperlink" Target="https://ndisac.org/dibscc/cyberassist/cybersecurity-maturity-model-certification/identification-and-authentication/" TargetMode="External"/><Relationship Id="rId10" Type="http://schemas.openxmlformats.org/officeDocument/2006/relationships/hyperlink" Target="https://ndisac.org/dibscc/cyberassist/cybersecurity-maturity-model-certification/physical-protection-2/" TargetMode="External"/><Relationship Id="rId4" Type="http://schemas.openxmlformats.org/officeDocument/2006/relationships/hyperlink" Target="https://ndisac.org/dibscc/cyberassist/cybersecurity-maturity-model-certification/configuration-management/" TargetMode="External"/><Relationship Id="rId9" Type="http://schemas.openxmlformats.org/officeDocument/2006/relationships/hyperlink" Target="https://ndisac.org/dibscc/cyberassist/cybersecurity-maturity-model-certification/personnel-security/" TargetMode="External"/><Relationship Id="rId14" Type="http://schemas.openxmlformats.org/officeDocument/2006/relationships/hyperlink" Target="https://ndisac.org/dibscc/cyberassist/cybersecurity-maturity-model-certification/system-and-information-integrity/" TargetMode="External"/></Relationships>
</file>

<file path=ppt/diagrams/_rels/drawing2.xml.rels><?xml version="1.0" encoding="UTF-8" standalone="yes"?>
<Relationships xmlns="http://schemas.openxmlformats.org/package/2006/relationships"><Relationship Id="rId2" Type="http://schemas.openxmlformats.org/officeDocument/2006/relationships/hyperlink" Target="https://ndisac.org/dibscc/cyberassist/cybersecurity-maturity-model-certification/level-1/ia-l1-3-5-1/" TargetMode="External"/><Relationship Id="rId1" Type="http://schemas.openxmlformats.org/officeDocument/2006/relationships/hyperlink" Target="https://ndisac.org/dibscc/cyberassist/cybersecurity-maturity-model-certification/level-1/ac-l1-3-1-1/"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91AC9C2-2438-4975-B90F-B7CC91325947}"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792F09DE-24C4-4188-94EE-E51939BE5EC0}">
      <dgm:prSet phldrT="[Text]"/>
      <dgm:spPr>
        <a:solidFill>
          <a:schemeClr val="bg2">
            <a:lumMod val="75000"/>
          </a:schemeClr>
        </a:solidFill>
        <a:scene3d>
          <a:camera prst="orthographicFront"/>
          <a:lightRig rig="threePt" dir="t"/>
        </a:scene3d>
        <a:sp3d>
          <a:bevelT/>
        </a:sp3d>
      </dgm:spPr>
      <dgm:t>
        <a:bodyPr/>
        <a:lstStyle/>
        <a:p>
          <a:r>
            <a:rPr lang="en-US" b="0" dirty="0">
              <a:solidFill>
                <a:srgbClr val="003CF3"/>
              </a:solidFill>
              <a:hlinkClick xmlns:r="http://schemas.openxmlformats.org/officeDocument/2006/relationships" r:id="rId1">
                <a:extLst>
                  <a:ext uri="{A12FA001-AC4F-418D-AE19-62706E023703}">
                    <ahyp:hlinkClr xmlns:ahyp="http://schemas.microsoft.com/office/drawing/2018/hyperlinkcolor" val="tx"/>
                  </a:ext>
                </a:extLst>
              </a:hlinkClick>
            </a:rPr>
            <a:t>Access Control (AC)</a:t>
          </a:r>
          <a:endParaRPr lang="en-US" dirty="0"/>
        </a:p>
      </dgm:t>
    </dgm:pt>
    <dgm:pt modelId="{64D8E248-0528-4E3C-B053-C539987EF480}" type="parTrans" cxnId="{AD3F76FF-3D4C-40C4-83C3-E35BCF5A2E72}">
      <dgm:prSet/>
      <dgm:spPr/>
      <dgm:t>
        <a:bodyPr/>
        <a:lstStyle/>
        <a:p>
          <a:endParaRPr lang="en-US"/>
        </a:p>
      </dgm:t>
    </dgm:pt>
    <dgm:pt modelId="{4868DFBF-B761-4BA2-AC75-6D3F1E046A2E}" type="sibTrans" cxnId="{AD3F76FF-3D4C-40C4-83C3-E35BCF5A2E72}">
      <dgm:prSet/>
      <dgm:spPr/>
      <dgm:t>
        <a:bodyPr/>
        <a:lstStyle/>
        <a:p>
          <a:endParaRPr lang="en-US"/>
        </a:p>
      </dgm:t>
    </dgm:pt>
    <dgm:pt modelId="{7A36044C-2DFE-490C-AB6E-8C540BDBADF8}">
      <dgm:prSet phldrT="[Text]"/>
      <dgm:spPr>
        <a:solidFill>
          <a:schemeClr val="bg2">
            <a:lumMod val="75000"/>
          </a:schemeClr>
        </a:solidFill>
        <a:scene3d>
          <a:camera prst="orthographicFront"/>
          <a:lightRig rig="threePt" dir="t"/>
        </a:scene3d>
        <a:sp3d>
          <a:bevelT/>
        </a:sp3d>
      </dgm:spPr>
      <dgm:t>
        <a:bodyPr/>
        <a:lstStyle/>
        <a:p>
          <a:r>
            <a:rPr lang="en-US" b="0" dirty="0">
              <a:solidFill>
                <a:srgbClr val="003CF3"/>
              </a:solidFill>
              <a:hlinkClick xmlns:r="http://schemas.openxmlformats.org/officeDocument/2006/relationships" r:id="rId2">
                <a:extLst>
                  <a:ext uri="{A12FA001-AC4F-418D-AE19-62706E023703}">
                    <ahyp:hlinkClr xmlns:ahyp="http://schemas.microsoft.com/office/drawing/2018/hyperlinkcolor" val="tx"/>
                  </a:ext>
                </a:extLst>
              </a:hlinkClick>
            </a:rPr>
            <a:t>Audit and Accountability (AU)</a:t>
          </a:r>
          <a:endParaRPr lang="en-US" dirty="0"/>
        </a:p>
      </dgm:t>
    </dgm:pt>
    <dgm:pt modelId="{EBC44F04-BE32-49EF-AE24-6DA1F86CD556}" type="parTrans" cxnId="{1CF95E31-0745-417E-98A2-4C8C36860DDA}">
      <dgm:prSet/>
      <dgm:spPr/>
      <dgm:t>
        <a:bodyPr/>
        <a:lstStyle/>
        <a:p>
          <a:endParaRPr lang="en-US"/>
        </a:p>
      </dgm:t>
    </dgm:pt>
    <dgm:pt modelId="{E1EABD4C-4B23-4352-AFF7-A99F113AD88A}" type="sibTrans" cxnId="{1CF95E31-0745-417E-98A2-4C8C36860DDA}">
      <dgm:prSet/>
      <dgm:spPr/>
      <dgm:t>
        <a:bodyPr/>
        <a:lstStyle/>
        <a:p>
          <a:endParaRPr lang="en-US"/>
        </a:p>
      </dgm:t>
    </dgm:pt>
    <dgm:pt modelId="{269F911F-356D-4A79-BF0F-0D804570B6FC}">
      <dgm:prSet phldrT="[Text]"/>
      <dgm:spPr>
        <a:solidFill>
          <a:schemeClr val="bg2">
            <a:lumMod val="75000"/>
          </a:schemeClr>
        </a:solidFill>
        <a:scene3d>
          <a:camera prst="orthographicFront"/>
          <a:lightRig rig="threePt" dir="t"/>
        </a:scene3d>
        <a:sp3d>
          <a:bevelT/>
        </a:sp3d>
      </dgm:spPr>
      <dgm:t>
        <a:bodyPr/>
        <a:lstStyle/>
        <a:p>
          <a:r>
            <a:rPr lang="en-US" b="0" dirty="0">
              <a:solidFill>
                <a:srgbClr val="003CF3"/>
              </a:solidFill>
              <a:hlinkClick xmlns:r="http://schemas.openxmlformats.org/officeDocument/2006/relationships" r:id="rId3">
                <a:extLst>
                  <a:ext uri="{A12FA001-AC4F-418D-AE19-62706E023703}">
                    <ahyp:hlinkClr xmlns:ahyp="http://schemas.microsoft.com/office/drawing/2018/hyperlinkcolor" val="tx"/>
                  </a:ext>
                </a:extLst>
              </a:hlinkClick>
            </a:rPr>
            <a:t>Awareness and Training (AT)</a:t>
          </a:r>
          <a:endParaRPr lang="en-US" dirty="0"/>
        </a:p>
      </dgm:t>
    </dgm:pt>
    <dgm:pt modelId="{10480E82-AFC3-4A7B-9B12-6210FBADFA5A}" type="parTrans" cxnId="{825D0EE3-BECF-4753-AF45-353A340D691D}">
      <dgm:prSet/>
      <dgm:spPr/>
      <dgm:t>
        <a:bodyPr/>
        <a:lstStyle/>
        <a:p>
          <a:endParaRPr lang="en-US"/>
        </a:p>
      </dgm:t>
    </dgm:pt>
    <dgm:pt modelId="{117DF4E3-8EC6-495D-A784-710DF57849C1}" type="sibTrans" cxnId="{825D0EE3-BECF-4753-AF45-353A340D691D}">
      <dgm:prSet/>
      <dgm:spPr/>
      <dgm:t>
        <a:bodyPr/>
        <a:lstStyle/>
        <a:p>
          <a:endParaRPr lang="en-US"/>
        </a:p>
      </dgm:t>
    </dgm:pt>
    <dgm:pt modelId="{CFC67658-A0B1-4116-B728-9751095749B6}">
      <dgm:prSet phldrT="[Text]"/>
      <dgm:spPr>
        <a:solidFill>
          <a:schemeClr val="bg2">
            <a:lumMod val="75000"/>
          </a:schemeClr>
        </a:solidFill>
        <a:scene3d>
          <a:camera prst="orthographicFront"/>
          <a:lightRig rig="threePt" dir="t"/>
        </a:scene3d>
        <a:sp3d>
          <a:bevelT/>
        </a:sp3d>
      </dgm:spPr>
      <dgm:t>
        <a:bodyPr/>
        <a:lstStyle/>
        <a:p>
          <a:pPr>
            <a:buClrTx/>
            <a:buSzTx/>
            <a:buFontTx/>
            <a:buNone/>
          </a:pPr>
          <a:r>
            <a:rPr lang="en-US" b="0" dirty="0">
              <a:solidFill>
                <a:srgbClr val="003CF3"/>
              </a:solidFill>
              <a:hlinkClick xmlns:r="http://schemas.openxmlformats.org/officeDocument/2006/relationships" r:id="rId4">
                <a:extLst>
                  <a:ext uri="{A12FA001-AC4F-418D-AE19-62706E023703}">
                    <ahyp:hlinkClr xmlns:ahyp="http://schemas.microsoft.com/office/drawing/2018/hyperlinkcolor" val="tx"/>
                  </a:ext>
                </a:extLst>
              </a:hlinkClick>
            </a:rPr>
            <a:t>Configuration Management (CM)</a:t>
          </a:r>
          <a:endParaRPr lang="en-US" dirty="0"/>
        </a:p>
      </dgm:t>
    </dgm:pt>
    <dgm:pt modelId="{E20B69BB-D683-4037-A2EE-05CCC39016B9}" type="parTrans" cxnId="{77503049-5267-475C-9F6F-55D1636C1118}">
      <dgm:prSet/>
      <dgm:spPr/>
      <dgm:t>
        <a:bodyPr/>
        <a:lstStyle/>
        <a:p>
          <a:endParaRPr lang="en-US"/>
        </a:p>
      </dgm:t>
    </dgm:pt>
    <dgm:pt modelId="{5E1796C1-B3C2-4B10-AEB4-EB16E37BC0D9}" type="sibTrans" cxnId="{77503049-5267-475C-9F6F-55D1636C1118}">
      <dgm:prSet/>
      <dgm:spPr/>
      <dgm:t>
        <a:bodyPr/>
        <a:lstStyle/>
        <a:p>
          <a:endParaRPr lang="en-US"/>
        </a:p>
      </dgm:t>
    </dgm:pt>
    <dgm:pt modelId="{CB593F57-E07B-49C2-BFFE-5B7791797D86}">
      <dgm:prSet/>
      <dgm:spPr>
        <a:solidFill>
          <a:schemeClr val="bg2">
            <a:lumMod val="75000"/>
          </a:schemeClr>
        </a:solidFill>
        <a:scene3d>
          <a:camera prst="orthographicFront"/>
          <a:lightRig rig="threePt" dir="t"/>
        </a:scene3d>
        <a:sp3d>
          <a:bevelT/>
        </a:sp3d>
      </dgm:spPr>
      <dgm:t>
        <a:bodyPr/>
        <a:lstStyle/>
        <a:p>
          <a:r>
            <a:rPr lang="en-US" b="0" dirty="0">
              <a:solidFill>
                <a:srgbClr val="003CF3"/>
              </a:solidFill>
              <a:hlinkClick xmlns:r="http://schemas.openxmlformats.org/officeDocument/2006/relationships" r:id="rId5">
                <a:extLst>
                  <a:ext uri="{A12FA001-AC4F-418D-AE19-62706E023703}">
                    <ahyp:hlinkClr xmlns:ahyp="http://schemas.microsoft.com/office/drawing/2018/hyperlinkcolor" val="tx"/>
                  </a:ext>
                </a:extLst>
              </a:hlinkClick>
            </a:rPr>
            <a:t>Identification and Authentication (IA)</a:t>
          </a:r>
          <a:endParaRPr lang="en-US" b="0" dirty="0">
            <a:solidFill>
              <a:srgbClr val="003CF3"/>
            </a:solidFill>
          </a:endParaRPr>
        </a:p>
      </dgm:t>
    </dgm:pt>
    <dgm:pt modelId="{B77CA570-9612-48E9-8F51-3BE843158216}" type="parTrans" cxnId="{1F0B5D7A-395A-488D-93C4-E142D9783458}">
      <dgm:prSet/>
      <dgm:spPr/>
      <dgm:t>
        <a:bodyPr/>
        <a:lstStyle/>
        <a:p>
          <a:endParaRPr lang="en-US"/>
        </a:p>
      </dgm:t>
    </dgm:pt>
    <dgm:pt modelId="{45572BC3-D278-4559-A512-41111816A061}" type="sibTrans" cxnId="{1F0B5D7A-395A-488D-93C4-E142D9783458}">
      <dgm:prSet/>
      <dgm:spPr/>
      <dgm:t>
        <a:bodyPr/>
        <a:lstStyle/>
        <a:p>
          <a:endParaRPr lang="en-US"/>
        </a:p>
      </dgm:t>
    </dgm:pt>
    <dgm:pt modelId="{39B6B99E-9B05-4EC2-B449-89AC569D86E3}">
      <dgm:prSet/>
      <dgm:spPr>
        <a:solidFill>
          <a:schemeClr val="bg2">
            <a:lumMod val="75000"/>
          </a:schemeClr>
        </a:solidFill>
        <a:scene3d>
          <a:camera prst="orthographicFront"/>
          <a:lightRig rig="threePt" dir="t"/>
        </a:scene3d>
        <a:sp3d>
          <a:bevelT/>
        </a:sp3d>
      </dgm:spPr>
      <dgm:t>
        <a:bodyPr/>
        <a:lstStyle/>
        <a:p>
          <a:r>
            <a:rPr lang="en-US" b="0">
              <a:solidFill>
                <a:srgbClr val="003CF3"/>
              </a:solidFill>
              <a:hlinkClick xmlns:r="http://schemas.openxmlformats.org/officeDocument/2006/relationships" r:id="rId6">
                <a:extLst>
                  <a:ext uri="{A12FA001-AC4F-418D-AE19-62706E023703}">
                    <ahyp:hlinkClr xmlns:ahyp="http://schemas.microsoft.com/office/drawing/2018/hyperlinkcolor" val="tx"/>
                  </a:ext>
                </a:extLst>
              </a:hlinkClick>
            </a:rPr>
            <a:t>Incident Response (IR)</a:t>
          </a:r>
          <a:endParaRPr lang="en-US" b="0" dirty="0">
            <a:solidFill>
              <a:srgbClr val="003CF3"/>
            </a:solidFill>
          </a:endParaRPr>
        </a:p>
      </dgm:t>
    </dgm:pt>
    <dgm:pt modelId="{2779B1ED-B949-45F4-9935-DA0FD91B6EE2}" type="parTrans" cxnId="{9F633370-D6E9-4EE5-8980-9902A095DFFD}">
      <dgm:prSet/>
      <dgm:spPr/>
      <dgm:t>
        <a:bodyPr/>
        <a:lstStyle/>
        <a:p>
          <a:endParaRPr lang="en-US"/>
        </a:p>
      </dgm:t>
    </dgm:pt>
    <dgm:pt modelId="{CF09B8BD-5BC4-4261-87B7-AA92EBE40543}" type="sibTrans" cxnId="{9F633370-D6E9-4EE5-8980-9902A095DFFD}">
      <dgm:prSet/>
      <dgm:spPr/>
      <dgm:t>
        <a:bodyPr/>
        <a:lstStyle/>
        <a:p>
          <a:endParaRPr lang="en-US"/>
        </a:p>
      </dgm:t>
    </dgm:pt>
    <dgm:pt modelId="{4DECC051-AF1E-43CA-AFA7-49DE78F40CC9}">
      <dgm:prSet/>
      <dgm:spPr>
        <a:solidFill>
          <a:schemeClr val="bg2">
            <a:lumMod val="75000"/>
          </a:schemeClr>
        </a:solidFill>
        <a:scene3d>
          <a:camera prst="orthographicFront"/>
          <a:lightRig rig="threePt" dir="t"/>
        </a:scene3d>
        <a:sp3d>
          <a:bevelT/>
        </a:sp3d>
      </dgm:spPr>
      <dgm:t>
        <a:bodyPr/>
        <a:lstStyle/>
        <a:p>
          <a:r>
            <a:rPr lang="en-US" b="0" dirty="0">
              <a:solidFill>
                <a:srgbClr val="003CF3"/>
              </a:solidFill>
              <a:hlinkClick xmlns:r="http://schemas.openxmlformats.org/officeDocument/2006/relationships" r:id="rId7">
                <a:extLst>
                  <a:ext uri="{A12FA001-AC4F-418D-AE19-62706E023703}">
                    <ahyp:hlinkClr xmlns:ahyp="http://schemas.microsoft.com/office/drawing/2018/hyperlinkcolor" val="tx"/>
                  </a:ext>
                </a:extLst>
              </a:hlinkClick>
            </a:rPr>
            <a:t>Maintenance (MA)</a:t>
          </a:r>
          <a:endParaRPr lang="en-US" b="0" dirty="0">
            <a:solidFill>
              <a:srgbClr val="003CF3"/>
            </a:solidFill>
          </a:endParaRPr>
        </a:p>
      </dgm:t>
    </dgm:pt>
    <dgm:pt modelId="{FCD36A77-E992-4CB1-969C-27969CBF61FC}" type="parTrans" cxnId="{5EF2790C-9830-44F4-BFFA-B2886F2ECBCC}">
      <dgm:prSet/>
      <dgm:spPr/>
      <dgm:t>
        <a:bodyPr/>
        <a:lstStyle/>
        <a:p>
          <a:endParaRPr lang="en-US"/>
        </a:p>
      </dgm:t>
    </dgm:pt>
    <dgm:pt modelId="{66FD8B23-83E3-4E95-93E6-0653C554703E}" type="sibTrans" cxnId="{5EF2790C-9830-44F4-BFFA-B2886F2ECBCC}">
      <dgm:prSet/>
      <dgm:spPr/>
      <dgm:t>
        <a:bodyPr/>
        <a:lstStyle/>
        <a:p>
          <a:endParaRPr lang="en-US"/>
        </a:p>
      </dgm:t>
    </dgm:pt>
    <dgm:pt modelId="{A8844D19-E114-4C6C-BD9A-DB599FBD29C3}">
      <dgm:prSet/>
      <dgm:spPr>
        <a:solidFill>
          <a:schemeClr val="bg2">
            <a:lumMod val="75000"/>
          </a:schemeClr>
        </a:solidFill>
        <a:scene3d>
          <a:camera prst="orthographicFront"/>
          <a:lightRig rig="threePt" dir="t"/>
        </a:scene3d>
        <a:sp3d>
          <a:bevelT/>
        </a:sp3d>
      </dgm:spPr>
      <dgm:t>
        <a:bodyPr/>
        <a:lstStyle/>
        <a:p>
          <a:r>
            <a:rPr lang="en-US" b="0" dirty="0">
              <a:solidFill>
                <a:srgbClr val="003CF3"/>
              </a:solidFill>
              <a:hlinkClick xmlns:r="http://schemas.openxmlformats.org/officeDocument/2006/relationships" r:id="rId8">
                <a:extLst>
                  <a:ext uri="{A12FA001-AC4F-418D-AE19-62706E023703}">
                    <ahyp:hlinkClr xmlns:ahyp="http://schemas.microsoft.com/office/drawing/2018/hyperlinkcolor" val="tx"/>
                  </a:ext>
                </a:extLst>
              </a:hlinkClick>
            </a:rPr>
            <a:t>Media Protection (MP)</a:t>
          </a:r>
          <a:endParaRPr lang="en-US" b="0" dirty="0">
            <a:solidFill>
              <a:srgbClr val="003CF3"/>
            </a:solidFill>
          </a:endParaRPr>
        </a:p>
      </dgm:t>
    </dgm:pt>
    <dgm:pt modelId="{9DA59AE7-653F-473A-9A0D-8FF9337CF904}" type="parTrans" cxnId="{ACA3C5A7-0013-478F-A82F-FF899EA6C544}">
      <dgm:prSet/>
      <dgm:spPr/>
      <dgm:t>
        <a:bodyPr/>
        <a:lstStyle/>
        <a:p>
          <a:endParaRPr lang="en-US"/>
        </a:p>
      </dgm:t>
    </dgm:pt>
    <dgm:pt modelId="{7F477095-4C65-44A3-9C53-E1D773BE7869}" type="sibTrans" cxnId="{ACA3C5A7-0013-478F-A82F-FF899EA6C544}">
      <dgm:prSet/>
      <dgm:spPr/>
      <dgm:t>
        <a:bodyPr/>
        <a:lstStyle/>
        <a:p>
          <a:endParaRPr lang="en-US"/>
        </a:p>
      </dgm:t>
    </dgm:pt>
    <dgm:pt modelId="{F41B3482-78CA-4C2B-9F09-10E626ACDC84}">
      <dgm:prSet/>
      <dgm:spPr>
        <a:solidFill>
          <a:schemeClr val="bg2">
            <a:lumMod val="75000"/>
          </a:schemeClr>
        </a:solidFill>
        <a:scene3d>
          <a:camera prst="orthographicFront"/>
          <a:lightRig rig="threePt" dir="t"/>
        </a:scene3d>
        <a:sp3d>
          <a:bevelT/>
        </a:sp3d>
      </dgm:spPr>
      <dgm:t>
        <a:bodyPr/>
        <a:lstStyle/>
        <a:p>
          <a:r>
            <a:rPr lang="en-US" b="0" dirty="0">
              <a:solidFill>
                <a:srgbClr val="003CF3"/>
              </a:solidFill>
              <a:hlinkClick xmlns:r="http://schemas.openxmlformats.org/officeDocument/2006/relationships" r:id="rId9">
                <a:extLst>
                  <a:ext uri="{A12FA001-AC4F-418D-AE19-62706E023703}">
                    <ahyp:hlinkClr xmlns:ahyp="http://schemas.microsoft.com/office/drawing/2018/hyperlinkcolor" val="tx"/>
                  </a:ext>
                </a:extLst>
              </a:hlinkClick>
            </a:rPr>
            <a:t>Personnel Security (PS)</a:t>
          </a:r>
          <a:endParaRPr lang="en-US" b="0" dirty="0">
            <a:solidFill>
              <a:srgbClr val="003CF3"/>
            </a:solidFill>
          </a:endParaRPr>
        </a:p>
      </dgm:t>
    </dgm:pt>
    <dgm:pt modelId="{B93AE2BB-8988-4A5D-8776-4A42047FE246}" type="parTrans" cxnId="{A96C44A4-6A29-4AAA-A1A9-08081E67A6C4}">
      <dgm:prSet/>
      <dgm:spPr/>
      <dgm:t>
        <a:bodyPr/>
        <a:lstStyle/>
        <a:p>
          <a:endParaRPr lang="en-US"/>
        </a:p>
      </dgm:t>
    </dgm:pt>
    <dgm:pt modelId="{227B7E5A-0CB0-41FE-826B-0A59992ABF4F}" type="sibTrans" cxnId="{A96C44A4-6A29-4AAA-A1A9-08081E67A6C4}">
      <dgm:prSet/>
      <dgm:spPr/>
      <dgm:t>
        <a:bodyPr/>
        <a:lstStyle/>
        <a:p>
          <a:endParaRPr lang="en-US"/>
        </a:p>
      </dgm:t>
    </dgm:pt>
    <dgm:pt modelId="{D347B79B-8532-4783-A6A2-C65438ACA62B}">
      <dgm:prSet/>
      <dgm:spPr>
        <a:solidFill>
          <a:schemeClr val="bg2">
            <a:lumMod val="75000"/>
          </a:schemeClr>
        </a:solidFill>
        <a:scene3d>
          <a:camera prst="orthographicFront"/>
          <a:lightRig rig="threePt" dir="t"/>
        </a:scene3d>
        <a:sp3d>
          <a:bevelT/>
        </a:sp3d>
      </dgm:spPr>
      <dgm:t>
        <a:bodyPr/>
        <a:lstStyle/>
        <a:p>
          <a:r>
            <a:rPr lang="en-US" b="0" dirty="0">
              <a:solidFill>
                <a:srgbClr val="003CF3"/>
              </a:solidFill>
              <a:hlinkClick xmlns:r="http://schemas.openxmlformats.org/officeDocument/2006/relationships" r:id="rId10">
                <a:extLst>
                  <a:ext uri="{A12FA001-AC4F-418D-AE19-62706E023703}">
                    <ahyp:hlinkClr xmlns:ahyp="http://schemas.microsoft.com/office/drawing/2018/hyperlinkcolor" val="tx"/>
                  </a:ext>
                </a:extLst>
              </a:hlinkClick>
            </a:rPr>
            <a:t>Physical Protection (PE)</a:t>
          </a:r>
          <a:endParaRPr lang="en-US" b="0" dirty="0">
            <a:solidFill>
              <a:srgbClr val="003CF3"/>
            </a:solidFill>
          </a:endParaRPr>
        </a:p>
      </dgm:t>
    </dgm:pt>
    <dgm:pt modelId="{1DB6208B-1845-4C89-9FD0-60DE43C5E30F}" type="parTrans" cxnId="{E8F5E744-5A8B-4234-A21B-8CBDDF9CE16C}">
      <dgm:prSet/>
      <dgm:spPr/>
      <dgm:t>
        <a:bodyPr/>
        <a:lstStyle/>
        <a:p>
          <a:endParaRPr lang="en-US"/>
        </a:p>
      </dgm:t>
    </dgm:pt>
    <dgm:pt modelId="{4BB9CFD1-15E7-4A81-819B-B77FB3E705BC}" type="sibTrans" cxnId="{E8F5E744-5A8B-4234-A21B-8CBDDF9CE16C}">
      <dgm:prSet/>
      <dgm:spPr/>
      <dgm:t>
        <a:bodyPr/>
        <a:lstStyle/>
        <a:p>
          <a:endParaRPr lang="en-US"/>
        </a:p>
      </dgm:t>
    </dgm:pt>
    <dgm:pt modelId="{E36C77D8-A91B-4930-86D8-6966F565045A}">
      <dgm:prSet/>
      <dgm:spPr>
        <a:solidFill>
          <a:schemeClr val="bg2">
            <a:lumMod val="75000"/>
          </a:schemeClr>
        </a:solidFill>
        <a:scene3d>
          <a:camera prst="orthographicFront"/>
          <a:lightRig rig="threePt" dir="t"/>
        </a:scene3d>
        <a:sp3d>
          <a:bevelT/>
        </a:sp3d>
      </dgm:spPr>
      <dgm:t>
        <a:bodyPr/>
        <a:lstStyle/>
        <a:p>
          <a:r>
            <a:rPr lang="en-US" b="0" dirty="0">
              <a:solidFill>
                <a:srgbClr val="003CF3"/>
              </a:solidFill>
              <a:hlinkClick xmlns:r="http://schemas.openxmlformats.org/officeDocument/2006/relationships" r:id="rId11">
                <a:extLst>
                  <a:ext uri="{A12FA001-AC4F-418D-AE19-62706E023703}">
                    <ahyp:hlinkClr xmlns:ahyp="http://schemas.microsoft.com/office/drawing/2018/hyperlinkcolor" val="tx"/>
                  </a:ext>
                </a:extLst>
              </a:hlinkClick>
            </a:rPr>
            <a:t>Risk  Assessment (RA)</a:t>
          </a:r>
          <a:endParaRPr lang="en-US" b="0" dirty="0">
            <a:solidFill>
              <a:srgbClr val="003CF3"/>
            </a:solidFill>
          </a:endParaRPr>
        </a:p>
      </dgm:t>
    </dgm:pt>
    <dgm:pt modelId="{CBBB145F-A315-455E-ADD0-163B6FEB915C}" type="parTrans" cxnId="{490A864D-F7E4-4FB8-B540-029B79028A84}">
      <dgm:prSet/>
      <dgm:spPr/>
      <dgm:t>
        <a:bodyPr/>
        <a:lstStyle/>
        <a:p>
          <a:endParaRPr lang="en-US"/>
        </a:p>
      </dgm:t>
    </dgm:pt>
    <dgm:pt modelId="{5F4C32D8-1B19-4ABC-AA4D-2A6D80123C76}" type="sibTrans" cxnId="{490A864D-F7E4-4FB8-B540-029B79028A84}">
      <dgm:prSet/>
      <dgm:spPr/>
      <dgm:t>
        <a:bodyPr/>
        <a:lstStyle/>
        <a:p>
          <a:endParaRPr lang="en-US"/>
        </a:p>
      </dgm:t>
    </dgm:pt>
    <dgm:pt modelId="{921DE78A-E79A-4C77-BB7B-D55BB6988CBF}">
      <dgm:prSet/>
      <dgm:spPr>
        <a:solidFill>
          <a:schemeClr val="bg2">
            <a:lumMod val="75000"/>
          </a:schemeClr>
        </a:solidFill>
        <a:scene3d>
          <a:camera prst="orthographicFront"/>
          <a:lightRig rig="threePt" dir="t"/>
        </a:scene3d>
        <a:sp3d>
          <a:bevelT/>
        </a:sp3d>
      </dgm:spPr>
      <dgm:t>
        <a:bodyPr/>
        <a:lstStyle/>
        <a:p>
          <a:r>
            <a:rPr lang="en-US" b="0">
              <a:solidFill>
                <a:srgbClr val="003CF3"/>
              </a:solidFill>
              <a:hlinkClick xmlns:r="http://schemas.openxmlformats.org/officeDocument/2006/relationships" r:id="rId12">
                <a:extLst>
                  <a:ext uri="{A12FA001-AC4F-418D-AE19-62706E023703}">
                    <ahyp:hlinkClr xmlns:ahyp="http://schemas.microsoft.com/office/drawing/2018/hyperlinkcolor" val="tx"/>
                  </a:ext>
                </a:extLst>
              </a:hlinkClick>
            </a:rPr>
            <a:t>Security Assessment (CA)</a:t>
          </a:r>
          <a:endParaRPr lang="en-US" b="0" dirty="0">
            <a:solidFill>
              <a:srgbClr val="003CF3"/>
            </a:solidFill>
          </a:endParaRPr>
        </a:p>
      </dgm:t>
    </dgm:pt>
    <dgm:pt modelId="{BBC93797-3026-4973-80E5-C1AD064F1026}" type="parTrans" cxnId="{D81DA422-5DE0-4E6B-A702-2F7D19DD4FF7}">
      <dgm:prSet/>
      <dgm:spPr/>
      <dgm:t>
        <a:bodyPr/>
        <a:lstStyle/>
        <a:p>
          <a:endParaRPr lang="en-US"/>
        </a:p>
      </dgm:t>
    </dgm:pt>
    <dgm:pt modelId="{ACD784E9-43AB-4E98-8BD4-E268D30202BD}" type="sibTrans" cxnId="{D81DA422-5DE0-4E6B-A702-2F7D19DD4FF7}">
      <dgm:prSet/>
      <dgm:spPr/>
      <dgm:t>
        <a:bodyPr/>
        <a:lstStyle/>
        <a:p>
          <a:endParaRPr lang="en-US"/>
        </a:p>
      </dgm:t>
    </dgm:pt>
    <dgm:pt modelId="{1A5AC5E2-198A-479D-8656-DAF9306920B0}">
      <dgm:prSet/>
      <dgm:spPr>
        <a:solidFill>
          <a:schemeClr val="bg2">
            <a:lumMod val="75000"/>
          </a:schemeClr>
        </a:solidFill>
        <a:scene3d>
          <a:camera prst="orthographicFront"/>
          <a:lightRig rig="threePt" dir="t"/>
        </a:scene3d>
        <a:sp3d>
          <a:bevelT/>
        </a:sp3d>
      </dgm:spPr>
      <dgm:t>
        <a:bodyPr/>
        <a:lstStyle/>
        <a:p>
          <a:r>
            <a:rPr lang="en-US" b="0" dirty="0">
              <a:solidFill>
                <a:srgbClr val="003CF3"/>
              </a:solidFill>
              <a:hlinkClick xmlns:r="http://schemas.openxmlformats.org/officeDocument/2006/relationships" r:id="rId13">
                <a:extLst>
                  <a:ext uri="{A12FA001-AC4F-418D-AE19-62706E023703}">
                    <ahyp:hlinkClr xmlns:ahyp="http://schemas.microsoft.com/office/drawing/2018/hyperlinkcolor" val="tx"/>
                  </a:ext>
                </a:extLst>
              </a:hlinkClick>
            </a:rPr>
            <a:t>System and Communications Protections (SC)</a:t>
          </a:r>
          <a:endParaRPr lang="en-US" b="0" dirty="0">
            <a:solidFill>
              <a:srgbClr val="003CF3"/>
            </a:solidFill>
          </a:endParaRPr>
        </a:p>
      </dgm:t>
    </dgm:pt>
    <dgm:pt modelId="{7368CFB1-76BF-429B-8345-125072C64F85}" type="parTrans" cxnId="{C3EBB1ED-A8D1-4D8F-92D9-F7FC161A0A1F}">
      <dgm:prSet/>
      <dgm:spPr/>
      <dgm:t>
        <a:bodyPr/>
        <a:lstStyle/>
        <a:p>
          <a:endParaRPr lang="en-US"/>
        </a:p>
      </dgm:t>
    </dgm:pt>
    <dgm:pt modelId="{67733386-D248-4A00-B738-998479614130}" type="sibTrans" cxnId="{C3EBB1ED-A8D1-4D8F-92D9-F7FC161A0A1F}">
      <dgm:prSet/>
      <dgm:spPr/>
      <dgm:t>
        <a:bodyPr/>
        <a:lstStyle/>
        <a:p>
          <a:endParaRPr lang="en-US"/>
        </a:p>
      </dgm:t>
    </dgm:pt>
    <dgm:pt modelId="{C6F559A7-CED7-4413-8B1D-B567D0E14B31}">
      <dgm:prSet/>
      <dgm:spPr>
        <a:solidFill>
          <a:schemeClr val="bg2">
            <a:lumMod val="75000"/>
          </a:schemeClr>
        </a:solidFill>
        <a:scene3d>
          <a:camera prst="orthographicFront"/>
          <a:lightRig rig="threePt" dir="t"/>
        </a:scene3d>
        <a:sp3d>
          <a:bevelT/>
        </a:sp3d>
      </dgm:spPr>
      <dgm:t>
        <a:bodyPr/>
        <a:lstStyle/>
        <a:p>
          <a:r>
            <a:rPr lang="en-US" b="0">
              <a:solidFill>
                <a:srgbClr val="003CF3"/>
              </a:solidFill>
              <a:hlinkClick xmlns:r="http://schemas.openxmlformats.org/officeDocument/2006/relationships" r:id="rId14">
                <a:extLst>
                  <a:ext uri="{A12FA001-AC4F-418D-AE19-62706E023703}">
                    <ahyp:hlinkClr xmlns:ahyp="http://schemas.microsoft.com/office/drawing/2018/hyperlinkcolor" val="tx"/>
                  </a:ext>
                </a:extLst>
              </a:hlinkClick>
            </a:rPr>
            <a:t>System and Information Integrity (SI)</a:t>
          </a:r>
          <a:endParaRPr lang="en-US" b="0" dirty="0">
            <a:solidFill>
              <a:srgbClr val="003CF3"/>
            </a:solidFill>
          </a:endParaRPr>
        </a:p>
      </dgm:t>
    </dgm:pt>
    <dgm:pt modelId="{B6AEBCFF-F609-4966-91E3-35DAAED79756}" type="parTrans" cxnId="{01638D48-BE56-4B71-B543-CFBFC9B9690D}">
      <dgm:prSet/>
      <dgm:spPr/>
      <dgm:t>
        <a:bodyPr/>
        <a:lstStyle/>
        <a:p>
          <a:endParaRPr lang="en-US"/>
        </a:p>
      </dgm:t>
    </dgm:pt>
    <dgm:pt modelId="{CAE84702-C3DF-4663-BC38-E41B845792F4}" type="sibTrans" cxnId="{01638D48-BE56-4B71-B543-CFBFC9B9690D}">
      <dgm:prSet/>
      <dgm:spPr/>
      <dgm:t>
        <a:bodyPr/>
        <a:lstStyle/>
        <a:p>
          <a:endParaRPr lang="en-US"/>
        </a:p>
      </dgm:t>
    </dgm:pt>
    <dgm:pt modelId="{216475C5-9B35-41DF-9DF8-F2836A4E4F12}" type="pres">
      <dgm:prSet presAssocID="{991AC9C2-2438-4975-B90F-B7CC91325947}" presName="diagram" presStyleCnt="0">
        <dgm:presLayoutVars>
          <dgm:dir/>
          <dgm:resizeHandles val="exact"/>
        </dgm:presLayoutVars>
      </dgm:prSet>
      <dgm:spPr/>
    </dgm:pt>
    <dgm:pt modelId="{8E899299-5FEF-4F65-9D22-89553B980F21}" type="pres">
      <dgm:prSet presAssocID="{792F09DE-24C4-4188-94EE-E51939BE5EC0}" presName="node" presStyleLbl="node1" presStyleIdx="0" presStyleCnt="14">
        <dgm:presLayoutVars>
          <dgm:bulletEnabled val="1"/>
        </dgm:presLayoutVars>
      </dgm:prSet>
      <dgm:spPr/>
    </dgm:pt>
    <dgm:pt modelId="{89D13E24-7E1E-4D3B-A87A-2936A9F86641}" type="pres">
      <dgm:prSet presAssocID="{4868DFBF-B761-4BA2-AC75-6D3F1E046A2E}" presName="sibTrans" presStyleCnt="0"/>
      <dgm:spPr>
        <a:scene3d>
          <a:camera prst="orthographicFront"/>
          <a:lightRig rig="threePt" dir="t"/>
        </a:scene3d>
        <a:sp3d>
          <a:bevelT/>
        </a:sp3d>
      </dgm:spPr>
    </dgm:pt>
    <dgm:pt modelId="{60CEF783-2F74-4EF6-82A2-C59CAFE40DD6}" type="pres">
      <dgm:prSet presAssocID="{7A36044C-2DFE-490C-AB6E-8C540BDBADF8}" presName="node" presStyleLbl="node1" presStyleIdx="1" presStyleCnt="14">
        <dgm:presLayoutVars>
          <dgm:bulletEnabled val="1"/>
        </dgm:presLayoutVars>
      </dgm:prSet>
      <dgm:spPr/>
    </dgm:pt>
    <dgm:pt modelId="{33AAB151-9915-493C-9E17-1EE3A7378345}" type="pres">
      <dgm:prSet presAssocID="{E1EABD4C-4B23-4352-AFF7-A99F113AD88A}" presName="sibTrans" presStyleCnt="0"/>
      <dgm:spPr>
        <a:scene3d>
          <a:camera prst="orthographicFront"/>
          <a:lightRig rig="threePt" dir="t"/>
        </a:scene3d>
        <a:sp3d>
          <a:bevelT/>
        </a:sp3d>
      </dgm:spPr>
    </dgm:pt>
    <dgm:pt modelId="{EB6F813C-26CF-43F5-AF47-64CA7A8BB2B9}" type="pres">
      <dgm:prSet presAssocID="{269F911F-356D-4A79-BF0F-0D804570B6FC}" presName="node" presStyleLbl="node1" presStyleIdx="2" presStyleCnt="14">
        <dgm:presLayoutVars>
          <dgm:bulletEnabled val="1"/>
        </dgm:presLayoutVars>
      </dgm:prSet>
      <dgm:spPr/>
    </dgm:pt>
    <dgm:pt modelId="{20847DAD-A0EA-4E4F-A519-47B81F43A522}" type="pres">
      <dgm:prSet presAssocID="{117DF4E3-8EC6-495D-A784-710DF57849C1}" presName="sibTrans" presStyleCnt="0"/>
      <dgm:spPr>
        <a:scene3d>
          <a:camera prst="orthographicFront"/>
          <a:lightRig rig="threePt" dir="t"/>
        </a:scene3d>
        <a:sp3d>
          <a:bevelT/>
        </a:sp3d>
      </dgm:spPr>
    </dgm:pt>
    <dgm:pt modelId="{82AB0E76-0EC9-4207-98B3-10F31E7BC7BE}" type="pres">
      <dgm:prSet presAssocID="{CFC67658-A0B1-4116-B728-9751095749B6}" presName="node" presStyleLbl="node1" presStyleIdx="3" presStyleCnt="14">
        <dgm:presLayoutVars>
          <dgm:bulletEnabled val="1"/>
        </dgm:presLayoutVars>
      </dgm:prSet>
      <dgm:spPr/>
    </dgm:pt>
    <dgm:pt modelId="{F0F8EA41-FACD-46DA-B10D-1E6B04DDC3FE}" type="pres">
      <dgm:prSet presAssocID="{5E1796C1-B3C2-4B10-AEB4-EB16E37BC0D9}" presName="sibTrans" presStyleCnt="0"/>
      <dgm:spPr>
        <a:scene3d>
          <a:camera prst="orthographicFront"/>
          <a:lightRig rig="threePt" dir="t"/>
        </a:scene3d>
        <a:sp3d>
          <a:bevelT/>
        </a:sp3d>
      </dgm:spPr>
    </dgm:pt>
    <dgm:pt modelId="{49D328D8-06D9-43C9-B2B1-1F92E1F33353}" type="pres">
      <dgm:prSet presAssocID="{CB593F57-E07B-49C2-BFFE-5B7791797D86}" presName="node" presStyleLbl="node1" presStyleIdx="4" presStyleCnt="14">
        <dgm:presLayoutVars>
          <dgm:bulletEnabled val="1"/>
        </dgm:presLayoutVars>
      </dgm:prSet>
      <dgm:spPr/>
    </dgm:pt>
    <dgm:pt modelId="{A4ABC886-D82E-4FB1-9F04-EAB83652B490}" type="pres">
      <dgm:prSet presAssocID="{45572BC3-D278-4559-A512-41111816A061}" presName="sibTrans" presStyleCnt="0"/>
      <dgm:spPr>
        <a:scene3d>
          <a:camera prst="orthographicFront"/>
          <a:lightRig rig="threePt" dir="t"/>
        </a:scene3d>
        <a:sp3d>
          <a:bevelT/>
        </a:sp3d>
      </dgm:spPr>
    </dgm:pt>
    <dgm:pt modelId="{3F747D24-F164-4571-B8BF-492609312E03}" type="pres">
      <dgm:prSet presAssocID="{39B6B99E-9B05-4EC2-B449-89AC569D86E3}" presName="node" presStyleLbl="node1" presStyleIdx="5" presStyleCnt="14">
        <dgm:presLayoutVars>
          <dgm:bulletEnabled val="1"/>
        </dgm:presLayoutVars>
      </dgm:prSet>
      <dgm:spPr/>
    </dgm:pt>
    <dgm:pt modelId="{3FF634DD-2700-4F4A-BED5-E13005AD7F03}" type="pres">
      <dgm:prSet presAssocID="{CF09B8BD-5BC4-4261-87B7-AA92EBE40543}" presName="sibTrans" presStyleCnt="0"/>
      <dgm:spPr>
        <a:scene3d>
          <a:camera prst="orthographicFront"/>
          <a:lightRig rig="threePt" dir="t"/>
        </a:scene3d>
        <a:sp3d>
          <a:bevelT/>
        </a:sp3d>
      </dgm:spPr>
    </dgm:pt>
    <dgm:pt modelId="{C00BED32-504D-42E8-AB9C-6AD35B383E73}" type="pres">
      <dgm:prSet presAssocID="{4DECC051-AF1E-43CA-AFA7-49DE78F40CC9}" presName="node" presStyleLbl="node1" presStyleIdx="6" presStyleCnt="14">
        <dgm:presLayoutVars>
          <dgm:bulletEnabled val="1"/>
        </dgm:presLayoutVars>
      </dgm:prSet>
      <dgm:spPr/>
    </dgm:pt>
    <dgm:pt modelId="{79757BE6-6566-4680-BBD0-EC93D9B51A48}" type="pres">
      <dgm:prSet presAssocID="{66FD8B23-83E3-4E95-93E6-0653C554703E}" presName="sibTrans" presStyleCnt="0"/>
      <dgm:spPr>
        <a:scene3d>
          <a:camera prst="orthographicFront"/>
          <a:lightRig rig="threePt" dir="t"/>
        </a:scene3d>
        <a:sp3d>
          <a:bevelT/>
        </a:sp3d>
      </dgm:spPr>
    </dgm:pt>
    <dgm:pt modelId="{6AC5CC3D-AE63-4C2B-9E35-7E21A9DF1784}" type="pres">
      <dgm:prSet presAssocID="{A8844D19-E114-4C6C-BD9A-DB599FBD29C3}" presName="node" presStyleLbl="node1" presStyleIdx="7" presStyleCnt="14">
        <dgm:presLayoutVars>
          <dgm:bulletEnabled val="1"/>
        </dgm:presLayoutVars>
      </dgm:prSet>
      <dgm:spPr/>
    </dgm:pt>
    <dgm:pt modelId="{79D0B7F3-C317-4D28-9BA2-0F269FDB2B3B}" type="pres">
      <dgm:prSet presAssocID="{7F477095-4C65-44A3-9C53-E1D773BE7869}" presName="sibTrans" presStyleCnt="0"/>
      <dgm:spPr>
        <a:scene3d>
          <a:camera prst="orthographicFront"/>
          <a:lightRig rig="threePt" dir="t"/>
        </a:scene3d>
        <a:sp3d>
          <a:bevelT/>
        </a:sp3d>
      </dgm:spPr>
    </dgm:pt>
    <dgm:pt modelId="{E4FF23B2-C272-436B-9626-292428C7025C}" type="pres">
      <dgm:prSet presAssocID="{F41B3482-78CA-4C2B-9F09-10E626ACDC84}" presName="node" presStyleLbl="node1" presStyleIdx="8" presStyleCnt="14">
        <dgm:presLayoutVars>
          <dgm:bulletEnabled val="1"/>
        </dgm:presLayoutVars>
      </dgm:prSet>
      <dgm:spPr/>
    </dgm:pt>
    <dgm:pt modelId="{13A54C59-ABE8-4FF8-B4E5-376436B7B964}" type="pres">
      <dgm:prSet presAssocID="{227B7E5A-0CB0-41FE-826B-0A59992ABF4F}" presName="sibTrans" presStyleCnt="0"/>
      <dgm:spPr>
        <a:scene3d>
          <a:camera prst="orthographicFront"/>
          <a:lightRig rig="threePt" dir="t"/>
        </a:scene3d>
        <a:sp3d>
          <a:bevelT/>
        </a:sp3d>
      </dgm:spPr>
    </dgm:pt>
    <dgm:pt modelId="{CA7E22ED-6CD7-42F3-AC06-87A693C1EDA1}" type="pres">
      <dgm:prSet presAssocID="{D347B79B-8532-4783-A6A2-C65438ACA62B}" presName="node" presStyleLbl="node1" presStyleIdx="9" presStyleCnt="14">
        <dgm:presLayoutVars>
          <dgm:bulletEnabled val="1"/>
        </dgm:presLayoutVars>
      </dgm:prSet>
      <dgm:spPr/>
    </dgm:pt>
    <dgm:pt modelId="{07219B12-5AB4-4A1D-92C3-EFFAC9CA5009}" type="pres">
      <dgm:prSet presAssocID="{4BB9CFD1-15E7-4A81-819B-B77FB3E705BC}" presName="sibTrans" presStyleCnt="0"/>
      <dgm:spPr>
        <a:scene3d>
          <a:camera prst="orthographicFront"/>
          <a:lightRig rig="threePt" dir="t"/>
        </a:scene3d>
        <a:sp3d>
          <a:bevelT/>
        </a:sp3d>
      </dgm:spPr>
    </dgm:pt>
    <dgm:pt modelId="{EBD6F4CC-3C17-466B-B99E-A5AA6D75E4CE}" type="pres">
      <dgm:prSet presAssocID="{E36C77D8-A91B-4930-86D8-6966F565045A}" presName="node" presStyleLbl="node1" presStyleIdx="10" presStyleCnt="14">
        <dgm:presLayoutVars>
          <dgm:bulletEnabled val="1"/>
        </dgm:presLayoutVars>
      </dgm:prSet>
      <dgm:spPr/>
    </dgm:pt>
    <dgm:pt modelId="{C9A888E9-C533-4AFA-81DD-D0719995169B}" type="pres">
      <dgm:prSet presAssocID="{5F4C32D8-1B19-4ABC-AA4D-2A6D80123C76}" presName="sibTrans" presStyleCnt="0"/>
      <dgm:spPr>
        <a:scene3d>
          <a:camera prst="orthographicFront"/>
          <a:lightRig rig="threePt" dir="t"/>
        </a:scene3d>
        <a:sp3d>
          <a:bevelT/>
        </a:sp3d>
      </dgm:spPr>
    </dgm:pt>
    <dgm:pt modelId="{36045321-E1DA-4168-835C-439E8476F211}" type="pres">
      <dgm:prSet presAssocID="{921DE78A-E79A-4C77-BB7B-D55BB6988CBF}" presName="node" presStyleLbl="node1" presStyleIdx="11" presStyleCnt="14">
        <dgm:presLayoutVars>
          <dgm:bulletEnabled val="1"/>
        </dgm:presLayoutVars>
      </dgm:prSet>
      <dgm:spPr/>
    </dgm:pt>
    <dgm:pt modelId="{4BE9887C-92BB-41FB-8DB6-AB1B4E778CEE}" type="pres">
      <dgm:prSet presAssocID="{ACD784E9-43AB-4E98-8BD4-E268D30202BD}" presName="sibTrans" presStyleCnt="0"/>
      <dgm:spPr>
        <a:scene3d>
          <a:camera prst="orthographicFront"/>
          <a:lightRig rig="threePt" dir="t"/>
        </a:scene3d>
        <a:sp3d>
          <a:bevelT/>
        </a:sp3d>
      </dgm:spPr>
    </dgm:pt>
    <dgm:pt modelId="{EAC52D5D-5E7D-40C7-9A7A-EB286FAE9165}" type="pres">
      <dgm:prSet presAssocID="{1A5AC5E2-198A-479D-8656-DAF9306920B0}" presName="node" presStyleLbl="node1" presStyleIdx="12" presStyleCnt="14">
        <dgm:presLayoutVars>
          <dgm:bulletEnabled val="1"/>
        </dgm:presLayoutVars>
      </dgm:prSet>
      <dgm:spPr/>
    </dgm:pt>
    <dgm:pt modelId="{2CD4FD9A-591F-4E82-82D4-06E76AB26300}" type="pres">
      <dgm:prSet presAssocID="{67733386-D248-4A00-B738-998479614130}" presName="sibTrans" presStyleCnt="0"/>
      <dgm:spPr>
        <a:scene3d>
          <a:camera prst="orthographicFront"/>
          <a:lightRig rig="threePt" dir="t"/>
        </a:scene3d>
        <a:sp3d>
          <a:bevelT/>
        </a:sp3d>
      </dgm:spPr>
    </dgm:pt>
    <dgm:pt modelId="{F351D139-206A-419A-9979-E3E0F7C3BD96}" type="pres">
      <dgm:prSet presAssocID="{C6F559A7-CED7-4413-8B1D-B567D0E14B31}" presName="node" presStyleLbl="node1" presStyleIdx="13" presStyleCnt="14">
        <dgm:presLayoutVars>
          <dgm:bulletEnabled val="1"/>
        </dgm:presLayoutVars>
      </dgm:prSet>
      <dgm:spPr/>
    </dgm:pt>
  </dgm:ptLst>
  <dgm:cxnLst>
    <dgm:cxn modelId="{5EF2790C-9830-44F4-BFFA-B2886F2ECBCC}" srcId="{991AC9C2-2438-4975-B90F-B7CC91325947}" destId="{4DECC051-AF1E-43CA-AFA7-49DE78F40CC9}" srcOrd="6" destOrd="0" parTransId="{FCD36A77-E992-4CB1-969C-27969CBF61FC}" sibTransId="{66FD8B23-83E3-4E95-93E6-0653C554703E}"/>
    <dgm:cxn modelId="{45A5C70E-8685-4B1D-A75F-96CEA5C78860}" type="presOf" srcId="{A8844D19-E114-4C6C-BD9A-DB599FBD29C3}" destId="{6AC5CC3D-AE63-4C2B-9E35-7E21A9DF1784}" srcOrd="0" destOrd="0" presId="urn:microsoft.com/office/officeart/2005/8/layout/default"/>
    <dgm:cxn modelId="{D81DA422-5DE0-4E6B-A702-2F7D19DD4FF7}" srcId="{991AC9C2-2438-4975-B90F-B7CC91325947}" destId="{921DE78A-E79A-4C77-BB7B-D55BB6988CBF}" srcOrd="11" destOrd="0" parTransId="{BBC93797-3026-4973-80E5-C1AD064F1026}" sibTransId="{ACD784E9-43AB-4E98-8BD4-E268D30202BD}"/>
    <dgm:cxn modelId="{3A550228-14F8-4D1A-AE51-560EDC6E943C}" type="presOf" srcId="{792F09DE-24C4-4188-94EE-E51939BE5EC0}" destId="{8E899299-5FEF-4F65-9D22-89553B980F21}" srcOrd="0" destOrd="0" presId="urn:microsoft.com/office/officeart/2005/8/layout/default"/>
    <dgm:cxn modelId="{1CF95E31-0745-417E-98A2-4C8C36860DDA}" srcId="{991AC9C2-2438-4975-B90F-B7CC91325947}" destId="{7A36044C-2DFE-490C-AB6E-8C540BDBADF8}" srcOrd="1" destOrd="0" parTransId="{EBC44F04-BE32-49EF-AE24-6DA1F86CD556}" sibTransId="{E1EABD4C-4B23-4352-AFF7-A99F113AD88A}"/>
    <dgm:cxn modelId="{E8F5E744-5A8B-4234-A21B-8CBDDF9CE16C}" srcId="{991AC9C2-2438-4975-B90F-B7CC91325947}" destId="{D347B79B-8532-4783-A6A2-C65438ACA62B}" srcOrd="9" destOrd="0" parTransId="{1DB6208B-1845-4C89-9FD0-60DE43C5E30F}" sibTransId="{4BB9CFD1-15E7-4A81-819B-B77FB3E705BC}"/>
    <dgm:cxn modelId="{01638D48-BE56-4B71-B543-CFBFC9B9690D}" srcId="{991AC9C2-2438-4975-B90F-B7CC91325947}" destId="{C6F559A7-CED7-4413-8B1D-B567D0E14B31}" srcOrd="13" destOrd="0" parTransId="{B6AEBCFF-F609-4966-91E3-35DAAED79756}" sibTransId="{CAE84702-C3DF-4663-BC38-E41B845792F4}"/>
    <dgm:cxn modelId="{77503049-5267-475C-9F6F-55D1636C1118}" srcId="{991AC9C2-2438-4975-B90F-B7CC91325947}" destId="{CFC67658-A0B1-4116-B728-9751095749B6}" srcOrd="3" destOrd="0" parTransId="{E20B69BB-D683-4037-A2EE-05CCC39016B9}" sibTransId="{5E1796C1-B3C2-4B10-AEB4-EB16E37BC0D9}"/>
    <dgm:cxn modelId="{0537486D-724C-4CCF-952F-618E87620174}" type="presOf" srcId="{E36C77D8-A91B-4930-86D8-6966F565045A}" destId="{EBD6F4CC-3C17-466B-B99E-A5AA6D75E4CE}" srcOrd="0" destOrd="0" presId="urn:microsoft.com/office/officeart/2005/8/layout/default"/>
    <dgm:cxn modelId="{490A864D-F7E4-4FB8-B540-029B79028A84}" srcId="{991AC9C2-2438-4975-B90F-B7CC91325947}" destId="{E36C77D8-A91B-4930-86D8-6966F565045A}" srcOrd="10" destOrd="0" parTransId="{CBBB145F-A315-455E-ADD0-163B6FEB915C}" sibTransId="{5F4C32D8-1B19-4ABC-AA4D-2A6D80123C76}"/>
    <dgm:cxn modelId="{9F633370-D6E9-4EE5-8980-9902A095DFFD}" srcId="{991AC9C2-2438-4975-B90F-B7CC91325947}" destId="{39B6B99E-9B05-4EC2-B449-89AC569D86E3}" srcOrd="5" destOrd="0" parTransId="{2779B1ED-B949-45F4-9935-DA0FD91B6EE2}" sibTransId="{CF09B8BD-5BC4-4261-87B7-AA92EBE40543}"/>
    <dgm:cxn modelId="{739AE970-2B27-4408-863F-87F8928C1CB0}" type="presOf" srcId="{D347B79B-8532-4783-A6A2-C65438ACA62B}" destId="{CA7E22ED-6CD7-42F3-AC06-87A693C1EDA1}" srcOrd="0" destOrd="0" presId="urn:microsoft.com/office/officeart/2005/8/layout/default"/>
    <dgm:cxn modelId="{5F5CC271-F581-4B14-965A-7981F265771D}" type="presOf" srcId="{991AC9C2-2438-4975-B90F-B7CC91325947}" destId="{216475C5-9B35-41DF-9DF8-F2836A4E4F12}" srcOrd="0" destOrd="0" presId="urn:microsoft.com/office/officeart/2005/8/layout/default"/>
    <dgm:cxn modelId="{7D724973-72A5-4EAC-AA0C-161A16A743BA}" type="presOf" srcId="{CFC67658-A0B1-4116-B728-9751095749B6}" destId="{82AB0E76-0EC9-4207-98B3-10F31E7BC7BE}" srcOrd="0" destOrd="0" presId="urn:microsoft.com/office/officeart/2005/8/layout/default"/>
    <dgm:cxn modelId="{1F0B5D7A-395A-488D-93C4-E142D9783458}" srcId="{991AC9C2-2438-4975-B90F-B7CC91325947}" destId="{CB593F57-E07B-49C2-BFFE-5B7791797D86}" srcOrd="4" destOrd="0" parTransId="{B77CA570-9612-48E9-8F51-3BE843158216}" sibTransId="{45572BC3-D278-4559-A512-41111816A061}"/>
    <dgm:cxn modelId="{D3B29F8B-8ACA-4604-ACDB-51D4B79AD668}" type="presOf" srcId="{39B6B99E-9B05-4EC2-B449-89AC569D86E3}" destId="{3F747D24-F164-4571-B8BF-492609312E03}" srcOrd="0" destOrd="0" presId="urn:microsoft.com/office/officeart/2005/8/layout/default"/>
    <dgm:cxn modelId="{A96C44A4-6A29-4AAA-A1A9-08081E67A6C4}" srcId="{991AC9C2-2438-4975-B90F-B7CC91325947}" destId="{F41B3482-78CA-4C2B-9F09-10E626ACDC84}" srcOrd="8" destOrd="0" parTransId="{B93AE2BB-8988-4A5D-8776-4A42047FE246}" sibTransId="{227B7E5A-0CB0-41FE-826B-0A59992ABF4F}"/>
    <dgm:cxn modelId="{8C843EA7-791B-4F08-97B7-179B0D3F8EAF}" type="presOf" srcId="{7A36044C-2DFE-490C-AB6E-8C540BDBADF8}" destId="{60CEF783-2F74-4EF6-82A2-C59CAFE40DD6}" srcOrd="0" destOrd="0" presId="urn:microsoft.com/office/officeart/2005/8/layout/default"/>
    <dgm:cxn modelId="{ACA3C5A7-0013-478F-A82F-FF899EA6C544}" srcId="{991AC9C2-2438-4975-B90F-B7CC91325947}" destId="{A8844D19-E114-4C6C-BD9A-DB599FBD29C3}" srcOrd="7" destOrd="0" parTransId="{9DA59AE7-653F-473A-9A0D-8FF9337CF904}" sibTransId="{7F477095-4C65-44A3-9C53-E1D773BE7869}"/>
    <dgm:cxn modelId="{889193AE-E551-4F89-9A5C-1A24C1F2B59E}" type="presOf" srcId="{921DE78A-E79A-4C77-BB7B-D55BB6988CBF}" destId="{36045321-E1DA-4168-835C-439E8476F211}" srcOrd="0" destOrd="0" presId="urn:microsoft.com/office/officeart/2005/8/layout/default"/>
    <dgm:cxn modelId="{BB2733C5-A684-4196-AB7C-C2646AF0C0D7}" type="presOf" srcId="{269F911F-356D-4A79-BF0F-0D804570B6FC}" destId="{EB6F813C-26CF-43F5-AF47-64CA7A8BB2B9}" srcOrd="0" destOrd="0" presId="urn:microsoft.com/office/officeart/2005/8/layout/default"/>
    <dgm:cxn modelId="{C64A94D7-9622-4800-B7C6-83F1ADC22D95}" type="presOf" srcId="{C6F559A7-CED7-4413-8B1D-B567D0E14B31}" destId="{F351D139-206A-419A-9979-E3E0F7C3BD96}" srcOrd="0" destOrd="0" presId="urn:microsoft.com/office/officeart/2005/8/layout/default"/>
    <dgm:cxn modelId="{1BDDCAD9-9000-43C3-8221-B6EF21E2B0C8}" type="presOf" srcId="{F41B3482-78CA-4C2B-9F09-10E626ACDC84}" destId="{E4FF23B2-C272-436B-9626-292428C7025C}" srcOrd="0" destOrd="0" presId="urn:microsoft.com/office/officeart/2005/8/layout/default"/>
    <dgm:cxn modelId="{128125E2-BC2E-438E-B367-B10F5DA39290}" type="presOf" srcId="{4DECC051-AF1E-43CA-AFA7-49DE78F40CC9}" destId="{C00BED32-504D-42E8-AB9C-6AD35B383E73}" srcOrd="0" destOrd="0" presId="urn:microsoft.com/office/officeart/2005/8/layout/default"/>
    <dgm:cxn modelId="{825D0EE3-BECF-4753-AF45-353A340D691D}" srcId="{991AC9C2-2438-4975-B90F-B7CC91325947}" destId="{269F911F-356D-4A79-BF0F-0D804570B6FC}" srcOrd="2" destOrd="0" parTransId="{10480E82-AFC3-4A7B-9B12-6210FBADFA5A}" sibTransId="{117DF4E3-8EC6-495D-A784-710DF57849C1}"/>
    <dgm:cxn modelId="{C3EBB1ED-A8D1-4D8F-92D9-F7FC161A0A1F}" srcId="{991AC9C2-2438-4975-B90F-B7CC91325947}" destId="{1A5AC5E2-198A-479D-8656-DAF9306920B0}" srcOrd="12" destOrd="0" parTransId="{7368CFB1-76BF-429B-8345-125072C64F85}" sibTransId="{67733386-D248-4A00-B738-998479614130}"/>
    <dgm:cxn modelId="{879BC7F0-6079-4D19-849C-927E4B1A8F95}" type="presOf" srcId="{1A5AC5E2-198A-479D-8656-DAF9306920B0}" destId="{EAC52D5D-5E7D-40C7-9A7A-EB286FAE9165}" srcOrd="0" destOrd="0" presId="urn:microsoft.com/office/officeart/2005/8/layout/default"/>
    <dgm:cxn modelId="{28A903F9-7A9D-46A8-B63B-7F58375A82E9}" type="presOf" srcId="{CB593F57-E07B-49C2-BFFE-5B7791797D86}" destId="{49D328D8-06D9-43C9-B2B1-1F92E1F33353}" srcOrd="0" destOrd="0" presId="urn:microsoft.com/office/officeart/2005/8/layout/default"/>
    <dgm:cxn modelId="{AD3F76FF-3D4C-40C4-83C3-E35BCF5A2E72}" srcId="{991AC9C2-2438-4975-B90F-B7CC91325947}" destId="{792F09DE-24C4-4188-94EE-E51939BE5EC0}" srcOrd="0" destOrd="0" parTransId="{64D8E248-0528-4E3C-B053-C539987EF480}" sibTransId="{4868DFBF-B761-4BA2-AC75-6D3F1E046A2E}"/>
    <dgm:cxn modelId="{45AE2DD0-D5E8-4F5C-A195-8175FB1DA877}" type="presParOf" srcId="{216475C5-9B35-41DF-9DF8-F2836A4E4F12}" destId="{8E899299-5FEF-4F65-9D22-89553B980F21}" srcOrd="0" destOrd="0" presId="urn:microsoft.com/office/officeart/2005/8/layout/default"/>
    <dgm:cxn modelId="{BE8F9FCF-7B3C-45A6-A896-A09CC1F6F524}" type="presParOf" srcId="{216475C5-9B35-41DF-9DF8-F2836A4E4F12}" destId="{89D13E24-7E1E-4D3B-A87A-2936A9F86641}" srcOrd="1" destOrd="0" presId="urn:microsoft.com/office/officeart/2005/8/layout/default"/>
    <dgm:cxn modelId="{AEA82AC4-219D-475D-85A5-1EBAF969F3B1}" type="presParOf" srcId="{216475C5-9B35-41DF-9DF8-F2836A4E4F12}" destId="{60CEF783-2F74-4EF6-82A2-C59CAFE40DD6}" srcOrd="2" destOrd="0" presId="urn:microsoft.com/office/officeart/2005/8/layout/default"/>
    <dgm:cxn modelId="{B20DCE51-6B21-4C83-A64C-822C2781AE7B}" type="presParOf" srcId="{216475C5-9B35-41DF-9DF8-F2836A4E4F12}" destId="{33AAB151-9915-493C-9E17-1EE3A7378345}" srcOrd="3" destOrd="0" presId="urn:microsoft.com/office/officeart/2005/8/layout/default"/>
    <dgm:cxn modelId="{CC2DF7A8-B186-48FF-BD0A-AABFC2B7C2A9}" type="presParOf" srcId="{216475C5-9B35-41DF-9DF8-F2836A4E4F12}" destId="{EB6F813C-26CF-43F5-AF47-64CA7A8BB2B9}" srcOrd="4" destOrd="0" presId="urn:microsoft.com/office/officeart/2005/8/layout/default"/>
    <dgm:cxn modelId="{03F3CA08-69C4-4E84-AFFC-DDF2BCAE89C2}" type="presParOf" srcId="{216475C5-9B35-41DF-9DF8-F2836A4E4F12}" destId="{20847DAD-A0EA-4E4F-A519-47B81F43A522}" srcOrd="5" destOrd="0" presId="urn:microsoft.com/office/officeart/2005/8/layout/default"/>
    <dgm:cxn modelId="{1B9D2566-F380-473D-9F47-1C99118E48E7}" type="presParOf" srcId="{216475C5-9B35-41DF-9DF8-F2836A4E4F12}" destId="{82AB0E76-0EC9-4207-98B3-10F31E7BC7BE}" srcOrd="6" destOrd="0" presId="urn:microsoft.com/office/officeart/2005/8/layout/default"/>
    <dgm:cxn modelId="{09878157-C432-47CB-9589-731061B09651}" type="presParOf" srcId="{216475C5-9B35-41DF-9DF8-F2836A4E4F12}" destId="{F0F8EA41-FACD-46DA-B10D-1E6B04DDC3FE}" srcOrd="7" destOrd="0" presId="urn:microsoft.com/office/officeart/2005/8/layout/default"/>
    <dgm:cxn modelId="{4BE3416E-DF03-46AA-B2E7-36E6D1A046BB}" type="presParOf" srcId="{216475C5-9B35-41DF-9DF8-F2836A4E4F12}" destId="{49D328D8-06D9-43C9-B2B1-1F92E1F33353}" srcOrd="8" destOrd="0" presId="urn:microsoft.com/office/officeart/2005/8/layout/default"/>
    <dgm:cxn modelId="{56BD783A-F6AB-49D4-A3A5-F60C866F083A}" type="presParOf" srcId="{216475C5-9B35-41DF-9DF8-F2836A4E4F12}" destId="{A4ABC886-D82E-4FB1-9F04-EAB83652B490}" srcOrd="9" destOrd="0" presId="urn:microsoft.com/office/officeart/2005/8/layout/default"/>
    <dgm:cxn modelId="{B2B88C6F-EBCC-4617-9E3D-AE3D909A08E0}" type="presParOf" srcId="{216475C5-9B35-41DF-9DF8-F2836A4E4F12}" destId="{3F747D24-F164-4571-B8BF-492609312E03}" srcOrd="10" destOrd="0" presId="urn:microsoft.com/office/officeart/2005/8/layout/default"/>
    <dgm:cxn modelId="{BC004CB9-CA50-4E9A-AFC4-A365F6A1E77F}" type="presParOf" srcId="{216475C5-9B35-41DF-9DF8-F2836A4E4F12}" destId="{3FF634DD-2700-4F4A-BED5-E13005AD7F03}" srcOrd="11" destOrd="0" presId="urn:microsoft.com/office/officeart/2005/8/layout/default"/>
    <dgm:cxn modelId="{FBAC7A76-F72F-4BDE-B801-3497ADF3C1D5}" type="presParOf" srcId="{216475C5-9B35-41DF-9DF8-F2836A4E4F12}" destId="{C00BED32-504D-42E8-AB9C-6AD35B383E73}" srcOrd="12" destOrd="0" presId="urn:microsoft.com/office/officeart/2005/8/layout/default"/>
    <dgm:cxn modelId="{815453CB-1043-466A-A90B-F4EAEBC475E8}" type="presParOf" srcId="{216475C5-9B35-41DF-9DF8-F2836A4E4F12}" destId="{79757BE6-6566-4680-BBD0-EC93D9B51A48}" srcOrd="13" destOrd="0" presId="urn:microsoft.com/office/officeart/2005/8/layout/default"/>
    <dgm:cxn modelId="{B89E9E85-1B95-472B-BCB4-46BAB3ECD582}" type="presParOf" srcId="{216475C5-9B35-41DF-9DF8-F2836A4E4F12}" destId="{6AC5CC3D-AE63-4C2B-9E35-7E21A9DF1784}" srcOrd="14" destOrd="0" presId="urn:microsoft.com/office/officeart/2005/8/layout/default"/>
    <dgm:cxn modelId="{AC20AD73-0966-48E8-A6E6-FF1AF2A3FC24}" type="presParOf" srcId="{216475C5-9B35-41DF-9DF8-F2836A4E4F12}" destId="{79D0B7F3-C317-4D28-9BA2-0F269FDB2B3B}" srcOrd="15" destOrd="0" presId="urn:microsoft.com/office/officeart/2005/8/layout/default"/>
    <dgm:cxn modelId="{B6BD53B1-D42F-4F19-9874-CF7374DF2802}" type="presParOf" srcId="{216475C5-9B35-41DF-9DF8-F2836A4E4F12}" destId="{E4FF23B2-C272-436B-9626-292428C7025C}" srcOrd="16" destOrd="0" presId="urn:microsoft.com/office/officeart/2005/8/layout/default"/>
    <dgm:cxn modelId="{EBC56645-B32B-4D43-ADD8-C8DDD9E8C218}" type="presParOf" srcId="{216475C5-9B35-41DF-9DF8-F2836A4E4F12}" destId="{13A54C59-ABE8-4FF8-B4E5-376436B7B964}" srcOrd="17" destOrd="0" presId="urn:microsoft.com/office/officeart/2005/8/layout/default"/>
    <dgm:cxn modelId="{E14672EE-A0AA-4FE0-A803-FE3D76EC1433}" type="presParOf" srcId="{216475C5-9B35-41DF-9DF8-F2836A4E4F12}" destId="{CA7E22ED-6CD7-42F3-AC06-87A693C1EDA1}" srcOrd="18" destOrd="0" presId="urn:microsoft.com/office/officeart/2005/8/layout/default"/>
    <dgm:cxn modelId="{0B6B4871-E61D-406B-838F-6F8782A65AB3}" type="presParOf" srcId="{216475C5-9B35-41DF-9DF8-F2836A4E4F12}" destId="{07219B12-5AB4-4A1D-92C3-EFFAC9CA5009}" srcOrd="19" destOrd="0" presId="urn:microsoft.com/office/officeart/2005/8/layout/default"/>
    <dgm:cxn modelId="{2CDD9FE4-E88D-480E-9E29-AE5D7CF2DFCF}" type="presParOf" srcId="{216475C5-9B35-41DF-9DF8-F2836A4E4F12}" destId="{EBD6F4CC-3C17-466B-B99E-A5AA6D75E4CE}" srcOrd="20" destOrd="0" presId="urn:microsoft.com/office/officeart/2005/8/layout/default"/>
    <dgm:cxn modelId="{CD15F1A0-02EA-4C50-BB48-B70B16F5CCBF}" type="presParOf" srcId="{216475C5-9B35-41DF-9DF8-F2836A4E4F12}" destId="{C9A888E9-C533-4AFA-81DD-D0719995169B}" srcOrd="21" destOrd="0" presId="urn:microsoft.com/office/officeart/2005/8/layout/default"/>
    <dgm:cxn modelId="{BE9CABCA-3EFE-40DF-8FDA-928BFD282810}" type="presParOf" srcId="{216475C5-9B35-41DF-9DF8-F2836A4E4F12}" destId="{36045321-E1DA-4168-835C-439E8476F211}" srcOrd="22" destOrd="0" presId="urn:microsoft.com/office/officeart/2005/8/layout/default"/>
    <dgm:cxn modelId="{4CFE6B92-1F58-4204-8576-E2C4453890D8}" type="presParOf" srcId="{216475C5-9B35-41DF-9DF8-F2836A4E4F12}" destId="{4BE9887C-92BB-41FB-8DB6-AB1B4E778CEE}" srcOrd="23" destOrd="0" presId="urn:microsoft.com/office/officeart/2005/8/layout/default"/>
    <dgm:cxn modelId="{F7C41A33-2291-46F9-86A9-B752BB67DBDD}" type="presParOf" srcId="{216475C5-9B35-41DF-9DF8-F2836A4E4F12}" destId="{EAC52D5D-5E7D-40C7-9A7A-EB286FAE9165}" srcOrd="24" destOrd="0" presId="urn:microsoft.com/office/officeart/2005/8/layout/default"/>
    <dgm:cxn modelId="{1B0EF925-AE55-4305-BFBC-1E6E5C3DD521}" type="presParOf" srcId="{216475C5-9B35-41DF-9DF8-F2836A4E4F12}" destId="{2CD4FD9A-591F-4E82-82D4-06E76AB26300}" srcOrd="25" destOrd="0" presId="urn:microsoft.com/office/officeart/2005/8/layout/default"/>
    <dgm:cxn modelId="{0C86AD91-BDEF-4CDC-BD86-42680CF397E1}" type="presParOf" srcId="{216475C5-9B35-41DF-9DF8-F2836A4E4F12}" destId="{F351D139-206A-419A-9979-E3E0F7C3BD96}" srcOrd="2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5B706EC-811E-4A25-B94D-CCD59623F3C3}" type="doc">
      <dgm:prSet loTypeId="urn:microsoft.com/office/officeart/2005/8/layout/rings+Icon" loCatId="relationship" qsTypeId="urn:microsoft.com/office/officeart/2005/8/quickstyle/simple1" qsCatId="simple" csTypeId="urn:microsoft.com/office/officeart/2005/8/colors/accent1_2" csCatId="accent1" phldr="1"/>
      <dgm:spPr/>
    </dgm:pt>
    <dgm:pt modelId="{4F27F903-2B54-49F5-98DA-F453394AC1AF}">
      <dgm:prSet phldrT="[Text]" custT="1"/>
      <dgm:spPr>
        <a:solidFill>
          <a:schemeClr val="tx2">
            <a:lumMod val="40000"/>
            <a:lumOff val="60000"/>
            <a:alpha val="50000"/>
          </a:schemeClr>
        </a:solidFill>
        <a:ln>
          <a:solidFill>
            <a:schemeClr val="tx1"/>
          </a:solidFill>
        </a:ln>
      </dgm:spPr>
      <dgm:t>
        <a:bodyPr/>
        <a:lstStyle/>
        <a:p>
          <a:r>
            <a:rPr lang="en-US" sz="1700" b="1" dirty="0"/>
            <a:t>CMMC Practice </a:t>
          </a:r>
          <a:r>
            <a:rPr lang="en-US" sz="1700" b="1" dirty="0">
              <a:solidFill>
                <a:schemeClr val="accent1"/>
              </a:solidFill>
              <a:hlinkClick xmlns:r="http://schemas.openxmlformats.org/officeDocument/2006/relationships" r:id="rId1">
                <a:extLst>
                  <a:ext uri="{A12FA001-AC4F-418D-AE19-62706E023703}">
                    <ahyp:hlinkClr xmlns:ahyp="http://schemas.microsoft.com/office/drawing/2018/hyperlinkcolor" val="tx"/>
                  </a:ext>
                </a:extLst>
              </a:hlinkClick>
            </a:rPr>
            <a:t>AC.L1-3.1.1</a:t>
          </a:r>
          <a:r>
            <a:rPr lang="en-US" sz="1700" b="1" dirty="0"/>
            <a:t>, </a:t>
          </a:r>
          <a:r>
            <a:rPr lang="en-US" sz="1600" b="0" dirty="0"/>
            <a:t>controls system access based on user, process or device identity</a:t>
          </a:r>
        </a:p>
      </dgm:t>
    </dgm:pt>
    <dgm:pt modelId="{B6E8F2C9-1F39-4FE3-81E7-255A50199705}" type="parTrans" cxnId="{79263A0D-FAE0-4D39-B210-FA01E02C27C7}">
      <dgm:prSet/>
      <dgm:spPr/>
      <dgm:t>
        <a:bodyPr/>
        <a:lstStyle/>
        <a:p>
          <a:endParaRPr lang="en-US"/>
        </a:p>
      </dgm:t>
    </dgm:pt>
    <dgm:pt modelId="{06F5E46F-1AD5-4667-97F8-6FC2AA3B9380}" type="sibTrans" cxnId="{79263A0D-FAE0-4D39-B210-FA01E02C27C7}">
      <dgm:prSet/>
      <dgm:spPr/>
      <dgm:t>
        <a:bodyPr/>
        <a:lstStyle/>
        <a:p>
          <a:endParaRPr lang="en-US"/>
        </a:p>
      </dgm:t>
    </dgm:pt>
    <dgm:pt modelId="{62514B79-04D5-492D-AF06-0198D3265E8B}">
      <dgm:prSet phldrT="[Text]" custT="1"/>
      <dgm:spPr>
        <a:solidFill>
          <a:schemeClr val="tx2">
            <a:lumMod val="40000"/>
            <a:lumOff val="60000"/>
            <a:alpha val="50000"/>
          </a:schemeClr>
        </a:solidFill>
        <a:ln>
          <a:solidFill>
            <a:schemeClr val="tx1"/>
          </a:solidFill>
        </a:ln>
      </dgm:spPr>
      <dgm:t>
        <a:bodyPr/>
        <a:lstStyle/>
        <a:p>
          <a:r>
            <a:rPr lang="en-US" sz="1600" b="1" dirty="0"/>
            <a:t>CMMC Practice </a:t>
          </a:r>
          <a:r>
            <a:rPr lang="en-US" sz="1600" b="1" dirty="0">
              <a:solidFill>
                <a:schemeClr val="accent1"/>
              </a:solidFill>
              <a:hlinkClick xmlns:r="http://schemas.openxmlformats.org/officeDocument/2006/relationships" r:id="rId2">
                <a:extLst>
                  <a:ext uri="{A12FA001-AC4F-418D-AE19-62706E023703}">
                    <ahyp:hlinkClr xmlns:ahyp="http://schemas.microsoft.com/office/drawing/2018/hyperlinkcolor" val="tx"/>
                  </a:ext>
                </a:extLst>
              </a:hlinkClick>
            </a:rPr>
            <a:t>IA.L1-3.5.1</a:t>
          </a:r>
          <a:r>
            <a:rPr lang="en-US" sz="1600" b="1" dirty="0"/>
            <a:t>, </a:t>
          </a:r>
          <a:r>
            <a:rPr lang="en-US" sz="1600" dirty="0"/>
            <a:t>i</a:t>
          </a:r>
          <a:r>
            <a:rPr lang="en-US" sz="1600" dirty="0">
              <a:effectLst/>
              <a:ea typeface="Calibri" panose="020F0502020204030204" pitchFamily="34" charset="0"/>
              <a:cs typeface="Times New Roman" panose="02020603050405020304" pitchFamily="18" charset="0"/>
            </a:rPr>
            <a:t>dentifies information system users, processes acting on behalf of users, or devices</a:t>
          </a:r>
          <a:endParaRPr lang="en-US" sz="1600" dirty="0"/>
        </a:p>
      </dgm:t>
    </dgm:pt>
    <dgm:pt modelId="{F272749D-87EA-4AEA-93C9-6EA823F78D5D}" type="parTrans" cxnId="{B307C6B2-FCD6-413A-9A1F-AFB6318D0655}">
      <dgm:prSet/>
      <dgm:spPr/>
      <dgm:t>
        <a:bodyPr/>
        <a:lstStyle/>
        <a:p>
          <a:endParaRPr lang="en-US"/>
        </a:p>
      </dgm:t>
    </dgm:pt>
    <dgm:pt modelId="{743E0E66-E0EF-499C-B502-557FBC35775F}" type="sibTrans" cxnId="{B307C6B2-FCD6-413A-9A1F-AFB6318D0655}">
      <dgm:prSet/>
      <dgm:spPr/>
      <dgm:t>
        <a:bodyPr/>
        <a:lstStyle/>
        <a:p>
          <a:endParaRPr lang="en-US"/>
        </a:p>
      </dgm:t>
    </dgm:pt>
    <dgm:pt modelId="{F8DE586E-0F5D-44C0-BD59-CE46F8FCE39D}" type="pres">
      <dgm:prSet presAssocID="{35B706EC-811E-4A25-B94D-CCD59623F3C3}" presName="Name0" presStyleCnt="0">
        <dgm:presLayoutVars>
          <dgm:chMax val="7"/>
          <dgm:dir/>
          <dgm:resizeHandles val="exact"/>
        </dgm:presLayoutVars>
      </dgm:prSet>
      <dgm:spPr/>
    </dgm:pt>
    <dgm:pt modelId="{9792BA64-32F9-4164-8165-8867B6EFA050}" type="pres">
      <dgm:prSet presAssocID="{35B706EC-811E-4A25-B94D-CCD59623F3C3}" presName="ellipse1" presStyleLbl="vennNode1" presStyleIdx="0" presStyleCnt="2" custScaleX="129463" custScaleY="129454" custLinFactNeighborX="-27394" custLinFactNeighborY="27922">
        <dgm:presLayoutVars>
          <dgm:bulletEnabled val="1"/>
        </dgm:presLayoutVars>
      </dgm:prSet>
      <dgm:spPr/>
    </dgm:pt>
    <dgm:pt modelId="{B57A991F-D61D-4040-9AFB-39757D7A6B1D}" type="pres">
      <dgm:prSet presAssocID="{35B706EC-811E-4A25-B94D-CCD59623F3C3}" presName="ellipse2" presStyleLbl="vennNode1" presStyleIdx="1" presStyleCnt="2" custScaleX="129463" custScaleY="129454" custLinFactNeighborX="32395" custLinFactNeighborY="-38960">
        <dgm:presLayoutVars>
          <dgm:bulletEnabled val="1"/>
        </dgm:presLayoutVars>
      </dgm:prSet>
      <dgm:spPr/>
    </dgm:pt>
  </dgm:ptLst>
  <dgm:cxnLst>
    <dgm:cxn modelId="{79263A0D-FAE0-4D39-B210-FA01E02C27C7}" srcId="{35B706EC-811E-4A25-B94D-CCD59623F3C3}" destId="{4F27F903-2B54-49F5-98DA-F453394AC1AF}" srcOrd="0" destOrd="0" parTransId="{B6E8F2C9-1F39-4FE3-81E7-255A50199705}" sibTransId="{06F5E46F-1AD5-4667-97F8-6FC2AA3B9380}"/>
    <dgm:cxn modelId="{09741225-AE7E-4437-9F9E-EF6C1AA231CF}" type="presOf" srcId="{62514B79-04D5-492D-AF06-0198D3265E8B}" destId="{B57A991F-D61D-4040-9AFB-39757D7A6B1D}" srcOrd="0" destOrd="0" presId="urn:microsoft.com/office/officeart/2005/8/layout/rings+Icon"/>
    <dgm:cxn modelId="{D3F96DA1-3274-4F02-96BF-C713AEFFA09B}" type="presOf" srcId="{4F27F903-2B54-49F5-98DA-F453394AC1AF}" destId="{9792BA64-32F9-4164-8165-8867B6EFA050}" srcOrd="0" destOrd="0" presId="urn:microsoft.com/office/officeart/2005/8/layout/rings+Icon"/>
    <dgm:cxn modelId="{B307C6B2-FCD6-413A-9A1F-AFB6318D0655}" srcId="{35B706EC-811E-4A25-B94D-CCD59623F3C3}" destId="{62514B79-04D5-492D-AF06-0198D3265E8B}" srcOrd="1" destOrd="0" parTransId="{F272749D-87EA-4AEA-93C9-6EA823F78D5D}" sibTransId="{743E0E66-E0EF-499C-B502-557FBC35775F}"/>
    <dgm:cxn modelId="{D05B61E8-BD9D-4AC3-ADD1-C204275B745A}" type="presOf" srcId="{35B706EC-811E-4A25-B94D-CCD59623F3C3}" destId="{F8DE586E-0F5D-44C0-BD59-CE46F8FCE39D}" srcOrd="0" destOrd="0" presId="urn:microsoft.com/office/officeart/2005/8/layout/rings+Icon"/>
    <dgm:cxn modelId="{9DC882A4-28BD-473F-823D-C59D6FF43A92}" type="presParOf" srcId="{F8DE586E-0F5D-44C0-BD59-CE46F8FCE39D}" destId="{9792BA64-32F9-4164-8165-8867B6EFA050}" srcOrd="0" destOrd="0" presId="urn:microsoft.com/office/officeart/2005/8/layout/rings+Icon"/>
    <dgm:cxn modelId="{8BC5785C-4CFE-41C1-AC35-7B02C5894005}" type="presParOf" srcId="{F8DE586E-0F5D-44C0-BD59-CE46F8FCE39D}" destId="{B57A991F-D61D-4040-9AFB-39757D7A6B1D}" srcOrd="1" destOrd="0" presId="urn:microsoft.com/office/officeart/2005/8/layout/rings+Icon"/>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899299-5FEF-4F65-9D22-89553B980F21}">
      <dsp:nvSpPr>
        <dsp:cNvPr id="0" name=""/>
        <dsp:cNvSpPr/>
      </dsp:nvSpPr>
      <dsp:spPr>
        <a:xfrm>
          <a:off x="2940" y="222980"/>
          <a:ext cx="1591901" cy="955140"/>
        </a:xfrm>
        <a:prstGeom prst="rect">
          <a:avLst/>
        </a:prstGeom>
        <a:solidFill>
          <a:schemeClr val="bg2">
            <a:lumMod val="75000"/>
          </a:schemeClr>
        </a:solidFill>
        <a:ln w="19050" cap="rnd" cmpd="sng" algn="ctr">
          <a:solidFill>
            <a:schemeClr val="lt1">
              <a:hueOff val="0"/>
              <a:satOff val="0"/>
              <a:lumOff val="0"/>
              <a:alphaOff val="0"/>
            </a:scheme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0" kern="1200" dirty="0">
              <a:solidFill>
                <a:srgbClr val="003CF3"/>
              </a:solidFill>
              <a:hlinkClick xmlns:r="http://schemas.openxmlformats.org/officeDocument/2006/relationships" r:id="rId1">
                <a:extLst>
                  <a:ext uri="{A12FA001-AC4F-418D-AE19-62706E023703}">
                    <ahyp:hlinkClr xmlns:ahyp="http://schemas.microsoft.com/office/drawing/2018/hyperlinkcolor" val="tx"/>
                  </a:ext>
                </a:extLst>
              </a:hlinkClick>
            </a:rPr>
            <a:t>Access Control (AC)</a:t>
          </a:r>
          <a:endParaRPr lang="en-US" sz="1500" kern="1200" dirty="0"/>
        </a:p>
      </dsp:txBody>
      <dsp:txXfrm>
        <a:off x="2940" y="222980"/>
        <a:ext cx="1591901" cy="955140"/>
      </dsp:txXfrm>
    </dsp:sp>
    <dsp:sp modelId="{60CEF783-2F74-4EF6-82A2-C59CAFE40DD6}">
      <dsp:nvSpPr>
        <dsp:cNvPr id="0" name=""/>
        <dsp:cNvSpPr/>
      </dsp:nvSpPr>
      <dsp:spPr>
        <a:xfrm>
          <a:off x="1754031" y="222980"/>
          <a:ext cx="1591901" cy="955140"/>
        </a:xfrm>
        <a:prstGeom prst="rect">
          <a:avLst/>
        </a:prstGeom>
        <a:solidFill>
          <a:schemeClr val="bg2">
            <a:lumMod val="75000"/>
          </a:schemeClr>
        </a:solidFill>
        <a:ln w="19050" cap="rnd" cmpd="sng" algn="ctr">
          <a:solidFill>
            <a:schemeClr val="lt1">
              <a:hueOff val="0"/>
              <a:satOff val="0"/>
              <a:lumOff val="0"/>
              <a:alphaOff val="0"/>
            </a:scheme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0" kern="1200" dirty="0">
              <a:solidFill>
                <a:srgbClr val="003CF3"/>
              </a:solidFill>
              <a:hlinkClick xmlns:r="http://schemas.openxmlformats.org/officeDocument/2006/relationships" r:id="rId2">
                <a:extLst>
                  <a:ext uri="{A12FA001-AC4F-418D-AE19-62706E023703}">
                    <ahyp:hlinkClr xmlns:ahyp="http://schemas.microsoft.com/office/drawing/2018/hyperlinkcolor" val="tx"/>
                  </a:ext>
                </a:extLst>
              </a:hlinkClick>
            </a:rPr>
            <a:t>Audit and Accountability (AU)</a:t>
          </a:r>
          <a:endParaRPr lang="en-US" sz="1500" kern="1200" dirty="0"/>
        </a:p>
      </dsp:txBody>
      <dsp:txXfrm>
        <a:off x="1754031" y="222980"/>
        <a:ext cx="1591901" cy="955140"/>
      </dsp:txXfrm>
    </dsp:sp>
    <dsp:sp modelId="{EB6F813C-26CF-43F5-AF47-64CA7A8BB2B9}">
      <dsp:nvSpPr>
        <dsp:cNvPr id="0" name=""/>
        <dsp:cNvSpPr/>
      </dsp:nvSpPr>
      <dsp:spPr>
        <a:xfrm>
          <a:off x="3505122" y="222980"/>
          <a:ext cx="1591901" cy="955140"/>
        </a:xfrm>
        <a:prstGeom prst="rect">
          <a:avLst/>
        </a:prstGeom>
        <a:solidFill>
          <a:schemeClr val="bg2">
            <a:lumMod val="75000"/>
          </a:schemeClr>
        </a:solidFill>
        <a:ln w="19050" cap="rnd" cmpd="sng" algn="ctr">
          <a:solidFill>
            <a:schemeClr val="lt1">
              <a:hueOff val="0"/>
              <a:satOff val="0"/>
              <a:lumOff val="0"/>
              <a:alphaOff val="0"/>
            </a:scheme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0" kern="1200" dirty="0">
              <a:solidFill>
                <a:srgbClr val="003CF3"/>
              </a:solidFill>
              <a:hlinkClick xmlns:r="http://schemas.openxmlformats.org/officeDocument/2006/relationships" r:id="rId3">
                <a:extLst>
                  <a:ext uri="{A12FA001-AC4F-418D-AE19-62706E023703}">
                    <ahyp:hlinkClr xmlns:ahyp="http://schemas.microsoft.com/office/drawing/2018/hyperlinkcolor" val="tx"/>
                  </a:ext>
                </a:extLst>
              </a:hlinkClick>
            </a:rPr>
            <a:t>Awareness and Training (AT)</a:t>
          </a:r>
          <a:endParaRPr lang="en-US" sz="1500" kern="1200" dirty="0"/>
        </a:p>
      </dsp:txBody>
      <dsp:txXfrm>
        <a:off x="3505122" y="222980"/>
        <a:ext cx="1591901" cy="955140"/>
      </dsp:txXfrm>
    </dsp:sp>
    <dsp:sp modelId="{82AB0E76-0EC9-4207-98B3-10F31E7BC7BE}">
      <dsp:nvSpPr>
        <dsp:cNvPr id="0" name=""/>
        <dsp:cNvSpPr/>
      </dsp:nvSpPr>
      <dsp:spPr>
        <a:xfrm>
          <a:off x="5256214" y="222980"/>
          <a:ext cx="1591901" cy="955140"/>
        </a:xfrm>
        <a:prstGeom prst="rect">
          <a:avLst/>
        </a:prstGeom>
        <a:solidFill>
          <a:schemeClr val="bg2">
            <a:lumMod val="75000"/>
          </a:schemeClr>
        </a:solidFill>
        <a:ln w="19050" cap="rnd" cmpd="sng" algn="ctr">
          <a:solidFill>
            <a:schemeClr val="lt1">
              <a:hueOff val="0"/>
              <a:satOff val="0"/>
              <a:lumOff val="0"/>
              <a:alphaOff val="0"/>
            </a:scheme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ClrTx/>
            <a:buSzTx/>
            <a:buFontTx/>
            <a:buNone/>
          </a:pPr>
          <a:r>
            <a:rPr lang="en-US" sz="1500" b="0" kern="1200" dirty="0">
              <a:solidFill>
                <a:srgbClr val="003CF3"/>
              </a:solidFill>
              <a:hlinkClick xmlns:r="http://schemas.openxmlformats.org/officeDocument/2006/relationships" r:id="rId4">
                <a:extLst>
                  <a:ext uri="{A12FA001-AC4F-418D-AE19-62706E023703}">
                    <ahyp:hlinkClr xmlns:ahyp="http://schemas.microsoft.com/office/drawing/2018/hyperlinkcolor" val="tx"/>
                  </a:ext>
                </a:extLst>
              </a:hlinkClick>
            </a:rPr>
            <a:t>Configuration Management (CM)</a:t>
          </a:r>
          <a:endParaRPr lang="en-US" sz="1500" kern="1200" dirty="0"/>
        </a:p>
      </dsp:txBody>
      <dsp:txXfrm>
        <a:off x="5256214" y="222980"/>
        <a:ext cx="1591901" cy="955140"/>
      </dsp:txXfrm>
    </dsp:sp>
    <dsp:sp modelId="{49D328D8-06D9-43C9-B2B1-1F92E1F33353}">
      <dsp:nvSpPr>
        <dsp:cNvPr id="0" name=""/>
        <dsp:cNvSpPr/>
      </dsp:nvSpPr>
      <dsp:spPr>
        <a:xfrm>
          <a:off x="7007305" y="222980"/>
          <a:ext cx="1591901" cy="955140"/>
        </a:xfrm>
        <a:prstGeom prst="rect">
          <a:avLst/>
        </a:prstGeom>
        <a:solidFill>
          <a:schemeClr val="bg2">
            <a:lumMod val="75000"/>
          </a:schemeClr>
        </a:solidFill>
        <a:ln w="19050" cap="rnd" cmpd="sng" algn="ctr">
          <a:solidFill>
            <a:schemeClr val="lt1">
              <a:hueOff val="0"/>
              <a:satOff val="0"/>
              <a:lumOff val="0"/>
              <a:alphaOff val="0"/>
            </a:scheme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0" kern="1200" dirty="0">
              <a:solidFill>
                <a:srgbClr val="003CF3"/>
              </a:solidFill>
              <a:hlinkClick xmlns:r="http://schemas.openxmlformats.org/officeDocument/2006/relationships" r:id="rId5">
                <a:extLst>
                  <a:ext uri="{A12FA001-AC4F-418D-AE19-62706E023703}">
                    <ahyp:hlinkClr xmlns:ahyp="http://schemas.microsoft.com/office/drawing/2018/hyperlinkcolor" val="tx"/>
                  </a:ext>
                </a:extLst>
              </a:hlinkClick>
            </a:rPr>
            <a:t>Identification and Authentication (IA)</a:t>
          </a:r>
          <a:endParaRPr lang="en-US" sz="1500" b="0" kern="1200" dirty="0">
            <a:solidFill>
              <a:srgbClr val="003CF3"/>
            </a:solidFill>
          </a:endParaRPr>
        </a:p>
      </dsp:txBody>
      <dsp:txXfrm>
        <a:off x="7007305" y="222980"/>
        <a:ext cx="1591901" cy="955140"/>
      </dsp:txXfrm>
    </dsp:sp>
    <dsp:sp modelId="{3F747D24-F164-4571-B8BF-492609312E03}">
      <dsp:nvSpPr>
        <dsp:cNvPr id="0" name=""/>
        <dsp:cNvSpPr/>
      </dsp:nvSpPr>
      <dsp:spPr>
        <a:xfrm>
          <a:off x="2940" y="1337311"/>
          <a:ext cx="1591901" cy="955140"/>
        </a:xfrm>
        <a:prstGeom prst="rect">
          <a:avLst/>
        </a:prstGeom>
        <a:solidFill>
          <a:schemeClr val="bg2">
            <a:lumMod val="75000"/>
          </a:schemeClr>
        </a:solidFill>
        <a:ln w="19050" cap="rnd" cmpd="sng" algn="ctr">
          <a:solidFill>
            <a:schemeClr val="lt1">
              <a:hueOff val="0"/>
              <a:satOff val="0"/>
              <a:lumOff val="0"/>
              <a:alphaOff val="0"/>
            </a:scheme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0" kern="1200">
              <a:solidFill>
                <a:srgbClr val="003CF3"/>
              </a:solidFill>
              <a:hlinkClick xmlns:r="http://schemas.openxmlformats.org/officeDocument/2006/relationships" r:id="rId6">
                <a:extLst>
                  <a:ext uri="{A12FA001-AC4F-418D-AE19-62706E023703}">
                    <ahyp:hlinkClr xmlns:ahyp="http://schemas.microsoft.com/office/drawing/2018/hyperlinkcolor" val="tx"/>
                  </a:ext>
                </a:extLst>
              </a:hlinkClick>
            </a:rPr>
            <a:t>Incident Response (IR)</a:t>
          </a:r>
          <a:endParaRPr lang="en-US" sz="1500" b="0" kern="1200" dirty="0">
            <a:solidFill>
              <a:srgbClr val="003CF3"/>
            </a:solidFill>
          </a:endParaRPr>
        </a:p>
      </dsp:txBody>
      <dsp:txXfrm>
        <a:off x="2940" y="1337311"/>
        <a:ext cx="1591901" cy="955140"/>
      </dsp:txXfrm>
    </dsp:sp>
    <dsp:sp modelId="{C00BED32-504D-42E8-AB9C-6AD35B383E73}">
      <dsp:nvSpPr>
        <dsp:cNvPr id="0" name=""/>
        <dsp:cNvSpPr/>
      </dsp:nvSpPr>
      <dsp:spPr>
        <a:xfrm>
          <a:off x="1754031" y="1337311"/>
          <a:ext cx="1591901" cy="955140"/>
        </a:xfrm>
        <a:prstGeom prst="rect">
          <a:avLst/>
        </a:prstGeom>
        <a:solidFill>
          <a:schemeClr val="bg2">
            <a:lumMod val="75000"/>
          </a:schemeClr>
        </a:solidFill>
        <a:ln w="19050" cap="rnd" cmpd="sng" algn="ctr">
          <a:solidFill>
            <a:schemeClr val="lt1">
              <a:hueOff val="0"/>
              <a:satOff val="0"/>
              <a:lumOff val="0"/>
              <a:alphaOff val="0"/>
            </a:scheme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0" kern="1200" dirty="0">
              <a:solidFill>
                <a:srgbClr val="003CF3"/>
              </a:solidFill>
              <a:hlinkClick xmlns:r="http://schemas.openxmlformats.org/officeDocument/2006/relationships" r:id="rId7">
                <a:extLst>
                  <a:ext uri="{A12FA001-AC4F-418D-AE19-62706E023703}">
                    <ahyp:hlinkClr xmlns:ahyp="http://schemas.microsoft.com/office/drawing/2018/hyperlinkcolor" val="tx"/>
                  </a:ext>
                </a:extLst>
              </a:hlinkClick>
            </a:rPr>
            <a:t>Maintenance (MA)</a:t>
          </a:r>
          <a:endParaRPr lang="en-US" sz="1500" b="0" kern="1200" dirty="0">
            <a:solidFill>
              <a:srgbClr val="003CF3"/>
            </a:solidFill>
          </a:endParaRPr>
        </a:p>
      </dsp:txBody>
      <dsp:txXfrm>
        <a:off x="1754031" y="1337311"/>
        <a:ext cx="1591901" cy="955140"/>
      </dsp:txXfrm>
    </dsp:sp>
    <dsp:sp modelId="{6AC5CC3D-AE63-4C2B-9E35-7E21A9DF1784}">
      <dsp:nvSpPr>
        <dsp:cNvPr id="0" name=""/>
        <dsp:cNvSpPr/>
      </dsp:nvSpPr>
      <dsp:spPr>
        <a:xfrm>
          <a:off x="3505122" y="1337311"/>
          <a:ext cx="1591901" cy="955140"/>
        </a:xfrm>
        <a:prstGeom prst="rect">
          <a:avLst/>
        </a:prstGeom>
        <a:solidFill>
          <a:schemeClr val="bg2">
            <a:lumMod val="75000"/>
          </a:schemeClr>
        </a:solidFill>
        <a:ln w="19050" cap="rnd" cmpd="sng" algn="ctr">
          <a:solidFill>
            <a:schemeClr val="lt1">
              <a:hueOff val="0"/>
              <a:satOff val="0"/>
              <a:lumOff val="0"/>
              <a:alphaOff val="0"/>
            </a:scheme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0" kern="1200" dirty="0">
              <a:solidFill>
                <a:srgbClr val="003CF3"/>
              </a:solidFill>
              <a:hlinkClick xmlns:r="http://schemas.openxmlformats.org/officeDocument/2006/relationships" r:id="rId8">
                <a:extLst>
                  <a:ext uri="{A12FA001-AC4F-418D-AE19-62706E023703}">
                    <ahyp:hlinkClr xmlns:ahyp="http://schemas.microsoft.com/office/drawing/2018/hyperlinkcolor" val="tx"/>
                  </a:ext>
                </a:extLst>
              </a:hlinkClick>
            </a:rPr>
            <a:t>Media Protection (MP)</a:t>
          </a:r>
          <a:endParaRPr lang="en-US" sz="1500" b="0" kern="1200" dirty="0">
            <a:solidFill>
              <a:srgbClr val="003CF3"/>
            </a:solidFill>
          </a:endParaRPr>
        </a:p>
      </dsp:txBody>
      <dsp:txXfrm>
        <a:off x="3505122" y="1337311"/>
        <a:ext cx="1591901" cy="955140"/>
      </dsp:txXfrm>
    </dsp:sp>
    <dsp:sp modelId="{E4FF23B2-C272-436B-9626-292428C7025C}">
      <dsp:nvSpPr>
        <dsp:cNvPr id="0" name=""/>
        <dsp:cNvSpPr/>
      </dsp:nvSpPr>
      <dsp:spPr>
        <a:xfrm>
          <a:off x="5256214" y="1337311"/>
          <a:ext cx="1591901" cy="955140"/>
        </a:xfrm>
        <a:prstGeom prst="rect">
          <a:avLst/>
        </a:prstGeom>
        <a:solidFill>
          <a:schemeClr val="bg2">
            <a:lumMod val="75000"/>
          </a:schemeClr>
        </a:solidFill>
        <a:ln w="19050" cap="rnd" cmpd="sng" algn="ctr">
          <a:solidFill>
            <a:schemeClr val="lt1">
              <a:hueOff val="0"/>
              <a:satOff val="0"/>
              <a:lumOff val="0"/>
              <a:alphaOff val="0"/>
            </a:scheme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0" kern="1200" dirty="0">
              <a:solidFill>
                <a:srgbClr val="003CF3"/>
              </a:solidFill>
              <a:hlinkClick xmlns:r="http://schemas.openxmlformats.org/officeDocument/2006/relationships" r:id="rId9">
                <a:extLst>
                  <a:ext uri="{A12FA001-AC4F-418D-AE19-62706E023703}">
                    <ahyp:hlinkClr xmlns:ahyp="http://schemas.microsoft.com/office/drawing/2018/hyperlinkcolor" val="tx"/>
                  </a:ext>
                </a:extLst>
              </a:hlinkClick>
            </a:rPr>
            <a:t>Personnel Security (PS)</a:t>
          </a:r>
          <a:endParaRPr lang="en-US" sz="1500" b="0" kern="1200" dirty="0">
            <a:solidFill>
              <a:srgbClr val="003CF3"/>
            </a:solidFill>
          </a:endParaRPr>
        </a:p>
      </dsp:txBody>
      <dsp:txXfrm>
        <a:off x="5256214" y="1337311"/>
        <a:ext cx="1591901" cy="955140"/>
      </dsp:txXfrm>
    </dsp:sp>
    <dsp:sp modelId="{CA7E22ED-6CD7-42F3-AC06-87A693C1EDA1}">
      <dsp:nvSpPr>
        <dsp:cNvPr id="0" name=""/>
        <dsp:cNvSpPr/>
      </dsp:nvSpPr>
      <dsp:spPr>
        <a:xfrm>
          <a:off x="7007305" y="1337311"/>
          <a:ext cx="1591901" cy="955140"/>
        </a:xfrm>
        <a:prstGeom prst="rect">
          <a:avLst/>
        </a:prstGeom>
        <a:solidFill>
          <a:schemeClr val="bg2">
            <a:lumMod val="75000"/>
          </a:schemeClr>
        </a:solidFill>
        <a:ln w="19050" cap="rnd" cmpd="sng" algn="ctr">
          <a:solidFill>
            <a:schemeClr val="lt1">
              <a:hueOff val="0"/>
              <a:satOff val="0"/>
              <a:lumOff val="0"/>
              <a:alphaOff val="0"/>
            </a:scheme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0" kern="1200" dirty="0">
              <a:solidFill>
                <a:srgbClr val="003CF3"/>
              </a:solidFill>
              <a:hlinkClick xmlns:r="http://schemas.openxmlformats.org/officeDocument/2006/relationships" r:id="rId10">
                <a:extLst>
                  <a:ext uri="{A12FA001-AC4F-418D-AE19-62706E023703}">
                    <ahyp:hlinkClr xmlns:ahyp="http://schemas.microsoft.com/office/drawing/2018/hyperlinkcolor" val="tx"/>
                  </a:ext>
                </a:extLst>
              </a:hlinkClick>
            </a:rPr>
            <a:t>Physical Protection (PE)</a:t>
          </a:r>
          <a:endParaRPr lang="en-US" sz="1500" b="0" kern="1200" dirty="0">
            <a:solidFill>
              <a:srgbClr val="003CF3"/>
            </a:solidFill>
          </a:endParaRPr>
        </a:p>
      </dsp:txBody>
      <dsp:txXfrm>
        <a:off x="7007305" y="1337311"/>
        <a:ext cx="1591901" cy="955140"/>
      </dsp:txXfrm>
    </dsp:sp>
    <dsp:sp modelId="{EBD6F4CC-3C17-466B-B99E-A5AA6D75E4CE}">
      <dsp:nvSpPr>
        <dsp:cNvPr id="0" name=""/>
        <dsp:cNvSpPr/>
      </dsp:nvSpPr>
      <dsp:spPr>
        <a:xfrm>
          <a:off x="878485" y="2451641"/>
          <a:ext cx="1591901" cy="955140"/>
        </a:xfrm>
        <a:prstGeom prst="rect">
          <a:avLst/>
        </a:prstGeom>
        <a:solidFill>
          <a:schemeClr val="bg2">
            <a:lumMod val="75000"/>
          </a:schemeClr>
        </a:solidFill>
        <a:ln w="19050" cap="rnd" cmpd="sng" algn="ctr">
          <a:solidFill>
            <a:schemeClr val="lt1">
              <a:hueOff val="0"/>
              <a:satOff val="0"/>
              <a:lumOff val="0"/>
              <a:alphaOff val="0"/>
            </a:scheme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0" kern="1200" dirty="0">
              <a:solidFill>
                <a:srgbClr val="003CF3"/>
              </a:solidFill>
              <a:hlinkClick xmlns:r="http://schemas.openxmlformats.org/officeDocument/2006/relationships" r:id="rId11">
                <a:extLst>
                  <a:ext uri="{A12FA001-AC4F-418D-AE19-62706E023703}">
                    <ahyp:hlinkClr xmlns:ahyp="http://schemas.microsoft.com/office/drawing/2018/hyperlinkcolor" val="tx"/>
                  </a:ext>
                </a:extLst>
              </a:hlinkClick>
            </a:rPr>
            <a:t>Risk  Assessment (RA)</a:t>
          </a:r>
          <a:endParaRPr lang="en-US" sz="1500" b="0" kern="1200" dirty="0">
            <a:solidFill>
              <a:srgbClr val="003CF3"/>
            </a:solidFill>
          </a:endParaRPr>
        </a:p>
      </dsp:txBody>
      <dsp:txXfrm>
        <a:off x="878485" y="2451641"/>
        <a:ext cx="1591901" cy="955140"/>
      </dsp:txXfrm>
    </dsp:sp>
    <dsp:sp modelId="{36045321-E1DA-4168-835C-439E8476F211}">
      <dsp:nvSpPr>
        <dsp:cNvPr id="0" name=""/>
        <dsp:cNvSpPr/>
      </dsp:nvSpPr>
      <dsp:spPr>
        <a:xfrm>
          <a:off x="2629577" y="2451641"/>
          <a:ext cx="1591901" cy="955140"/>
        </a:xfrm>
        <a:prstGeom prst="rect">
          <a:avLst/>
        </a:prstGeom>
        <a:solidFill>
          <a:schemeClr val="bg2">
            <a:lumMod val="75000"/>
          </a:schemeClr>
        </a:solidFill>
        <a:ln w="19050" cap="rnd" cmpd="sng" algn="ctr">
          <a:solidFill>
            <a:schemeClr val="lt1">
              <a:hueOff val="0"/>
              <a:satOff val="0"/>
              <a:lumOff val="0"/>
              <a:alphaOff val="0"/>
            </a:scheme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0" kern="1200">
              <a:solidFill>
                <a:srgbClr val="003CF3"/>
              </a:solidFill>
              <a:hlinkClick xmlns:r="http://schemas.openxmlformats.org/officeDocument/2006/relationships" r:id="rId12">
                <a:extLst>
                  <a:ext uri="{A12FA001-AC4F-418D-AE19-62706E023703}">
                    <ahyp:hlinkClr xmlns:ahyp="http://schemas.microsoft.com/office/drawing/2018/hyperlinkcolor" val="tx"/>
                  </a:ext>
                </a:extLst>
              </a:hlinkClick>
            </a:rPr>
            <a:t>Security Assessment (CA)</a:t>
          </a:r>
          <a:endParaRPr lang="en-US" sz="1500" b="0" kern="1200" dirty="0">
            <a:solidFill>
              <a:srgbClr val="003CF3"/>
            </a:solidFill>
          </a:endParaRPr>
        </a:p>
      </dsp:txBody>
      <dsp:txXfrm>
        <a:off x="2629577" y="2451641"/>
        <a:ext cx="1591901" cy="955140"/>
      </dsp:txXfrm>
    </dsp:sp>
    <dsp:sp modelId="{EAC52D5D-5E7D-40C7-9A7A-EB286FAE9165}">
      <dsp:nvSpPr>
        <dsp:cNvPr id="0" name=""/>
        <dsp:cNvSpPr/>
      </dsp:nvSpPr>
      <dsp:spPr>
        <a:xfrm>
          <a:off x="4380668" y="2451641"/>
          <a:ext cx="1591901" cy="955140"/>
        </a:xfrm>
        <a:prstGeom prst="rect">
          <a:avLst/>
        </a:prstGeom>
        <a:solidFill>
          <a:schemeClr val="bg2">
            <a:lumMod val="75000"/>
          </a:schemeClr>
        </a:solidFill>
        <a:ln w="19050" cap="rnd" cmpd="sng" algn="ctr">
          <a:solidFill>
            <a:schemeClr val="lt1">
              <a:hueOff val="0"/>
              <a:satOff val="0"/>
              <a:lumOff val="0"/>
              <a:alphaOff val="0"/>
            </a:scheme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0" kern="1200" dirty="0">
              <a:solidFill>
                <a:srgbClr val="003CF3"/>
              </a:solidFill>
              <a:hlinkClick xmlns:r="http://schemas.openxmlformats.org/officeDocument/2006/relationships" r:id="rId13">
                <a:extLst>
                  <a:ext uri="{A12FA001-AC4F-418D-AE19-62706E023703}">
                    <ahyp:hlinkClr xmlns:ahyp="http://schemas.microsoft.com/office/drawing/2018/hyperlinkcolor" val="tx"/>
                  </a:ext>
                </a:extLst>
              </a:hlinkClick>
            </a:rPr>
            <a:t>System and Communications Protections (SC)</a:t>
          </a:r>
          <a:endParaRPr lang="en-US" sz="1500" b="0" kern="1200" dirty="0">
            <a:solidFill>
              <a:srgbClr val="003CF3"/>
            </a:solidFill>
          </a:endParaRPr>
        </a:p>
      </dsp:txBody>
      <dsp:txXfrm>
        <a:off x="4380668" y="2451641"/>
        <a:ext cx="1591901" cy="955140"/>
      </dsp:txXfrm>
    </dsp:sp>
    <dsp:sp modelId="{F351D139-206A-419A-9979-E3E0F7C3BD96}">
      <dsp:nvSpPr>
        <dsp:cNvPr id="0" name=""/>
        <dsp:cNvSpPr/>
      </dsp:nvSpPr>
      <dsp:spPr>
        <a:xfrm>
          <a:off x="6131759" y="2451641"/>
          <a:ext cx="1591901" cy="955140"/>
        </a:xfrm>
        <a:prstGeom prst="rect">
          <a:avLst/>
        </a:prstGeom>
        <a:solidFill>
          <a:schemeClr val="bg2">
            <a:lumMod val="75000"/>
          </a:schemeClr>
        </a:solidFill>
        <a:ln w="19050" cap="rnd" cmpd="sng" algn="ctr">
          <a:solidFill>
            <a:schemeClr val="lt1">
              <a:hueOff val="0"/>
              <a:satOff val="0"/>
              <a:lumOff val="0"/>
              <a:alphaOff val="0"/>
            </a:schemeClr>
          </a:solidFill>
          <a:prstDash val="solid"/>
        </a:ln>
        <a:effectLst/>
        <a:scene3d>
          <a:camera prst="orthographicFront"/>
          <a:lightRig rig="threePt" dir="t"/>
        </a:scene3d>
        <a:sp3d>
          <a:bevelT/>
        </a:sp3d>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0" kern="1200">
              <a:solidFill>
                <a:srgbClr val="003CF3"/>
              </a:solidFill>
              <a:hlinkClick xmlns:r="http://schemas.openxmlformats.org/officeDocument/2006/relationships" r:id="rId14">
                <a:extLst>
                  <a:ext uri="{A12FA001-AC4F-418D-AE19-62706E023703}">
                    <ahyp:hlinkClr xmlns:ahyp="http://schemas.microsoft.com/office/drawing/2018/hyperlinkcolor" val="tx"/>
                  </a:ext>
                </a:extLst>
              </a:hlinkClick>
            </a:rPr>
            <a:t>System and Information Integrity (SI)</a:t>
          </a:r>
          <a:endParaRPr lang="en-US" sz="1500" b="0" kern="1200" dirty="0">
            <a:solidFill>
              <a:srgbClr val="003CF3"/>
            </a:solidFill>
          </a:endParaRPr>
        </a:p>
      </dsp:txBody>
      <dsp:txXfrm>
        <a:off x="6131759" y="2451641"/>
        <a:ext cx="1591901" cy="9551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792BA64-32F9-4164-8165-8867B6EFA050}">
      <dsp:nvSpPr>
        <dsp:cNvPr id="0" name=""/>
        <dsp:cNvSpPr/>
      </dsp:nvSpPr>
      <dsp:spPr>
        <a:xfrm>
          <a:off x="1452147" y="272172"/>
          <a:ext cx="2670236" cy="2670238"/>
        </a:xfrm>
        <a:prstGeom prst="ellipse">
          <a:avLst/>
        </a:prstGeom>
        <a:solidFill>
          <a:schemeClr val="tx2">
            <a:lumMod val="40000"/>
            <a:lumOff val="60000"/>
            <a:alpha val="50000"/>
          </a:schemeClr>
        </a:solidFill>
        <a:ln w="19050" cap="rnd" cmpd="sng" algn="ctr">
          <a:solidFill>
            <a:schemeClr val="tx1"/>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b="1" kern="1200" dirty="0"/>
            <a:t>CMMC Practice </a:t>
          </a:r>
          <a:r>
            <a:rPr lang="en-US" sz="1700" b="1" kern="1200" dirty="0">
              <a:solidFill>
                <a:schemeClr val="accent1"/>
              </a:solidFill>
              <a:hlinkClick xmlns:r="http://schemas.openxmlformats.org/officeDocument/2006/relationships" r:id="rId1">
                <a:extLst>
                  <a:ext uri="{A12FA001-AC4F-418D-AE19-62706E023703}">
                    <ahyp:hlinkClr xmlns:ahyp="http://schemas.microsoft.com/office/drawing/2018/hyperlinkcolor" val="tx"/>
                  </a:ext>
                </a:extLst>
              </a:hlinkClick>
            </a:rPr>
            <a:t>AC.L1-3.1.1</a:t>
          </a:r>
          <a:r>
            <a:rPr lang="en-US" sz="1700" b="1" kern="1200" dirty="0"/>
            <a:t>, </a:t>
          </a:r>
          <a:r>
            <a:rPr lang="en-US" sz="1600" b="0" kern="1200" dirty="0"/>
            <a:t>controls system access based on user, process or device identity</a:t>
          </a:r>
        </a:p>
      </dsp:txBody>
      <dsp:txXfrm>
        <a:off x="1843194" y="663219"/>
        <a:ext cx="1888142" cy="1888144"/>
      </dsp:txXfrm>
    </dsp:sp>
    <dsp:sp modelId="{B57A991F-D61D-4040-9AFB-39757D7A6B1D}">
      <dsp:nvSpPr>
        <dsp:cNvPr id="0" name=""/>
        <dsp:cNvSpPr/>
      </dsp:nvSpPr>
      <dsp:spPr>
        <a:xfrm>
          <a:off x="3746901" y="268303"/>
          <a:ext cx="2670236" cy="2670238"/>
        </a:xfrm>
        <a:prstGeom prst="ellipse">
          <a:avLst/>
        </a:prstGeom>
        <a:solidFill>
          <a:schemeClr val="tx2">
            <a:lumMod val="40000"/>
            <a:lumOff val="60000"/>
            <a:alpha val="50000"/>
          </a:schemeClr>
        </a:solidFill>
        <a:ln w="19050" cap="rnd" cmpd="sng" algn="ctr">
          <a:solidFill>
            <a:schemeClr val="tx1"/>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CMMC Practice </a:t>
          </a:r>
          <a:r>
            <a:rPr lang="en-US" sz="1600" b="1" kern="1200" dirty="0">
              <a:solidFill>
                <a:schemeClr val="accent1"/>
              </a:solidFill>
              <a:hlinkClick xmlns:r="http://schemas.openxmlformats.org/officeDocument/2006/relationships" r:id="rId2">
                <a:extLst>
                  <a:ext uri="{A12FA001-AC4F-418D-AE19-62706E023703}">
                    <ahyp:hlinkClr xmlns:ahyp="http://schemas.microsoft.com/office/drawing/2018/hyperlinkcolor" val="tx"/>
                  </a:ext>
                </a:extLst>
              </a:hlinkClick>
            </a:rPr>
            <a:t>IA.L1-3.5.1</a:t>
          </a:r>
          <a:r>
            <a:rPr lang="en-US" sz="1600" b="1" kern="1200" dirty="0"/>
            <a:t>, </a:t>
          </a:r>
          <a:r>
            <a:rPr lang="en-US" sz="1600" kern="1200" dirty="0"/>
            <a:t>i</a:t>
          </a:r>
          <a:r>
            <a:rPr lang="en-US" sz="1600" kern="1200" dirty="0">
              <a:effectLst/>
              <a:ea typeface="Calibri" panose="020F0502020204030204" pitchFamily="34" charset="0"/>
              <a:cs typeface="Times New Roman" panose="02020603050405020304" pitchFamily="18" charset="0"/>
            </a:rPr>
            <a:t>dentifies information system users, processes acting on behalf of users, or devices</a:t>
          </a:r>
          <a:endParaRPr lang="en-US" sz="1600" kern="1200" dirty="0"/>
        </a:p>
      </dsp:txBody>
      <dsp:txXfrm>
        <a:off x="4137948" y="659350"/>
        <a:ext cx="1888142" cy="1888144"/>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ings+Icon">
  <dgm:title val="Interconnected Rings"/>
  <dgm:desc val="Use to show overlapping or interconnected ideas or concepts. The first seven lines of Level 1 text correspond with a circle. Unused text does not appear, but remains available if you switch layouts.  "/>
  <dgm:catLst>
    <dgm:cat type="relationship" pri="32000"/>
    <dgm:cat type="officeonline" pri="6000"/>
  </dgm:catLst>
  <dgm:sampData useDef="1">
    <dgm:dataModel>
      <dgm:ptLst/>
      <dgm:bg/>
      <dgm:whole/>
    </dgm:dataModel>
  </dgm:sampData>
  <dgm:styleData>
    <dgm:dataModel>
      <dgm:ptLst>
        <dgm:pt modelId="0" type="doc"/>
        <dgm:pt modelId="10"/>
        <dgm:pt modelId="20"/>
      </dgm:ptLst>
      <dgm:cxnLst>
        <dgm:cxn modelId="30" srcId="0" destId="10" srcOrd="0" destOrd="0"/>
        <dgm:cxn modelId="40" srcId="0" destId="20" srcOrd="1" destOrd="0"/>
      </dgm:cxnLst>
      <dgm:bg/>
      <dgm:whole/>
    </dgm:dataModel>
  </dgm:styleData>
  <dgm:clrData>
    <dgm:dataModel>
      <dgm:ptLst>
        <dgm:pt modelId="0" type="doc"/>
        <dgm:pt modelId="10"/>
        <dgm:pt modelId="20"/>
        <dgm:pt modelId="30"/>
        <dgm:pt modelId="40"/>
      </dgm:ptLst>
      <dgm:cxnLst>
        <dgm:cxn modelId="50" srcId="0" destId="10" srcOrd="0" destOrd="0"/>
        <dgm:cxn modelId="60" srcId="0" destId="20" srcOrd="1" destOrd="0"/>
        <dgm:cxn modelId="70" srcId="0" destId="30" srcOrd="2" destOrd="0"/>
        <dgm:cxn modelId="80" srcId="0" destId="40" srcOrd="2" destOrd="0"/>
      </dgm:cxnLst>
      <dgm:bg/>
      <dgm:whole/>
    </dgm:dataModel>
  </dgm:clrData>
  <dgm:layoutNode name="Name0">
    <dgm:varLst>
      <dgm:chMax val="7"/>
      <dgm:dir/>
      <dgm:resizeHandles val="exact"/>
    </dgm:varLst>
    <dgm:choose name="Name1">
      <dgm:if name="Name2" axis="ch" ptType="node" func="cnt" op="lt" val="1">
        <dgm:alg type="composite"/>
        <dgm:shape xmlns:r="http://schemas.openxmlformats.org/officeDocument/2006/relationships" r:blip="">
          <dgm:adjLst/>
        </dgm:shape>
        <dgm:presOf/>
        <dgm:constrLst/>
        <dgm:ruleLst/>
      </dgm:if>
      <dgm:if name="Name3" axis="ch" ptType="node" func="cnt" op="equ" val="1">
        <dgm:alg type="composite">
          <dgm:param type="ar" val="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dgm:constr type="h" for="ch" forName="ellipse1" refType="h"/>
        </dgm:constrLst>
      </dgm:if>
      <dgm:if name="Name4" axis="ch" ptType="node" func="cnt" op="equ" val="2">
        <dgm:alg type="composite">
          <dgm:param type="ar" val="0.908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6602"/>
          <dgm:constr type="h" for="ch" forName="ellipse1" refType="h" fact="0.5999"/>
          <dgm:constr type="l" for="ch" forName="ellipse2" refType="w" fact="0.3398"/>
          <dgm:constr type="t" for="ch" forName="ellipse2" refType="h" fact="0.4001"/>
          <dgm:constr type="w" for="ch" forName="ellipse2" refType="w" fact="0.6602"/>
          <dgm:constr type="h" for="ch" forName="ellipse2" refType="h" fact="0.5999"/>
        </dgm:constrLst>
      </dgm:if>
      <dgm:if name="Name5" axis="ch" ptType="node" func="cnt" op="equ" val="3">
        <dgm:alg type="composite">
          <dgm:param type="ar" val="1.2171"/>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4929"/>
          <dgm:constr type="h" for="ch" forName="ellipse1" refType="h" fact="0.5999"/>
          <dgm:constr type="l" for="ch" forName="ellipse2" refType="w" fact="0.2537"/>
          <dgm:constr type="t" for="ch" forName="ellipse2" refType="h" fact="0.4001"/>
          <dgm:constr type="w" for="ch" forName="ellipse2" refType="w" fact="0.4929"/>
          <dgm:constr type="h" for="ch" forName="ellipse2" refType="h" fact="0.5999"/>
          <dgm:constr type="l" for="ch" forName="ellipse3" refType="w" fact="0.5071"/>
          <dgm:constr type="t" for="ch" forName="ellipse3" refType="h" fact="0"/>
          <dgm:constr type="w" for="ch" forName="ellipse3" refType="w" fact="0.4929"/>
          <dgm:constr type="h" for="ch" forName="ellipse3" refType="h" fact="0.5999"/>
        </dgm:constrLst>
      </dgm:if>
      <dgm:if name="Name6" axis="ch" ptType="node" func="cnt" op="equ" val="4">
        <dgm:alg type="composite">
          <dgm:param type="ar" val="1.5255"/>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932"/>
          <dgm:constr type="h" for="ch" forName="ellipse1" refType="h" fact="0.5999"/>
          <dgm:constr type="l" for="ch" forName="ellipse2" refType="w" fact="0.2023"/>
          <dgm:constr type="t" for="ch" forName="ellipse2" refType="h" fact="0.4001"/>
          <dgm:constr type="w" for="ch" forName="ellipse2" refType="w" fact="0.3932"/>
          <dgm:constr type="h" for="ch" forName="ellipse2" refType="h" fact="0.5999"/>
          <dgm:constr type="l" for="ch" forName="ellipse3" refType="w" fact="0.4045"/>
          <dgm:constr type="t" for="ch" forName="ellipse3" refType="h" fact="0"/>
          <dgm:constr type="w" for="ch" forName="ellipse3" refType="w" fact="0.3932"/>
          <dgm:constr type="h" for="ch" forName="ellipse3" refType="h" fact="0.5999"/>
          <dgm:constr type="l" for="ch" forName="ellipse4" refType="w" fact="0.6068"/>
          <dgm:constr type="t" for="ch" forName="ellipse4" refType="h" fact="0.4001"/>
          <dgm:constr type="w" for="ch" forName="ellipse4" refType="w" fact="0.3932"/>
          <dgm:constr type="h" for="ch" forName="ellipse4" refType="h" fact="0.5999"/>
        </dgm:constrLst>
      </dgm:if>
      <dgm:if name="Name7" axis="ch" ptType="node" func="cnt" op="equ" val="5">
        <dgm:alg type="composite">
          <dgm:param type="ar" val="1.834"/>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3271"/>
          <dgm:constr type="h" for="ch" forName="ellipse1" refType="h" fact="0.5999"/>
          <dgm:constr type="l" for="ch" forName="ellipse2" refType="w" fact="0.1682"/>
          <dgm:constr type="t" for="ch" forName="ellipse2" refType="h" fact="0.4001"/>
          <dgm:constr type="w" for="ch" forName="ellipse2" refType="w" fact="0.3271"/>
          <dgm:constr type="h" for="ch" forName="ellipse2" refType="h" fact="0.5999"/>
          <dgm:constr type="l" for="ch" forName="ellipse3" refType="w" fact="0.3365"/>
          <dgm:constr type="t" for="ch" forName="ellipse3" refType="h" fact="0"/>
          <dgm:constr type="w" for="ch" forName="ellipse3" refType="w" fact="0.3271"/>
          <dgm:constr type="h" for="ch" forName="ellipse3" refType="h" fact="0.5999"/>
          <dgm:constr type="l" for="ch" forName="ellipse4" refType="w" fact="0.5047"/>
          <dgm:constr type="t" for="ch" forName="ellipse4" refType="h" fact="0.4001"/>
          <dgm:constr type="w" for="ch" forName="ellipse4" refType="w" fact="0.3271"/>
          <dgm:constr type="h" for="ch" forName="ellipse4" refType="h" fact="0.5999"/>
          <dgm:constr type="l" for="ch" forName="ellipse5" refType="w" fact="0.6729"/>
          <dgm:constr type="t" for="ch" forName="ellipse5" refType="h" fact="0"/>
          <dgm:constr type="w" for="ch" forName="ellipse5" refType="w" fact="0.3271"/>
          <dgm:constr type="h" for="ch" forName="ellipse5" refType="h" fact="0.5999"/>
        </dgm:constrLst>
      </dgm:if>
      <dgm:if name="Name8" axis="ch" ptType="node" func="cnt" op="equ" val="6">
        <dgm:alg type="composite">
          <dgm:param type="ar" val="2.1873"/>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78"/>
          <dgm:constr type="h" for="ch" forName="ellipse1" refType="h" fact="0.6081"/>
          <dgm:constr type="l" for="ch" forName="ellipse2" refType="w" fact="0.1444"/>
          <dgm:constr type="t" for="ch" forName="ellipse2" refType="h" fact="0.3919"/>
          <dgm:constr type="w" for="ch" forName="ellipse2" refType="w" fact="0.278"/>
          <dgm:constr type="h" for="ch" forName="ellipse2" refType="h" fact="0.6081"/>
          <dgm:constr type="l" for="ch" forName="ellipse3" refType="w" fact="0.2888"/>
          <dgm:constr type="t" for="ch" forName="ellipse3" refType="h" fact="0"/>
          <dgm:constr type="w" for="ch" forName="ellipse3" refType="w" fact="0.278"/>
          <dgm:constr type="h" for="ch" forName="ellipse3" refType="h" fact="0.6081"/>
          <dgm:constr type="l" for="ch" forName="ellipse4" refType="w" fact="0.4332"/>
          <dgm:constr type="t" for="ch" forName="ellipse4" refType="h" fact="0.3919"/>
          <dgm:constr type="w" for="ch" forName="ellipse4" refType="w" fact="0.278"/>
          <dgm:constr type="h" for="ch" forName="ellipse4" refType="h" fact="0.6081"/>
          <dgm:constr type="l" for="ch" forName="ellipse5" refType="w" fact="0.5776"/>
          <dgm:constr type="t" for="ch" forName="ellipse5" refType="h" fact="0"/>
          <dgm:constr type="w" for="ch" forName="ellipse5" refType="w" fact="0.278"/>
          <dgm:constr type="h" for="ch" forName="ellipse5" refType="h" fact="0.6081"/>
          <dgm:constr type="l" for="ch" forName="ellipse6" refType="w" fact="0.722"/>
          <dgm:constr type="t" for="ch" forName="ellipse6" refType="h" fact="0.3919"/>
          <dgm:constr type="w" for="ch" forName="ellipse6" refType="w" fact="0.278"/>
          <dgm:constr type="h" for="ch" forName="ellipse6" refType="h" fact="0.6081"/>
        </dgm:constrLst>
      </dgm:if>
      <dgm:else name="Name9">
        <dgm:alg type="composite">
          <dgm:param type="ar" val="2.3466"/>
        </dgm:alg>
        <dgm:shape xmlns:r="http://schemas.openxmlformats.org/officeDocument/2006/relationships" r:blip="">
          <dgm:adjLst/>
        </dgm:shape>
        <dgm:presOf/>
        <dgm:constrLst>
          <dgm:constr type="primFontSz" for="des" ptType="node" op="equ" val="65"/>
          <dgm:constr type="l" for="ch" forName="ellipse1" refType="w" fact="0"/>
          <dgm:constr type="t" for="ch" forName="ellipse1" refType="h" fact="0"/>
          <dgm:constr type="w" for="ch" forName="ellipse1" refType="w" fact="0.2455"/>
          <dgm:constr type="h" for="ch" forName="ellipse1" refType="h" fact="0.5761"/>
          <dgm:constr type="l" for="ch" forName="ellipse2" refType="w" fact="0.1257"/>
          <dgm:constr type="t" for="ch" forName="ellipse2" refType="h" fact="0.4239"/>
          <dgm:constr type="w" for="ch" forName="ellipse2" refType="w" fact="0.2455"/>
          <dgm:constr type="h" for="ch" forName="ellipse2" refType="h" fact="0.5761"/>
          <dgm:constr type="l" for="ch" forName="ellipse3" refType="w" fact="0.2515"/>
          <dgm:constr type="t" for="ch" forName="ellipse3" refType="h" fact="0"/>
          <dgm:constr type="w" for="ch" forName="ellipse3" refType="w" fact="0.2455"/>
          <dgm:constr type="h" for="ch" forName="ellipse3" refType="h" fact="0.5761"/>
          <dgm:constr type="l" for="ch" forName="ellipse4" refType="w" fact="0.3772"/>
          <dgm:constr type="t" for="ch" forName="ellipse4" refType="h" fact="0.4239"/>
          <dgm:constr type="w" for="ch" forName="ellipse4" refType="w" fact="0.2455"/>
          <dgm:constr type="h" for="ch" forName="ellipse4" refType="h" fact="0.5761"/>
          <dgm:constr type="l" for="ch" forName="ellipse5" refType="w" fact="0.503"/>
          <dgm:constr type="t" for="ch" forName="ellipse5" refType="h" fact="0"/>
          <dgm:constr type="w" for="ch" forName="ellipse5" refType="w" fact="0.2455"/>
          <dgm:constr type="h" for="ch" forName="ellipse5" refType="h" fact="0.5761"/>
          <dgm:constr type="l" for="ch" forName="ellipse6" refType="w" fact="0.6287"/>
          <dgm:constr type="t" for="ch" forName="ellipse6" refType="h" fact="0.4239"/>
          <dgm:constr type="w" for="ch" forName="ellipse6" refType="w" fact="0.2455"/>
          <dgm:constr type="h" for="ch" forName="ellipse6" refType="h" fact="0.5761"/>
          <dgm:constr type="l" for="ch" forName="ellipse7" refType="w" fact="0.7545"/>
          <dgm:constr type="t" for="ch" forName="ellipse7" refType="h" fact="0"/>
          <dgm:constr type="w" for="ch" forName="ellipse7" refType="w" fact="0.2455"/>
          <dgm:constr type="h" for="ch" forName="ellipse7" refType="h" fact="0.5761"/>
        </dgm:constrLst>
      </dgm:else>
    </dgm:choose>
    <dgm:choose name="Name10">
      <dgm:if name="Name11" axis="ch" ptType="node" func="cnt" op="gte" val="1">
        <dgm:layoutNode name="ellipse1" styleLbl="vennNode1">
          <dgm:varLst>
            <dgm:bulletEnabled val="1"/>
          </dgm:varLst>
          <dgm:alg type="tx"/>
          <dgm:shape xmlns:r="http://schemas.openxmlformats.org/officeDocument/2006/relationships" type="ellipse" r:blip="">
            <dgm:adjLst/>
          </dgm:shape>
          <dgm:choose name="Name12">
            <dgm:if name="Name13" func="var" arg="dir" op="equ" val="norm">
              <dgm:presOf axis="ch desOrSelf" ptType="node node" st="1 1" cnt="1 0"/>
            </dgm:if>
            <dgm:else name="Name14">
              <dgm:choose name="Name15">
                <dgm:if name="Name16" axis="ch" ptType="node" func="cnt" op="equ" val="1">
                  <dgm:presOf axis="ch desOrSelf" ptType="node node" st="1 1" cnt="1 0"/>
                </dgm:if>
                <dgm:if name="Name17" axis="ch" ptType="node" func="cnt" op="equ" val="2">
                  <dgm:presOf axis="ch desOrSelf" ptType="node node" st="2 1" cnt="1 0"/>
                </dgm:if>
                <dgm:if name="Name18" axis="ch" ptType="node" func="cnt" op="equ" val="3">
                  <dgm:presOf axis="ch desOrSelf" ptType="node node" st="3 1" cnt="1 0"/>
                </dgm:if>
                <dgm:if name="Name19" axis="ch" ptType="node" func="cnt" op="equ" val="4">
                  <dgm:presOf axis="ch desOrSelf" ptType="node node" st="4 1" cnt="1 0"/>
                </dgm:if>
                <dgm:if name="Name20" axis="ch" ptType="node" func="cnt" op="equ" val="5">
                  <dgm:presOf axis="ch desOrSelf" ptType="node node" st="5 1" cnt="1 0"/>
                </dgm:if>
                <dgm:if name="Name21" axis="ch" ptType="node" func="cnt" op="equ" val="6">
                  <dgm:presOf axis="ch desOrSelf" ptType="node node" st="6 1" cnt="1 0"/>
                </dgm:if>
                <dgm:if name="Name22" axis="ch" ptType="node" func="cnt" op="gte" val="7">
                  <dgm:presOf axis="ch desOrSelf" ptType="node node" st="7 1" cnt="1 0"/>
                </dgm:if>
                <dgm:else name="Name2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4"/>
    </dgm:choose>
    <dgm:choose name="Name25">
      <dgm:if name="Name26" axis="ch" ptType="node" func="cnt" op="gte" val="2">
        <dgm:layoutNode name="ellipse2" styleLbl="vennNode1">
          <dgm:varLst>
            <dgm:bulletEnabled val="1"/>
          </dgm:varLst>
          <dgm:alg type="tx"/>
          <dgm:choose name="Name27">
            <dgm:if name="Name28" func="var" arg="dir" op="equ" val="norm">
              <dgm:shape xmlns:r="http://schemas.openxmlformats.org/officeDocument/2006/relationships" type="ellipse" r:blip="">
                <dgm:adjLst/>
              </dgm:shape>
              <dgm:presOf axis="ch desOrSelf" ptType="node node" st="2 1" cnt="1 0"/>
            </dgm:if>
            <dgm:else name="Name29">
              <dgm:shape xmlns:r="http://schemas.openxmlformats.org/officeDocument/2006/relationships" type="ellipse" r:blip="" zOrderOff="-2">
                <dgm:adjLst/>
              </dgm:shape>
              <dgm:choose name="Name30">
                <dgm:if name="Name31" axis="ch" ptType="node" func="cnt" op="equ" val="2">
                  <dgm:presOf axis="ch desOrSelf" ptType="node node" st="1 1" cnt="1 0"/>
                </dgm:if>
                <dgm:if name="Name32" axis="ch" ptType="node" func="cnt" op="equ" val="3">
                  <dgm:presOf axis="ch desOrSelf" ptType="node node" st="2 1" cnt="1 0"/>
                </dgm:if>
                <dgm:if name="Name33" axis="ch" ptType="node" func="cnt" op="equ" val="4">
                  <dgm:presOf axis="ch desOrSelf" ptType="node node" st="3 1" cnt="1 0"/>
                </dgm:if>
                <dgm:if name="Name34" axis="ch" ptType="node" func="cnt" op="equ" val="5">
                  <dgm:presOf axis="ch desOrSelf" ptType="node node" st="4 1" cnt="1 0"/>
                </dgm:if>
                <dgm:if name="Name35" axis="ch" ptType="node" func="cnt" op="equ" val="6">
                  <dgm:presOf axis="ch desOrSelf" ptType="node node" st="5 1" cnt="1 0"/>
                </dgm:if>
                <dgm:if name="Name36" axis="ch" ptType="node" func="cnt" op="gte" val="7">
                  <dgm:presOf axis="ch desOrSelf" ptType="node node" st="6 1" cnt="1 0"/>
                </dgm:if>
                <dgm:else name="Name37"/>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8"/>
    </dgm:choose>
    <dgm:choose name="Name39">
      <dgm:if name="Name40" axis="ch" ptType="node" func="cnt" op="gte" val="3">
        <dgm:layoutNode name="ellipse3" styleLbl="vennNode1">
          <dgm:varLst>
            <dgm:bulletEnabled val="1"/>
          </dgm:varLst>
          <dgm:alg type="tx"/>
          <dgm:shape xmlns:r="http://schemas.openxmlformats.org/officeDocument/2006/relationships" type="ellipse" r:blip="">
            <dgm:adjLst/>
          </dgm:shape>
          <dgm:choose name="Name41">
            <dgm:if name="Name42" func="var" arg="dir" op="equ" val="norm">
              <dgm:shape xmlns:r="http://schemas.openxmlformats.org/officeDocument/2006/relationships" type="ellipse" r:blip="">
                <dgm:adjLst/>
              </dgm:shape>
              <dgm:presOf axis="ch desOrSelf" ptType="node node" st="3 1" cnt="1 0"/>
            </dgm:if>
            <dgm:else name="Name43">
              <dgm:shape xmlns:r="http://schemas.openxmlformats.org/officeDocument/2006/relationships" type="ellipse" r:blip="" zOrderOff="-4">
                <dgm:adjLst/>
              </dgm:shape>
              <dgm:choose name="Name44">
                <dgm:if name="Name45" axis="ch" ptType="node" func="cnt" op="equ" val="3">
                  <dgm:presOf axis="ch desOrSelf" ptType="node node" st="1 1" cnt="1 0"/>
                </dgm:if>
                <dgm:if name="Name46" axis="ch" ptType="node" func="cnt" op="equ" val="4">
                  <dgm:presOf axis="ch desOrSelf" ptType="node node" st="2 1" cnt="1 0"/>
                </dgm:if>
                <dgm:if name="Name47" axis="ch" ptType="node" func="cnt" op="equ" val="5">
                  <dgm:presOf axis="ch desOrSelf" ptType="node node" st="3 1" cnt="1 0"/>
                </dgm:if>
                <dgm:if name="Name48" axis="ch" ptType="node" func="cnt" op="equ" val="6">
                  <dgm:presOf axis="ch desOrSelf" ptType="node node" st="4 1" cnt="1 0"/>
                </dgm:if>
                <dgm:if name="Name49" axis="ch" ptType="node" func="cnt" op="gte" val="7">
                  <dgm:presOf axis="ch desOrSelf" ptType="node node" st="5 1" cnt="1 0"/>
                </dgm:if>
                <dgm:else name="Name50"/>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1"/>
    </dgm:choose>
    <dgm:choose name="Name52">
      <dgm:if name="Name53" axis="ch" ptType="node" func="cnt" op="gte" val="4">
        <dgm:layoutNode name="ellipse4" styleLbl="vennNode1">
          <dgm:varLst>
            <dgm:bulletEnabled val="1"/>
          </dgm:varLst>
          <dgm:alg type="tx"/>
          <dgm:choose name="Name54">
            <dgm:if name="Name55" func="var" arg="dir" op="equ" val="norm">
              <dgm:shape xmlns:r="http://schemas.openxmlformats.org/officeDocument/2006/relationships" type="ellipse" r:blip="">
                <dgm:adjLst/>
              </dgm:shape>
              <dgm:presOf axis="ch desOrSelf" ptType="node node" st="4 1" cnt="1 0"/>
            </dgm:if>
            <dgm:else name="Name56">
              <dgm:shape xmlns:r="http://schemas.openxmlformats.org/officeDocument/2006/relationships" type="ellipse" r:blip="" zOrderOff="-6">
                <dgm:adjLst/>
              </dgm:shape>
              <dgm:choose name="Name57">
                <dgm:if name="Name58" axis="ch" ptType="node" func="cnt" op="equ" val="4">
                  <dgm:presOf axis="ch desOrSelf" ptType="node node" st="1 1" cnt="1 0"/>
                </dgm:if>
                <dgm:if name="Name59" axis="ch" ptType="node" func="cnt" op="equ" val="5">
                  <dgm:presOf axis="ch desOrSelf" ptType="node node" st="2 1" cnt="1 0"/>
                </dgm:if>
                <dgm:if name="Name60" axis="ch" ptType="node" func="cnt" op="equ" val="6">
                  <dgm:presOf axis="ch desOrSelf" ptType="node node" st="3 1" cnt="1 0"/>
                </dgm:if>
                <dgm:if name="Name61" axis="ch" ptType="node" func="cnt" op="gte" val="7">
                  <dgm:presOf axis="ch desOrSelf" ptType="node node" st="4 1" cnt="1 0"/>
                </dgm:if>
                <dgm:else name="Name62"/>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3"/>
    </dgm:choose>
    <dgm:choose name="Name64">
      <dgm:if name="Name65" axis="ch" ptType="node" func="cnt" op="gte" val="5">
        <dgm:layoutNode name="ellipse5" styleLbl="vennNode1">
          <dgm:varLst>
            <dgm:bulletEnabled val="1"/>
          </dgm:varLst>
          <dgm:alg type="tx"/>
          <dgm:choose name="Name66">
            <dgm:if name="Name67" func="var" arg="dir" op="equ" val="norm">
              <dgm:shape xmlns:r="http://schemas.openxmlformats.org/officeDocument/2006/relationships" type="ellipse" r:blip="">
                <dgm:adjLst/>
              </dgm:shape>
              <dgm:presOf axis="ch desOrSelf" ptType="node node" st="5 1" cnt="1 0"/>
            </dgm:if>
            <dgm:else name="Name68">
              <dgm:shape xmlns:r="http://schemas.openxmlformats.org/officeDocument/2006/relationships" type="ellipse" r:blip="" zOrderOff="-8">
                <dgm:adjLst/>
              </dgm:shape>
              <dgm:choose name="Name69">
                <dgm:if name="Name70" axis="ch" ptType="node" func="cnt" op="equ" val="5">
                  <dgm:presOf axis="ch desOrSelf" ptType="node node" st="1 1" cnt="1 0"/>
                </dgm:if>
                <dgm:if name="Name71" axis="ch" ptType="node" func="cnt" op="equ" val="6">
                  <dgm:presOf axis="ch desOrSelf" ptType="node node" st="2 1" cnt="1 0"/>
                </dgm:if>
                <dgm:if name="Name72" axis="ch" ptType="node" func="cnt" op="gte" val="7">
                  <dgm:presOf axis="ch desOrSelf" ptType="node node" st="3 1" cnt="1 0"/>
                </dgm:if>
                <dgm:else name="Name7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4"/>
    </dgm:choose>
    <dgm:choose name="Name75">
      <dgm:if name="Name76" axis="ch" ptType="node" func="cnt" op="gte" val="6">
        <dgm:layoutNode name="ellipse6" styleLbl="vennNode1">
          <dgm:varLst>
            <dgm:bulletEnabled val="1"/>
          </dgm:varLst>
          <dgm:alg type="tx"/>
          <dgm:choose name="Name77">
            <dgm:if name="Name78" func="var" arg="dir" op="equ" val="norm">
              <dgm:shape xmlns:r="http://schemas.openxmlformats.org/officeDocument/2006/relationships" type="ellipse" r:blip="">
                <dgm:adjLst/>
              </dgm:shape>
              <dgm:presOf axis="ch desOrSelf" ptType="node node" st="6 1" cnt="1 0"/>
            </dgm:if>
            <dgm:else name="Name79">
              <dgm:shape xmlns:r="http://schemas.openxmlformats.org/officeDocument/2006/relationships" type="ellipse" r:blip="" zOrderOff="-10">
                <dgm:adjLst/>
              </dgm:shape>
              <dgm:choose name="Name80">
                <dgm:if name="Name81" axis="ch" ptType="node" func="cnt" op="equ" val="6">
                  <dgm:presOf axis="ch desOrSelf" ptType="node node" st="1 1" cnt="1 0"/>
                </dgm:if>
                <dgm:if name="Name82" axis="ch" ptType="node" func="cnt" op="gte" val="7">
                  <dgm:presOf axis="ch desOrSelf" ptType="node node" st="2 1" cnt="1 0"/>
                </dgm:if>
                <dgm:else name="Name83"/>
              </dgm:choose>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choose name="Name85">
      <dgm:if name="Name86" axis="ch" ptType="node" func="cnt" op="gte" val="7">
        <dgm:layoutNode name="ellipse7" styleLbl="vennNode1">
          <dgm:varLst>
            <dgm:bulletEnabled val="1"/>
          </dgm:varLst>
          <dgm:alg type="tx"/>
          <dgm:choose name="Name87">
            <dgm:if name="Name88" func="var" arg="dir" op="equ" val="norm">
              <dgm:shape xmlns:r="http://schemas.openxmlformats.org/officeDocument/2006/relationships" type="ellipse" r:blip="">
                <dgm:adjLst/>
              </dgm:shape>
              <dgm:presOf axis="ch desOrSelf" ptType="node node" st="7 1" cnt="1 0"/>
            </dgm:if>
            <dgm:else name="Name89">
              <dgm:shape xmlns:r="http://schemas.openxmlformats.org/officeDocument/2006/relationships" type="ellipse" r:blip="" zOrderOff="-12">
                <dgm:adjLst/>
              </dgm:shape>
              <dgm:presOf axis="ch desOrSelf" ptType="node node" st="1 1" cnt="1 0"/>
            </dgm:else>
          </dgm:choos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8209340-AF7D-49FE-9694-5D605017857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a:p>
            <a:endParaRPr lang="en-US"/>
          </a:p>
        </p:txBody>
      </p:sp>
      <p:sp>
        <p:nvSpPr>
          <p:cNvPr id="3" name="Date Placeholder 2">
            <a:extLst>
              <a:ext uri="{FF2B5EF4-FFF2-40B4-BE49-F238E27FC236}">
                <a16:creationId xmlns:a16="http://schemas.microsoft.com/office/drawing/2014/main" id="{8CA14905-171C-4D18-9F02-52FCF1CBB12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5A79900-1908-4BBB-B369-1F7CFE4E44D5}" type="datetimeFigureOut">
              <a:rPr lang="en-US" smtClean="0"/>
              <a:t>3/20/2023</a:t>
            </a:fld>
            <a:endParaRPr lang="en-US"/>
          </a:p>
        </p:txBody>
      </p:sp>
      <p:sp>
        <p:nvSpPr>
          <p:cNvPr id="4" name="Footer Placeholder 3">
            <a:extLst>
              <a:ext uri="{FF2B5EF4-FFF2-40B4-BE49-F238E27FC236}">
                <a16:creationId xmlns:a16="http://schemas.microsoft.com/office/drawing/2014/main" id="{D40FCF8D-F573-4B47-B647-2A7ABB5046A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a:p>
            <a:endParaRPr lang="en-US"/>
          </a:p>
        </p:txBody>
      </p:sp>
      <p:sp>
        <p:nvSpPr>
          <p:cNvPr id="5" name="Slide Number Placeholder 4">
            <a:extLst>
              <a:ext uri="{FF2B5EF4-FFF2-40B4-BE49-F238E27FC236}">
                <a16:creationId xmlns:a16="http://schemas.microsoft.com/office/drawing/2014/main" id="{66739100-4496-4E08-85DE-1265AC1CDFE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5EE3050-68A4-494F-891D-1C5FFDCDEDE7}" type="slidenum">
              <a:rPr lang="en-US" smtClean="0"/>
              <a:t>‹#›</a:t>
            </a:fld>
            <a:endParaRPr lang="en-US"/>
          </a:p>
        </p:txBody>
      </p:sp>
    </p:spTree>
    <p:extLst>
      <p:ext uri="{BB962C8B-B14F-4D97-AF65-F5344CB8AC3E}">
        <p14:creationId xmlns:p14="http://schemas.microsoft.com/office/powerpoint/2010/main" val="1690255406"/>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0CA404-9458-4CE8-A284-DC6CE0B67EF2}" type="datetimeFigureOut">
              <a:rPr lang="en-US" smtClean="0"/>
              <a:t>3/20/2023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171A22-84E6-4B62-A31C-293EB5412BB8}" type="slidenum">
              <a:rPr lang="en-US" smtClean="0"/>
              <a:t>‹#›</a:t>
            </a:fld>
            <a:endParaRPr lang="en-US" dirty="0"/>
          </a:p>
        </p:txBody>
      </p:sp>
    </p:spTree>
    <p:extLst>
      <p:ext uri="{BB962C8B-B14F-4D97-AF65-F5344CB8AC3E}">
        <p14:creationId xmlns:p14="http://schemas.microsoft.com/office/powerpoint/2010/main" val="909157932"/>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ndisac.org/dibscc/cyberassist/cybersecurity-maturity-model-certification/audit-and-accountability/" TargetMode="External"/><Relationship Id="rId2" Type="http://schemas.openxmlformats.org/officeDocument/2006/relationships/slide" Target="../slides/slide14.xml"/><Relationship Id="rId1" Type="http://schemas.openxmlformats.org/officeDocument/2006/relationships/notesMaster" Target="../notesMasters/notesMaster1.xml"/><Relationship Id="rId4" Type="http://schemas.openxmlformats.org/officeDocument/2006/relationships/hyperlink" Target="https://ndisac.org/dibscc/cyberassist/cybersecurity-maturity-model-certification/level-2/" TargetMode="Externa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ndisac.org/dibscc/cyberassist/cybersecurity-maturity-model-certification/awareness-and-training/" TargetMode="External"/><Relationship Id="rId2" Type="http://schemas.openxmlformats.org/officeDocument/2006/relationships/slide" Target="../slides/slide15.xml"/><Relationship Id="rId1" Type="http://schemas.openxmlformats.org/officeDocument/2006/relationships/notesMaster" Target="../notesMasters/notesMaster1.xml"/><Relationship Id="rId4" Type="http://schemas.openxmlformats.org/officeDocument/2006/relationships/hyperlink" Target="https://ndisac.org/dibscc/cyberassist/cybersecurity-maturity-model-certification/level-2/" TargetMode="Externa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ndisac.org/dibscc/cyberassist/cybersecurity-maturity-model-certification/configuration-management/" TargetMode="External"/><Relationship Id="rId2" Type="http://schemas.openxmlformats.org/officeDocument/2006/relationships/slide" Target="../slides/slide16.xml"/><Relationship Id="rId1" Type="http://schemas.openxmlformats.org/officeDocument/2006/relationships/notesMaster" Target="../notesMasters/notesMaster1.xml"/><Relationship Id="rId4" Type="http://schemas.openxmlformats.org/officeDocument/2006/relationships/hyperlink" Target="https://ndisac.org/dibscc/cyberassist/cybersecurity-maturity-model-certification/level-2/" TargetMode="Externa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ndisac.org/dibscc/cyberassist/cybersecurity-maturity-model-certification/identification-and-authentication/" TargetMode="External"/><Relationship Id="rId2" Type="http://schemas.openxmlformats.org/officeDocument/2006/relationships/slide" Target="../slides/slide17.xml"/><Relationship Id="rId1" Type="http://schemas.openxmlformats.org/officeDocument/2006/relationships/notesMaster" Target="../notesMasters/notesMaster1.xml"/><Relationship Id="rId4" Type="http://schemas.openxmlformats.org/officeDocument/2006/relationships/hyperlink" Target="https://ndisac.org/dibscc/cyberassist/cybersecurity-maturity-model-certification/level-2/" TargetMode="Externa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ndisac.org/dibscc/cyberassist/cybersecurity-maturity-model-certification/incident-response/" TargetMode="External"/><Relationship Id="rId2" Type="http://schemas.openxmlformats.org/officeDocument/2006/relationships/slide" Target="../slides/slide18.xml"/><Relationship Id="rId1" Type="http://schemas.openxmlformats.org/officeDocument/2006/relationships/notesMaster" Target="../notesMasters/notesMaster1.xml"/><Relationship Id="rId4" Type="http://schemas.openxmlformats.org/officeDocument/2006/relationships/hyperlink" Target="https://ndisac.org/dibscc/cyberassist/cybersecurity-maturity-model-certification/level-2/" TargetMode="Externa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s://ndisac.org/dibscc/cyberassist/cybersecurity-maturity-model-certification/maintenance/" TargetMode="External"/><Relationship Id="rId2" Type="http://schemas.openxmlformats.org/officeDocument/2006/relationships/slide" Target="../slides/slide19.xml"/><Relationship Id="rId1" Type="http://schemas.openxmlformats.org/officeDocument/2006/relationships/notesMaster" Target="../notesMasters/notesMaster1.xml"/><Relationship Id="rId4" Type="http://schemas.openxmlformats.org/officeDocument/2006/relationships/hyperlink" Target="https://ndisac.org/dibscc/cyberassist/cybersecurity-maturity-model-certification/level-2/" TargetMode="Externa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s://ndisac.org/dibscc/cyberassist/cybersecurity-maturity-model-certification/media-protection/" TargetMode="External"/><Relationship Id="rId2" Type="http://schemas.openxmlformats.org/officeDocument/2006/relationships/slide" Target="../slides/slide20.xml"/><Relationship Id="rId1" Type="http://schemas.openxmlformats.org/officeDocument/2006/relationships/notesMaster" Target="../notesMasters/notesMaster1.xml"/><Relationship Id="rId4" Type="http://schemas.openxmlformats.org/officeDocument/2006/relationships/hyperlink" Target="https://ndisac.org/dibscc/cyberassist/cybersecurity-maturity-model-certification/level-2/" TargetMode="External"/></Relationships>
</file>

<file path=ppt/notesSlides/_rels/notesSlide17.xml.rels><?xml version="1.0" encoding="UTF-8" standalone="yes"?>
<Relationships xmlns="http://schemas.openxmlformats.org/package/2006/relationships"><Relationship Id="rId3" Type="http://schemas.openxmlformats.org/officeDocument/2006/relationships/hyperlink" Target="https://ndisac.org/dibscc/cyberassist/cybersecurity-maturity-model-certification/personnel-security/" TargetMode="External"/><Relationship Id="rId2" Type="http://schemas.openxmlformats.org/officeDocument/2006/relationships/slide" Target="../slides/slide21.xml"/><Relationship Id="rId1" Type="http://schemas.openxmlformats.org/officeDocument/2006/relationships/notesMaster" Target="../notesMasters/notesMaster1.xml"/><Relationship Id="rId4" Type="http://schemas.openxmlformats.org/officeDocument/2006/relationships/hyperlink" Target="https://ndisac.org/dibscc/cyberassist/cybersecurity-maturity-model-certification/level-2/" TargetMode="External"/></Relationships>
</file>

<file path=ppt/notesSlides/_rels/notesSlide18.xml.rels><?xml version="1.0" encoding="UTF-8" standalone="yes"?>
<Relationships xmlns="http://schemas.openxmlformats.org/package/2006/relationships"><Relationship Id="rId3" Type="http://schemas.openxmlformats.org/officeDocument/2006/relationships/hyperlink" Target="https://ndisac.org/dibscc/cyberassist/cybersecurity-maturity-model-certification/physical-protection-2/" TargetMode="External"/><Relationship Id="rId2" Type="http://schemas.openxmlformats.org/officeDocument/2006/relationships/slide" Target="../slides/slide22.xml"/><Relationship Id="rId1" Type="http://schemas.openxmlformats.org/officeDocument/2006/relationships/notesMaster" Target="../notesMasters/notesMaster1.xml"/><Relationship Id="rId4" Type="http://schemas.openxmlformats.org/officeDocument/2006/relationships/hyperlink" Target="https://ndisac.org/dibscc/cyberassist/cybersecurity-maturity-model-certification/level-2/" TargetMode="External"/></Relationships>
</file>

<file path=ppt/notesSlides/_rels/notesSlide19.xml.rels><?xml version="1.0" encoding="UTF-8" standalone="yes"?>
<Relationships xmlns="http://schemas.openxmlformats.org/package/2006/relationships"><Relationship Id="rId3" Type="http://schemas.openxmlformats.org/officeDocument/2006/relationships/hyperlink" Target="https://ndisac.org/dibscc/cyberassist/cybersecurity-maturity-model-certification/risk-assessment/" TargetMode="External"/><Relationship Id="rId2" Type="http://schemas.openxmlformats.org/officeDocument/2006/relationships/slide" Target="../slides/slide23.xml"/><Relationship Id="rId1" Type="http://schemas.openxmlformats.org/officeDocument/2006/relationships/notesMaster" Target="../notesMasters/notesMaster1.xml"/><Relationship Id="rId4" Type="http://schemas.openxmlformats.org/officeDocument/2006/relationships/hyperlink" Target="https://ndisac.org/dibscc/cyberassist/cybersecurity-maturity-model-certification/level-2/"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3" Type="http://schemas.openxmlformats.org/officeDocument/2006/relationships/hyperlink" Target="https://ndisac.org/dibscc/cyberassist/cybersecurity-maturity-model-certification/security-assessment/" TargetMode="External"/><Relationship Id="rId2" Type="http://schemas.openxmlformats.org/officeDocument/2006/relationships/slide" Target="../slides/slide24.xml"/><Relationship Id="rId1" Type="http://schemas.openxmlformats.org/officeDocument/2006/relationships/notesMaster" Target="../notesMasters/notesMaster1.xml"/><Relationship Id="rId4" Type="http://schemas.openxmlformats.org/officeDocument/2006/relationships/hyperlink" Target="https://ndisac.org/dibscc/cyberassist/cybersecurity-maturity-model-certification/level-2/" TargetMode="External"/></Relationships>
</file>

<file path=ppt/notesSlides/_rels/notesSlide21.xml.rels><?xml version="1.0" encoding="UTF-8" standalone="yes"?>
<Relationships xmlns="http://schemas.openxmlformats.org/package/2006/relationships"><Relationship Id="rId3" Type="http://schemas.openxmlformats.org/officeDocument/2006/relationships/hyperlink" Target="https://ndisac.org/dibscc/cyberassist/cybersecurity-maturity-model-certification/system-and-communications-protection/" TargetMode="External"/><Relationship Id="rId2" Type="http://schemas.openxmlformats.org/officeDocument/2006/relationships/slide" Target="../slides/slide25.xml"/><Relationship Id="rId1" Type="http://schemas.openxmlformats.org/officeDocument/2006/relationships/notesMaster" Target="../notesMasters/notesMaster1.xml"/><Relationship Id="rId4" Type="http://schemas.openxmlformats.org/officeDocument/2006/relationships/hyperlink" Target="https://ndisac.org/dibscc/cyberassist/cybersecurity-maturity-model-certification/level-2/" TargetMode="External"/></Relationships>
</file>

<file path=ppt/notesSlides/_rels/notesSlide22.xml.rels><?xml version="1.0" encoding="UTF-8" standalone="yes"?>
<Relationships xmlns="http://schemas.openxmlformats.org/package/2006/relationships"><Relationship Id="rId3" Type="http://schemas.openxmlformats.org/officeDocument/2006/relationships/hyperlink" Target="https://ndisac.org/dibscc/cyberassist/cybersecurity-maturity-model-certification/system-and-information-integrity/" TargetMode="External"/><Relationship Id="rId2" Type="http://schemas.openxmlformats.org/officeDocument/2006/relationships/slide" Target="../slides/slide26.xml"/><Relationship Id="rId1" Type="http://schemas.openxmlformats.org/officeDocument/2006/relationships/notesMaster" Target="../notesMasters/notesMaster1.xml"/><Relationship Id="rId4" Type="http://schemas.openxmlformats.org/officeDocument/2006/relationships/hyperlink" Target="https://ndisac.org/dibscc/cyberassist/cybersecurity-maturity-model-certification/level-2/" TargetMode="External"/></Relationships>
</file>

<file path=ppt/notesSlides/_rels/notesSlide23.xml.rels><?xml version="1.0" encoding="UTF-8" standalone="yes"?>
<Relationships xmlns="http://schemas.openxmlformats.org/package/2006/relationships"><Relationship Id="rId3" Type="http://schemas.openxmlformats.org/officeDocument/2006/relationships/hyperlink" Target="https://ndisac.org/dibscc/cyberassist/cybersecurity-maturity-model-certification/level-1/" TargetMode="External"/><Relationship Id="rId2" Type="http://schemas.openxmlformats.org/officeDocument/2006/relationships/slide" Target="../slides/slide27.xml"/><Relationship Id="rId1" Type="http://schemas.openxmlformats.org/officeDocument/2006/relationships/notesMaster" Target="../notesMasters/notesMaster1.xml"/><Relationship Id="rId4" Type="http://schemas.openxmlformats.org/officeDocument/2006/relationships/hyperlink" Target="https://ndisac.org/dibscc/cyberassist/cybersecurity-maturity-model-certification/level-2/" TargetMode="Externa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acquisition.gov/far/52.204-21"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www.archives.gov/cui/registry/category-list.html"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ww.archives.gov/cui/registry/category-list.html"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8" Type="http://schemas.openxmlformats.org/officeDocument/2006/relationships/hyperlink" Target="https://ndisac.org/dibscc/cyberassist/cybersecurity-maturity-model-certification/identification-and-authentication/" TargetMode="External"/><Relationship Id="rId13" Type="http://schemas.openxmlformats.org/officeDocument/2006/relationships/hyperlink" Target="https://ndisac.org/dibscc/cyberassist/cybersecurity-maturity-model-certification/physical-protection-2/" TargetMode="External"/><Relationship Id="rId3" Type="http://schemas.openxmlformats.org/officeDocument/2006/relationships/hyperlink" Target="https://ndisac.org/dibscc/cyberassist/cybersecurity-maturity-model-certification/" TargetMode="External"/><Relationship Id="rId7" Type="http://schemas.openxmlformats.org/officeDocument/2006/relationships/hyperlink" Target="https://ndisac.org/dibscc/cyberassist/cybersecurity-maturity-model-certification/configuration-management/" TargetMode="External"/><Relationship Id="rId12" Type="http://schemas.openxmlformats.org/officeDocument/2006/relationships/hyperlink" Target="https://ndisac.org/dibscc/cyberassist/cybersecurity-maturity-model-certification/personnel-security/" TargetMode="External"/><Relationship Id="rId17" Type="http://schemas.openxmlformats.org/officeDocument/2006/relationships/hyperlink" Target="https://ndisac.org/dibscc/cyberassist/cybersecurity-maturity-model-certification/system-and-information-integrity/" TargetMode="External"/><Relationship Id="rId2" Type="http://schemas.openxmlformats.org/officeDocument/2006/relationships/slide" Target="../slides/slide12.xml"/><Relationship Id="rId16" Type="http://schemas.openxmlformats.org/officeDocument/2006/relationships/hyperlink" Target="https://ndisac.org/dibscc/cyberassist/cybersecurity-maturity-model-certification/system-and-communications-protection/" TargetMode="External"/><Relationship Id="rId1" Type="http://schemas.openxmlformats.org/officeDocument/2006/relationships/notesMaster" Target="../notesMasters/notesMaster1.xml"/><Relationship Id="rId6" Type="http://schemas.openxmlformats.org/officeDocument/2006/relationships/hyperlink" Target="https://ndisac.org/dibscc/cyberassist/cybersecurity-maturity-model-certification/awareness-and-training/" TargetMode="External"/><Relationship Id="rId11" Type="http://schemas.openxmlformats.org/officeDocument/2006/relationships/hyperlink" Target="https://ndisac.org/dibscc/cyberassist/cybersecurity-maturity-model-certification/media-protection/" TargetMode="External"/><Relationship Id="rId5" Type="http://schemas.openxmlformats.org/officeDocument/2006/relationships/hyperlink" Target="https://ndisac.org/dibscc/cyberassist/cybersecurity-maturity-model-certification/audit-and-accountability/" TargetMode="External"/><Relationship Id="rId15" Type="http://schemas.openxmlformats.org/officeDocument/2006/relationships/hyperlink" Target="https://ndisac.org/dibscc/cyberassist/cybersecurity-maturity-model-certification/security-assessment/" TargetMode="External"/><Relationship Id="rId10" Type="http://schemas.openxmlformats.org/officeDocument/2006/relationships/hyperlink" Target="https://ndisac.org/dibscc/cyberassist/cybersecurity-maturity-model-certification/maintenance/" TargetMode="External"/><Relationship Id="rId4" Type="http://schemas.openxmlformats.org/officeDocument/2006/relationships/hyperlink" Target="https://ndisac.org/dibscc/cyberassist/cybersecurity-maturity-model-certification/access-control/" TargetMode="External"/><Relationship Id="rId9" Type="http://schemas.openxmlformats.org/officeDocument/2006/relationships/hyperlink" Target="https://ndisac.org/dibscc/cyberassist/cybersecurity-maturity-model-certification/incident-response/" TargetMode="External"/><Relationship Id="rId14" Type="http://schemas.openxmlformats.org/officeDocument/2006/relationships/hyperlink" Target="https://ndisac.org/dibscc/cyberassist/cybersecurity-maturity-model-certification/risk-management/" TargetMode="Externa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ndisac.org/dibscc/cyberassist/cybersecurity-maturity-model-certification/access-control/" TargetMode="External"/><Relationship Id="rId2" Type="http://schemas.openxmlformats.org/officeDocument/2006/relationships/slide" Target="../slides/slide13.xml"/><Relationship Id="rId1" Type="http://schemas.openxmlformats.org/officeDocument/2006/relationships/notesMaster" Target="../notesMasters/notesMaster1.xml"/><Relationship Id="rId4" Type="http://schemas.openxmlformats.org/officeDocument/2006/relationships/hyperlink" Target="https://ndisac.org/dibscc/cyberassist/cybersecurity-maturity-model-certification/level-2/"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1</a:t>
            </a:fld>
            <a:endParaRPr lang="en-US" dirty="0"/>
          </a:p>
        </p:txBody>
      </p:sp>
    </p:spTree>
    <p:extLst>
      <p:ext uri="{BB962C8B-B14F-4D97-AF65-F5344CB8AC3E}">
        <p14:creationId xmlns:p14="http://schemas.microsoft.com/office/powerpoint/2010/main" val="8825884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1" dirty="0"/>
              <a:t>Description:  </a:t>
            </a:r>
            <a:r>
              <a:rPr lang="en-US" sz="1200" dirty="0"/>
              <a:t>An audit is an independent review and examination of records and activities to assess the adequacy of system requirements and ensure compliance with established policies and operational procedures. An audit trail is a record of individuals who have accessed a system as well as what operations the user has performed during a given period. Audit trails maintain a record of system activity both by system and application processes and by user activity of systems and applications. In conjunction with appropriate tools and procedures, audit trails can assist in detecting security violations, performance issues, and flaws in applications. Companies should create, protect, and retain system audit records to the extent needed to enable the monitoring, analysis, investigation, and reporting of unlawful, unauthorized, or inappropriate system activity and ensure that the actions of users can be uniquely traced to those users so they can be held accountable.</a:t>
            </a:r>
            <a:endParaRPr lang="en-US" sz="1200" b="1"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0" i="0" kern="1200" dirty="0">
                <a:solidFill>
                  <a:schemeClr val="tx1"/>
                </a:solidFill>
                <a:effectLst/>
                <a:latin typeface="+mn-lt"/>
                <a:ea typeface="+mn-ea"/>
                <a:cs typeface="+mn-cs"/>
              </a:rPr>
              <a:t>CMMC </a:t>
            </a:r>
            <a:r>
              <a:rPr lang="en-US" sz="1200" b="1" i="0" kern="1200" dirty="0">
                <a:solidFill>
                  <a:schemeClr val="tx1"/>
                </a:solidFill>
                <a:effectLst/>
                <a:latin typeface="+mn-lt"/>
                <a:ea typeface="+mn-ea"/>
                <a:cs typeface="+mn-cs"/>
              </a:rPr>
              <a:t>Audit and Accountability (AU) </a:t>
            </a:r>
            <a:r>
              <a:rPr lang="en-US" sz="1200" b="0" i="0" kern="1200" dirty="0">
                <a:solidFill>
                  <a:schemeClr val="tx1"/>
                </a:solidFill>
                <a:effectLst/>
                <a:latin typeface="+mn-lt"/>
                <a:ea typeface="+mn-ea"/>
                <a:cs typeface="+mn-cs"/>
              </a:rPr>
              <a:t>practices can be located here:</a:t>
            </a:r>
            <a:r>
              <a:rPr lang="en-US" sz="1200" b="1" dirty="0"/>
              <a:t> </a:t>
            </a:r>
            <a:r>
              <a:rPr lang="en-US" sz="1200" dirty="0">
                <a:hlinkClick r:id="rId3"/>
              </a:rPr>
              <a:t>https://ndisac.org/dibscc/cyberassist/cybersecurity-maturity-model-certification/audit-and-accountability/</a:t>
            </a:r>
            <a:endParaRPr lang="en-US" sz="120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dirty="0"/>
              <a:t>CMMC </a:t>
            </a:r>
            <a:r>
              <a:rPr lang="en-US" sz="1000" b="1" dirty="0"/>
              <a:t>Level 2</a:t>
            </a:r>
            <a:r>
              <a:rPr lang="en-US" sz="1000" dirty="0"/>
              <a:t> practices can be located here: </a:t>
            </a:r>
            <a:r>
              <a:rPr lang="en-US" sz="12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4"/>
              </a:rPr>
              <a:t>https://ndisac.org/dibscc/cyberassist/cybersecurity-maturity-model-certification/level-2/</a:t>
            </a:r>
            <a:endParaRPr lang="en-US" sz="1000" dirty="0"/>
          </a:p>
          <a:p>
            <a:endParaRPr lang="en-US" dirty="0"/>
          </a:p>
          <a:p>
            <a:r>
              <a:rPr lang="en-US" dirty="0"/>
              <a:t>Questions for your company to assist with understanding the CMMC practices:</a:t>
            </a:r>
          </a:p>
          <a:p>
            <a:pPr marL="171450" indent="-171450">
              <a:buFont typeface="Arial" panose="020B0604020202020204" pitchFamily="34" charset="0"/>
              <a:buChar char="•"/>
            </a:pPr>
            <a:r>
              <a:rPr lang="en-US" dirty="0"/>
              <a:t>Are users uniquely identified in your systems? </a:t>
            </a:r>
          </a:p>
          <a:p>
            <a:pPr marL="171450" indent="-171450">
              <a:buFont typeface="Arial" panose="020B0604020202020204" pitchFamily="34" charset="0"/>
              <a:buChar char="•"/>
            </a:pPr>
            <a:r>
              <a:rPr lang="en-US" dirty="0"/>
              <a:t>Do you perform any type of event reviews? </a:t>
            </a:r>
          </a:p>
          <a:p>
            <a:pPr marL="171450" indent="-171450">
              <a:buFont typeface="Arial" panose="020B0604020202020204" pitchFamily="34" charset="0"/>
              <a:buChar char="•"/>
            </a:pPr>
            <a:r>
              <a:rPr lang="en-US" dirty="0"/>
              <a:t>Do you have any alerts setup when a failure occurs?</a:t>
            </a:r>
          </a:p>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14</a:t>
            </a:fld>
            <a:endParaRPr lang="en-US" dirty="0"/>
          </a:p>
        </p:txBody>
      </p:sp>
    </p:spTree>
    <p:extLst>
      <p:ext uri="{BB962C8B-B14F-4D97-AF65-F5344CB8AC3E}">
        <p14:creationId xmlns:p14="http://schemas.microsoft.com/office/powerpoint/2010/main" val="5651243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t>Description:  </a:t>
            </a:r>
            <a:r>
              <a:rPr lang="en-US" sz="1200" dirty="0"/>
              <a:t>The purpose of information security awareness, training, and education is to enhance security by raising awareness of the need to protect system resources, developing skills and knowledge so system users can perform their jobs more securely, and building in-depth knowledge as needed to design, implement, or operate security programs for organizations and systems. The company is responsible for making sure that managers and users are aware of the security risks associated with their activities and that employees are trained to carry out their information security-related duties and responsibilities.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CMMC </a:t>
            </a:r>
            <a:r>
              <a:rPr lang="en-US" sz="1200" b="1" i="0" kern="1200" dirty="0">
                <a:solidFill>
                  <a:schemeClr val="tx1"/>
                </a:solidFill>
                <a:effectLst/>
                <a:latin typeface="+mn-lt"/>
                <a:ea typeface="+mn-ea"/>
                <a:cs typeface="+mn-cs"/>
              </a:rPr>
              <a:t>Awareness and Training (AT) </a:t>
            </a:r>
            <a:r>
              <a:rPr lang="en-US" sz="1200" b="0" i="0" kern="1200" dirty="0">
                <a:solidFill>
                  <a:schemeClr val="tx1"/>
                </a:solidFill>
                <a:effectLst/>
                <a:latin typeface="+mn-lt"/>
                <a:ea typeface="+mn-ea"/>
                <a:cs typeface="+mn-cs"/>
              </a:rPr>
              <a:t>practices can be located here:</a:t>
            </a:r>
            <a:r>
              <a:rPr lang="en-US" sz="1200" b="1" dirty="0"/>
              <a:t> </a:t>
            </a:r>
            <a:r>
              <a:rPr lang="en-US" sz="1200" dirty="0">
                <a:hlinkClick r:id="rId3"/>
              </a:rPr>
              <a:t>https://ndisac.org/dibscc/cyberassist/cybersecurity-maturity-model-certification/awareness-and-training/</a:t>
            </a: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t>CMMC </a:t>
            </a:r>
            <a:r>
              <a:rPr lang="en-US" sz="1000" b="1" dirty="0"/>
              <a:t>Level 2</a:t>
            </a:r>
            <a:r>
              <a:rPr lang="en-US" sz="1000" dirty="0"/>
              <a:t> practices can be located here: </a:t>
            </a:r>
            <a:r>
              <a:rPr lang="en-US" sz="12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4"/>
              </a:rPr>
              <a:t>https://ndisac.org/dibscc/cyberassist/cybersecurity-maturity-model-certification/level-2/</a:t>
            </a:r>
            <a:endParaRPr lang="en-US" sz="10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t>Questions </a:t>
            </a:r>
            <a:r>
              <a:rPr lang="en-US" dirty="0"/>
              <a:t>for your company to assist with understanding the CMMC practices</a:t>
            </a:r>
            <a:r>
              <a:rPr lang="en-US" sz="1200" b="0" dirty="0"/>
              <a:t>:</a:t>
            </a:r>
          </a:p>
          <a:p>
            <a:pPr marL="171450" indent="-171450">
              <a:buFont typeface="Arial" panose="020B0604020202020204" pitchFamily="34" charset="0"/>
              <a:buChar char="•"/>
            </a:pPr>
            <a:r>
              <a:rPr lang="en-US" dirty="0"/>
              <a:t>Do you have any training on job duties or protection of information? </a:t>
            </a:r>
          </a:p>
          <a:p>
            <a:pPr marL="171450" indent="-171450">
              <a:buFont typeface="Arial" panose="020B0604020202020204" pitchFamily="34" charset="0"/>
              <a:buChar char="•"/>
            </a:pPr>
            <a:r>
              <a:rPr lang="en-US" dirty="0"/>
              <a:t>Is the training recurring?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dirty="0"/>
          </a:p>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15</a:t>
            </a:fld>
            <a:endParaRPr lang="en-US" dirty="0"/>
          </a:p>
        </p:txBody>
      </p:sp>
    </p:spTree>
    <p:extLst>
      <p:ext uri="{BB962C8B-B14F-4D97-AF65-F5344CB8AC3E}">
        <p14:creationId xmlns:p14="http://schemas.microsoft.com/office/powerpoint/2010/main" val="20165865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t>Description:  </a:t>
            </a:r>
            <a:r>
              <a:rPr lang="en-US" sz="1200" dirty="0"/>
              <a:t>Configuration management is a collection of activities focused on establishing and maintaining the integrity of information technology products and systems through the control of processes for initializing, changing, and monitoring the configurations of those products and systems throughout the System Development Life Cycle (SDLC). Configuration management consists of determining and documenting the appropriate specific settings for a system, conducting security impact analyses, and managing changes through a change control board. It allows the entire system to be reviewed to help ensure that a change made on one system does not have adverse effects on another system. Companies establish and maintain baseline configurations and inventories of company systems, including hardware, software, firmware, and documentation throughout the respective SDLC and establish and enforce security configuration settings for information technology products employed in company systems.</a:t>
            </a:r>
            <a:endParaRPr lang="en-US" sz="1200" b="1" dirty="0"/>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CMMC </a:t>
            </a:r>
            <a:r>
              <a:rPr lang="en-US" sz="1200" b="1" i="0" kern="1200" dirty="0">
                <a:solidFill>
                  <a:schemeClr val="tx1"/>
                </a:solidFill>
                <a:effectLst/>
                <a:latin typeface="+mn-lt"/>
                <a:ea typeface="+mn-ea"/>
                <a:cs typeface="+mn-cs"/>
              </a:rPr>
              <a:t>Configuration Management (CM) </a:t>
            </a:r>
            <a:r>
              <a:rPr lang="en-US" sz="1200" b="0" i="0" kern="1200" dirty="0">
                <a:solidFill>
                  <a:schemeClr val="tx1"/>
                </a:solidFill>
                <a:effectLst/>
                <a:latin typeface="+mn-lt"/>
                <a:ea typeface="+mn-ea"/>
                <a:cs typeface="+mn-cs"/>
              </a:rPr>
              <a:t>practices can be located here:</a:t>
            </a:r>
            <a:r>
              <a:rPr lang="en-US" sz="1200" b="1" dirty="0"/>
              <a:t> </a:t>
            </a:r>
            <a:r>
              <a:rPr lang="en-US" sz="1200" dirty="0">
                <a:hlinkClick r:id="rId3"/>
              </a:rPr>
              <a:t>https://ndisac.org/dibscc/cyberassist/cybersecurity-maturity-model-certification/configuration-management/</a:t>
            </a: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t>CMMC </a:t>
            </a:r>
            <a:r>
              <a:rPr lang="en-US" sz="1000" b="1" dirty="0"/>
              <a:t>Level 2</a:t>
            </a:r>
            <a:r>
              <a:rPr lang="en-US" sz="1000" dirty="0"/>
              <a:t> practices can be located here: </a:t>
            </a:r>
            <a:r>
              <a:rPr lang="en-US" sz="12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4"/>
              </a:rPr>
              <a:t>https://ndisac.org/dibscc/cyberassist/cybersecurity-maturity-model-certification/level-2/</a:t>
            </a:r>
            <a:endParaRPr lang="en-US" sz="1000" dirty="0"/>
          </a:p>
          <a:p>
            <a:endParaRPr lang="en-US" dirty="0"/>
          </a:p>
          <a:p>
            <a:r>
              <a:rPr lang="en-US" dirty="0"/>
              <a:t>Questions for your company to assist with understanding the CMMC practices:</a:t>
            </a:r>
          </a:p>
          <a:p>
            <a:pPr marL="171450" indent="-171450">
              <a:buFont typeface="Arial" panose="020B0604020202020204" pitchFamily="34" charset="0"/>
              <a:buChar char="•"/>
            </a:pPr>
            <a:r>
              <a:rPr lang="en-US" dirty="0"/>
              <a:t>Do you have any baseline configurations (software, hardware, etc.)? </a:t>
            </a:r>
          </a:p>
          <a:p>
            <a:pPr marL="171450" indent="-171450">
              <a:buFont typeface="Arial" panose="020B0604020202020204" pitchFamily="34" charset="0"/>
              <a:buChar char="•"/>
            </a:pPr>
            <a:r>
              <a:rPr lang="en-US" dirty="0"/>
              <a:t>Do you setup any specific security settings?</a:t>
            </a:r>
          </a:p>
          <a:p>
            <a:pPr marL="171450" indent="-171450">
              <a:buFont typeface="Arial" panose="020B0604020202020204" pitchFamily="34" charset="0"/>
              <a:buChar char="•"/>
            </a:pPr>
            <a:r>
              <a:rPr lang="en-US" dirty="0"/>
              <a:t>Do you review changes to your systems before they occur? </a:t>
            </a:r>
          </a:p>
          <a:p>
            <a:pPr marL="171450" indent="-171450">
              <a:buFont typeface="Arial" panose="020B0604020202020204" pitchFamily="34" charset="0"/>
              <a:buChar char="•"/>
            </a:pPr>
            <a:r>
              <a:rPr lang="en-US" dirty="0"/>
              <a:t>Do you limit what software can be installed and run on your systems?</a:t>
            </a:r>
          </a:p>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16</a:t>
            </a:fld>
            <a:endParaRPr lang="en-US" dirty="0"/>
          </a:p>
        </p:txBody>
      </p:sp>
    </p:spTree>
    <p:extLst>
      <p:ext uri="{BB962C8B-B14F-4D97-AF65-F5344CB8AC3E}">
        <p14:creationId xmlns:p14="http://schemas.microsoft.com/office/powerpoint/2010/main" val="36982378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t>Description:  </a:t>
            </a:r>
            <a:r>
              <a:rPr lang="en-US" sz="1200" dirty="0"/>
              <a:t>For most systems, identification and authentication is often the first line of defense. Identification is the means of verifying the identity of a user, process, or device, typically as a prerequisite for granting access to resources in a system. Identification and authentication is a technical measure that prevents unauthorized individuals or processes from entering a system. Identification and authentication is a critical building block of information security since it is the basis for most types of access control and for establishing user accountability. Access control often requires that the system can identify and differentiate between users. Companies should identify system users, processes acting on behalf of users, or devices and authenticate or verify the identities of those users, processes, or devices, as a prerequisite to allowing access to company systems.</a:t>
            </a:r>
            <a:endParaRPr lang="en-US" sz="1200"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CMMC </a:t>
            </a:r>
            <a:r>
              <a:rPr lang="en-US" sz="1200" b="1" i="0" kern="1200" dirty="0">
                <a:solidFill>
                  <a:schemeClr val="tx1"/>
                </a:solidFill>
                <a:effectLst/>
                <a:latin typeface="+mn-lt"/>
                <a:ea typeface="+mn-ea"/>
                <a:cs typeface="+mn-cs"/>
              </a:rPr>
              <a:t>Identification and Authentication (IA) </a:t>
            </a:r>
            <a:r>
              <a:rPr lang="en-US" sz="1200" b="0" i="0" kern="1200" dirty="0">
                <a:solidFill>
                  <a:schemeClr val="tx1"/>
                </a:solidFill>
                <a:effectLst/>
                <a:latin typeface="+mn-lt"/>
                <a:ea typeface="+mn-ea"/>
                <a:cs typeface="+mn-cs"/>
              </a:rPr>
              <a:t>practices can be located here:</a:t>
            </a:r>
            <a:r>
              <a:rPr lang="en-US" sz="1200" b="1" dirty="0"/>
              <a:t> </a:t>
            </a:r>
            <a:r>
              <a:rPr lang="en-US" sz="1200" dirty="0">
                <a:hlinkClick r:id="rId3"/>
              </a:rPr>
              <a:t>https://ndisac.org/dibscc/cyberassist/cybersecurity-maturity-model-certification/identification-and-authentication/</a:t>
            </a:r>
            <a:r>
              <a:rPr lang="en-US" sz="120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t>CMMC </a:t>
            </a:r>
            <a:r>
              <a:rPr lang="en-US" sz="1000" b="1" dirty="0"/>
              <a:t>Level 2</a:t>
            </a:r>
            <a:r>
              <a:rPr lang="en-US" sz="1000" dirty="0"/>
              <a:t> practices can be located here: </a:t>
            </a:r>
            <a:r>
              <a:rPr lang="en-US" sz="12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4"/>
              </a:rPr>
              <a:t>https://ndisac.org/dibscc/cyberassist/cybersecurity-maturity-model-certification/level-2/</a:t>
            </a:r>
            <a:endParaRPr lang="en-US" sz="10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r>
              <a:rPr lang="en-US" dirty="0"/>
              <a:t>Questions for your company to assist with understanding the practices:</a:t>
            </a:r>
          </a:p>
          <a:p>
            <a:pPr marL="171450" indent="-171450">
              <a:buFont typeface="Arial" panose="020B0604020202020204" pitchFamily="34" charset="0"/>
              <a:buChar char="•"/>
            </a:pPr>
            <a:r>
              <a:rPr lang="en-US" dirty="0"/>
              <a:t>How do users log into your systems? </a:t>
            </a:r>
          </a:p>
          <a:p>
            <a:pPr marL="171450" indent="-171450">
              <a:buFont typeface="Arial" panose="020B0604020202020204" pitchFamily="34" charset="0"/>
              <a:buChar char="•"/>
            </a:pPr>
            <a:r>
              <a:rPr lang="en-US" dirty="0"/>
              <a:t>Does everyone have full administrative rights on all systems? </a:t>
            </a:r>
          </a:p>
          <a:p>
            <a:pPr marL="171450" indent="-171450">
              <a:buFont typeface="Arial" panose="020B0604020202020204" pitchFamily="34" charset="0"/>
              <a:buChar char="•"/>
            </a:pPr>
            <a:r>
              <a:rPr lang="en-US" dirty="0"/>
              <a:t>Do you use any type of multifactor authentication (MFA)? </a:t>
            </a:r>
          </a:p>
          <a:p>
            <a:pPr marL="171450" indent="-171450">
              <a:buFont typeface="Arial" panose="020B0604020202020204" pitchFamily="34" charset="0"/>
              <a:buChar char="•"/>
            </a:pPr>
            <a:r>
              <a:rPr lang="en-US" dirty="0"/>
              <a:t>Do you have any password requirements setup?  </a:t>
            </a:r>
          </a:p>
          <a:p>
            <a:pPr marL="171450" indent="-171450">
              <a:buFont typeface="Arial" panose="020B0604020202020204" pitchFamily="34" charset="0"/>
              <a:buChar char="•"/>
            </a:pPr>
            <a:r>
              <a:rPr lang="en-US" dirty="0"/>
              <a:t>Do you have a process for removing user accounts when an individual leaves the company?</a:t>
            </a:r>
          </a:p>
        </p:txBody>
      </p:sp>
      <p:sp>
        <p:nvSpPr>
          <p:cNvPr id="4" name="Slide Number Placeholder 3"/>
          <p:cNvSpPr>
            <a:spLocks noGrp="1"/>
          </p:cNvSpPr>
          <p:nvPr>
            <p:ph type="sldNum" sz="quarter" idx="5"/>
          </p:nvPr>
        </p:nvSpPr>
        <p:spPr/>
        <p:txBody>
          <a:bodyPr/>
          <a:lstStyle/>
          <a:p>
            <a:fld id="{E2171A22-84E6-4B62-A31C-293EB5412BB8}" type="slidenum">
              <a:rPr lang="en-US" smtClean="0"/>
              <a:t>17</a:t>
            </a:fld>
            <a:endParaRPr lang="en-US" dirty="0"/>
          </a:p>
        </p:txBody>
      </p:sp>
    </p:spTree>
    <p:extLst>
      <p:ext uri="{BB962C8B-B14F-4D97-AF65-F5344CB8AC3E}">
        <p14:creationId xmlns:p14="http://schemas.microsoft.com/office/powerpoint/2010/main" val="19015136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Description: </a:t>
            </a:r>
            <a:r>
              <a:rPr lang="en-US" dirty="0"/>
              <a:t>The actions the organization takes to prevent or contain the impact of an incident to the organization while it is occurring or shortly after it has occurred. </a:t>
            </a:r>
            <a:r>
              <a:rPr lang="en-US" sz="1200" kern="1200" dirty="0">
                <a:solidFill>
                  <a:schemeClr val="tx1"/>
                </a:solidFill>
                <a:effectLst/>
                <a:latin typeface="+mn-lt"/>
                <a:ea typeface="+mn-ea"/>
                <a:cs typeface="+mn-cs"/>
              </a:rPr>
              <a:t>Source: CERT RMM v1.2</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CMMC </a:t>
            </a:r>
            <a:r>
              <a:rPr lang="en-US" sz="1200" b="1" i="0" kern="1200" dirty="0">
                <a:solidFill>
                  <a:schemeClr val="tx1"/>
                </a:solidFill>
                <a:effectLst/>
                <a:latin typeface="+mn-lt"/>
                <a:ea typeface="+mn-ea"/>
                <a:cs typeface="+mn-cs"/>
              </a:rPr>
              <a:t>Incident Response (IR) </a:t>
            </a:r>
            <a:r>
              <a:rPr lang="en-US" sz="1200" b="0" i="0" kern="1200" dirty="0">
                <a:solidFill>
                  <a:schemeClr val="tx1"/>
                </a:solidFill>
                <a:effectLst/>
                <a:latin typeface="+mn-lt"/>
                <a:ea typeface="+mn-ea"/>
                <a:cs typeface="+mn-cs"/>
              </a:rPr>
              <a:t>practices can be located here:</a:t>
            </a:r>
            <a:r>
              <a:rPr lang="en-US" b="1" dirty="0"/>
              <a:t> </a:t>
            </a:r>
            <a:r>
              <a:rPr lang="en-US" dirty="0">
                <a:hlinkClick r:id="rId3"/>
              </a:rPr>
              <a:t>https://ndisac.org/dibscc/cyberassist/cybersecurity-maturity-model-certification/incident-response/</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t>CMMC </a:t>
            </a:r>
            <a:r>
              <a:rPr lang="en-US" sz="1000" b="1" dirty="0"/>
              <a:t>Level 2</a:t>
            </a:r>
            <a:r>
              <a:rPr lang="en-US" sz="1000" dirty="0"/>
              <a:t> practices can be located here: </a:t>
            </a:r>
            <a:r>
              <a:rPr lang="en-US" sz="12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4"/>
              </a:rPr>
              <a:t>https://ndisac.org/dibscc/cyberassist/cybersecurity-maturity-model-certification/level-2/</a:t>
            </a:r>
            <a:endParaRPr lang="en-US" sz="10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Questions for your company to assist with understanding the CMMC practices:</a:t>
            </a:r>
          </a:p>
          <a:p>
            <a:pPr marL="171450" indent="-171450">
              <a:buFont typeface="Arial" panose="020B0604020202020204" pitchFamily="34" charset="0"/>
              <a:buChar char="•"/>
            </a:pPr>
            <a:r>
              <a:rPr lang="en-US" dirty="0"/>
              <a:t>Do you have any processes for responding to any type of event that affects your business? </a:t>
            </a:r>
          </a:p>
          <a:p>
            <a:pPr marL="171450" indent="-171450">
              <a:buFont typeface="Arial" panose="020B0604020202020204" pitchFamily="34" charset="0"/>
              <a:buChar char="•"/>
            </a:pPr>
            <a:r>
              <a:rPr lang="en-US" dirty="0"/>
              <a:t>Do you test this process?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18</a:t>
            </a:fld>
            <a:endParaRPr lang="en-US" dirty="0"/>
          </a:p>
        </p:txBody>
      </p:sp>
    </p:spTree>
    <p:extLst>
      <p:ext uri="{BB962C8B-B14F-4D97-AF65-F5344CB8AC3E}">
        <p14:creationId xmlns:p14="http://schemas.microsoft.com/office/powerpoint/2010/main" val="34628670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t>Description:  </a:t>
            </a:r>
            <a:r>
              <a:rPr lang="en-US" sz="1200" dirty="0"/>
              <a:t>To keep systems in good working order and to minimize risks from hardware and software failures, it is important that companies establish procedures for systems maintenance. There are many ways a company can address these maintenance requirements. Companies should perform periodic and timely maintenance on company systems and provide effective controls on the tools, techniques, mechanisms, and personnel used to conduct system maintenance.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CMMC </a:t>
            </a:r>
            <a:r>
              <a:rPr lang="en-US" sz="1200" b="1" i="0" kern="1200" dirty="0">
                <a:solidFill>
                  <a:schemeClr val="tx1"/>
                </a:solidFill>
                <a:effectLst/>
                <a:latin typeface="+mn-lt"/>
                <a:ea typeface="+mn-ea"/>
                <a:cs typeface="+mn-cs"/>
              </a:rPr>
              <a:t>Maintenance (MA) </a:t>
            </a:r>
            <a:r>
              <a:rPr lang="en-US" sz="1200" b="0" i="0" kern="1200" dirty="0">
                <a:solidFill>
                  <a:schemeClr val="tx1"/>
                </a:solidFill>
                <a:effectLst/>
                <a:latin typeface="+mn-lt"/>
                <a:ea typeface="+mn-ea"/>
                <a:cs typeface="+mn-cs"/>
              </a:rPr>
              <a:t>practices can be located here:</a:t>
            </a:r>
            <a:r>
              <a:rPr lang="en-US" sz="1200" b="1" dirty="0"/>
              <a:t> </a:t>
            </a:r>
            <a:r>
              <a:rPr lang="en-US" sz="1200" dirty="0">
                <a:hlinkClick r:id="rId3"/>
              </a:rPr>
              <a:t>https://ndisac.org/dibscc/cyberassist/cybersecurity-maturity-model-certification/maintenance/</a:t>
            </a:r>
            <a:r>
              <a:rPr lang="en-US" sz="120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t>CMMC </a:t>
            </a:r>
            <a:r>
              <a:rPr lang="en-US" sz="1000" b="1" dirty="0"/>
              <a:t>Level 2</a:t>
            </a:r>
            <a:r>
              <a:rPr lang="en-US" sz="1000" dirty="0"/>
              <a:t> practices can be located here: </a:t>
            </a:r>
            <a:r>
              <a:rPr lang="en-US" sz="12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4"/>
              </a:rPr>
              <a:t>https://ndisac.org/dibscc/cyberassist/cybersecurity-maturity-model-certification/level-2/</a:t>
            </a:r>
            <a:endParaRPr lang="en-US" sz="10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Questions </a:t>
            </a:r>
            <a:r>
              <a:rPr lang="en-US" dirty="0"/>
              <a:t>for your company to assist with understanding the CMMC practices</a:t>
            </a:r>
            <a:r>
              <a:rPr lang="en-US" sz="1200" dirty="0"/>
              <a:t>:</a:t>
            </a:r>
          </a:p>
          <a:p>
            <a:pPr marL="171450" indent="-171450">
              <a:buFont typeface="Arial" panose="020B0604020202020204" pitchFamily="34" charset="0"/>
              <a:buChar char="•"/>
            </a:pPr>
            <a:r>
              <a:rPr lang="en-US" dirty="0"/>
              <a:t>Do you patch your systems regularly?  </a:t>
            </a:r>
          </a:p>
          <a:p>
            <a:pPr marL="171450" indent="-171450">
              <a:buFont typeface="Arial" panose="020B0604020202020204" pitchFamily="34" charset="0"/>
              <a:buChar char="•"/>
            </a:pPr>
            <a:r>
              <a:rPr lang="en-US" dirty="0"/>
              <a:t>Do you sanitize systems before sending for repair? </a:t>
            </a:r>
          </a:p>
          <a:p>
            <a:pPr marL="171450" indent="-171450">
              <a:buFont typeface="Arial" panose="020B0604020202020204" pitchFamily="34" charset="0"/>
              <a:buChar char="•"/>
            </a:pPr>
            <a:r>
              <a:rPr lang="en-US" dirty="0"/>
              <a:t>Do you monitor repair personnel?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dirty="0"/>
          </a:p>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19</a:t>
            </a:fld>
            <a:endParaRPr lang="en-US" dirty="0"/>
          </a:p>
        </p:txBody>
      </p:sp>
    </p:spTree>
    <p:extLst>
      <p:ext uri="{BB962C8B-B14F-4D97-AF65-F5344CB8AC3E}">
        <p14:creationId xmlns:p14="http://schemas.microsoft.com/office/powerpoint/2010/main" val="95505942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t>Description:  </a:t>
            </a:r>
            <a:r>
              <a:rPr lang="en-US" sz="1200" dirty="0"/>
              <a:t>Media protection is a requirement that addresses the defense of system media, which can be described as both digital and nondigital. Media protections can restrict access and make media available to authorized personnel only, apply security labels to sensitive information, and provide instructions on how to remove information from media so that the information cannot be retrieved or reconstructed. Media protections also include physically controlling system media and ensuring accountability, as well as restricting mobile devices capable of storing and carrying information into or outside of restricted areas. Companies should protect system media, both paper and digital, limit access to information on system media to authorized users, and sanitize or destroy system media before disposal or release for reuse.</a:t>
            </a:r>
            <a:endParaRPr lang="en-US" sz="1200"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CMMC </a:t>
            </a:r>
            <a:r>
              <a:rPr lang="en-US" sz="1200" b="1" i="0" kern="1200" dirty="0">
                <a:solidFill>
                  <a:schemeClr val="tx1"/>
                </a:solidFill>
                <a:effectLst/>
                <a:latin typeface="+mn-lt"/>
                <a:ea typeface="+mn-ea"/>
                <a:cs typeface="+mn-cs"/>
              </a:rPr>
              <a:t>Media Protection (MP) </a:t>
            </a:r>
            <a:r>
              <a:rPr lang="en-US" sz="1200" b="0" i="0" kern="1200" dirty="0">
                <a:solidFill>
                  <a:schemeClr val="tx1"/>
                </a:solidFill>
                <a:effectLst/>
                <a:latin typeface="+mn-lt"/>
                <a:ea typeface="+mn-ea"/>
                <a:cs typeface="+mn-cs"/>
              </a:rPr>
              <a:t>practices can be located here:</a:t>
            </a:r>
            <a:r>
              <a:rPr lang="en-US" sz="1200" b="1" dirty="0"/>
              <a:t> </a:t>
            </a:r>
            <a:r>
              <a:rPr lang="en-US" sz="1200" dirty="0">
                <a:hlinkClick r:id="rId3"/>
              </a:rPr>
              <a:t>https://ndisac.org/dibscc/cyberassist/cybersecurity-maturity-model-certification/media-protection/</a:t>
            </a:r>
            <a:r>
              <a:rPr lang="en-US" sz="120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t>CMMC </a:t>
            </a:r>
            <a:r>
              <a:rPr lang="en-US" sz="1000" b="1" dirty="0"/>
              <a:t>Level 2</a:t>
            </a:r>
            <a:r>
              <a:rPr lang="en-US" sz="1000" dirty="0"/>
              <a:t> practices can be located here: </a:t>
            </a:r>
            <a:r>
              <a:rPr lang="en-US" sz="12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4"/>
              </a:rPr>
              <a:t>https://ndisac.org/dibscc/cyberassist/cybersecurity-maturity-model-certification/level-2/</a:t>
            </a:r>
            <a:endParaRPr lang="en-US" sz="10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r>
              <a:rPr lang="en-US" dirty="0"/>
              <a:t>Questions for your company to assist with understanding the CMMC practices:</a:t>
            </a:r>
          </a:p>
          <a:p>
            <a:pPr marL="171450" indent="-171450">
              <a:buFont typeface="Arial" panose="020B0604020202020204" pitchFamily="34" charset="0"/>
              <a:buChar char="•"/>
            </a:pPr>
            <a:r>
              <a:rPr lang="en-US" dirty="0"/>
              <a:t>Do you sanitize systems before sending for disposal? </a:t>
            </a:r>
          </a:p>
          <a:p>
            <a:pPr marL="171450" indent="-171450">
              <a:buFont typeface="Arial" panose="020B0604020202020204" pitchFamily="34" charset="0"/>
              <a:buChar char="•"/>
            </a:pPr>
            <a:r>
              <a:rPr lang="en-US" dirty="0"/>
              <a:t>Do you protect backups at off-site facilities? </a:t>
            </a:r>
          </a:p>
          <a:p>
            <a:pPr marL="171450" indent="-171450">
              <a:buFont typeface="Arial" panose="020B0604020202020204" pitchFamily="34" charset="0"/>
              <a:buChar char="•"/>
            </a:pPr>
            <a:r>
              <a:rPr lang="en-US" dirty="0"/>
              <a:t>Do you protect your systems from removable media especially when coming from an unknown source?</a:t>
            </a:r>
          </a:p>
        </p:txBody>
      </p:sp>
      <p:sp>
        <p:nvSpPr>
          <p:cNvPr id="4" name="Slide Number Placeholder 3"/>
          <p:cNvSpPr>
            <a:spLocks noGrp="1"/>
          </p:cNvSpPr>
          <p:nvPr>
            <p:ph type="sldNum" sz="quarter" idx="5"/>
          </p:nvPr>
        </p:nvSpPr>
        <p:spPr/>
        <p:txBody>
          <a:bodyPr/>
          <a:lstStyle/>
          <a:p>
            <a:fld id="{E2171A22-84E6-4B62-A31C-293EB5412BB8}" type="slidenum">
              <a:rPr lang="en-US" smtClean="0"/>
              <a:t>20</a:t>
            </a:fld>
            <a:endParaRPr lang="en-US" dirty="0"/>
          </a:p>
        </p:txBody>
      </p:sp>
    </p:spTree>
    <p:extLst>
      <p:ext uri="{BB962C8B-B14F-4D97-AF65-F5344CB8AC3E}">
        <p14:creationId xmlns:p14="http://schemas.microsoft.com/office/powerpoint/2010/main" val="278815951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t>Description:  </a:t>
            </a:r>
            <a:r>
              <a:rPr lang="en-US" sz="1200" dirty="0"/>
              <a:t>Personnel security seeks to minimize the risk that staff (permanent, temporary, or contractor) pose to company assets through the malicious use or exploitation of their legitimate access to the company’s resources. Companies should be vigilant when recruiting and hiring new employees, as well as when an employee transfers or is terminated. Companies should ensure that individuals occupying positions of responsibility within the company (including third-party service providers) are trustworthy and meet established security criteria for those positions, ensure that company information and systems are protected during and after personnel actions such as terminations and transfers, and employ formal sanctions for personnel failing to comply with company security policies and procedures. </a:t>
            </a:r>
            <a:endParaRPr lang="en-US" sz="1200" b="1" dirty="0"/>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CMMC </a:t>
            </a:r>
            <a:r>
              <a:rPr lang="en-US" sz="1200" b="1" i="0" kern="1200" dirty="0">
                <a:solidFill>
                  <a:schemeClr val="tx1"/>
                </a:solidFill>
                <a:effectLst/>
                <a:latin typeface="+mn-lt"/>
                <a:ea typeface="+mn-ea"/>
                <a:cs typeface="+mn-cs"/>
              </a:rPr>
              <a:t>Personnel Security (PS) </a:t>
            </a:r>
            <a:r>
              <a:rPr lang="en-US" sz="1200" b="0" i="0" kern="1200" dirty="0">
                <a:solidFill>
                  <a:schemeClr val="tx1"/>
                </a:solidFill>
                <a:effectLst/>
                <a:latin typeface="+mn-lt"/>
                <a:ea typeface="+mn-ea"/>
                <a:cs typeface="+mn-cs"/>
              </a:rPr>
              <a:t>practices can be located here:</a:t>
            </a:r>
            <a:r>
              <a:rPr lang="en-US" sz="1200" b="1" dirty="0"/>
              <a:t> </a:t>
            </a:r>
            <a:r>
              <a:rPr lang="en-US" sz="1200" dirty="0">
                <a:hlinkClick r:id="rId3"/>
              </a:rPr>
              <a:t>https://ndisac.org/dibscc/cyberassist/cybersecurity-maturity-model-certification/personnel-security/</a:t>
            </a:r>
            <a:r>
              <a:rPr lang="en-US" sz="120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t>CMMC </a:t>
            </a:r>
            <a:r>
              <a:rPr lang="en-US" sz="1000" b="1" dirty="0"/>
              <a:t>Level 2</a:t>
            </a:r>
            <a:r>
              <a:rPr lang="en-US" sz="1000" dirty="0"/>
              <a:t> practices can be located here: </a:t>
            </a:r>
            <a:r>
              <a:rPr lang="en-US" sz="12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4"/>
              </a:rPr>
              <a:t>https://ndisac.org/dibscc/cyberassist/cybersecurity-maturity-model-certification/level-2/</a:t>
            </a:r>
            <a:endParaRPr lang="en-US" sz="10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Questions </a:t>
            </a:r>
            <a:r>
              <a:rPr lang="en-US" dirty="0"/>
              <a:t>for your company to assist with understanding the CMMC practices</a:t>
            </a:r>
            <a:r>
              <a:rPr lang="en-US" sz="1200" dirty="0"/>
              <a:t>: </a:t>
            </a:r>
          </a:p>
          <a:p>
            <a:pPr marL="171450" indent="-171450">
              <a:buFont typeface="Arial" panose="020B0604020202020204" pitchFamily="34" charset="0"/>
              <a:buChar char="•"/>
            </a:pPr>
            <a:r>
              <a:rPr lang="en-US" dirty="0"/>
              <a:t>Do you perform background checks on employees? </a:t>
            </a:r>
          </a:p>
          <a:p>
            <a:pPr marL="171450" indent="-171450">
              <a:buFont typeface="Arial" panose="020B0604020202020204" pitchFamily="34" charset="0"/>
              <a:buChar char="•"/>
            </a:pPr>
            <a:r>
              <a:rPr lang="en-US" dirty="0"/>
              <a:t>Do you remove/disable access when an employee leaves the company?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21</a:t>
            </a:fld>
            <a:endParaRPr lang="en-US" dirty="0"/>
          </a:p>
        </p:txBody>
      </p:sp>
    </p:spTree>
    <p:extLst>
      <p:ext uri="{BB962C8B-B14F-4D97-AF65-F5344CB8AC3E}">
        <p14:creationId xmlns:p14="http://schemas.microsoft.com/office/powerpoint/2010/main" val="346739126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t>Description:  </a:t>
            </a:r>
            <a:r>
              <a:rPr lang="en-US" sz="1200" dirty="0"/>
              <a:t>The term physical (and environmental) security refers to measures taken to protect systems, buildings, and related supporting infrastructure against threats associated with their physical environment. Companies should limit physical access to systems, equipment, and the respective operating environments to authorized individuals, protect the physical plant and support infrastructure for systems, provide supporting utilities for systems, protect systems against environmental hazards, and provide appropriate environmental controls in facilities containing systems. </a:t>
            </a:r>
            <a:endParaRPr lang="en-US" sz="1200"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CMMC </a:t>
            </a:r>
            <a:r>
              <a:rPr lang="en-US" sz="1200" b="1" i="0" kern="1200" dirty="0">
                <a:solidFill>
                  <a:schemeClr val="tx1"/>
                </a:solidFill>
                <a:effectLst/>
                <a:latin typeface="+mn-lt"/>
                <a:ea typeface="+mn-ea"/>
                <a:cs typeface="+mn-cs"/>
              </a:rPr>
              <a:t>Physical Protection (PE)</a:t>
            </a:r>
            <a:r>
              <a:rPr lang="en-US" sz="1200" b="0" i="0" kern="1200" dirty="0">
                <a:solidFill>
                  <a:schemeClr val="tx1"/>
                </a:solidFill>
                <a:effectLst/>
                <a:latin typeface="+mn-lt"/>
                <a:ea typeface="+mn-ea"/>
                <a:cs typeface="+mn-cs"/>
              </a:rPr>
              <a:t> Practices can be located here:</a:t>
            </a:r>
            <a:r>
              <a:rPr lang="en-US" sz="1200" b="1" dirty="0"/>
              <a:t> </a:t>
            </a:r>
            <a:r>
              <a:rPr lang="en-US" sz="1200" dirty="0">
                <a:hlinkClick r:id="rId3"/>
              </a:rPr>
              <a:t>https://ndisac.org/dibscc/cyberassist/cybersecurity-maturity-model-certification/physical-protection-2/</a:t>
            </a:r>
            <a:r>
              <a:rPr lang="en-US" sz="120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t>CMMC </a:t>
            </a:r>
            <a:r>
              <a:rPr lang="en-US" sz="1000" b="1" dirty="0"/>
              <a:t>Level 2</a:t>
            </a:r>
            <a:r>
              <a:rPr lang="en-US" sz="1000" dirty="0"/>
              <a:t> practices can be located here: </a:t>
            </a:r>
            <a:r>
              <a:rPr lang="en-US" sz="12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4"/>
              </a:rPr>
              <a:t>https://ndisac.org/dibscc/cyberassist/cybersecurity-maturity-model-certification/level-2/</a:t>
            </a:r>
            <a:endParaRPr lang="en-US" sz="10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Questions </a:t>
            </a:r>
            <a:r>
              <a:rPr lang="en-US" dirty="0"/>
              <a:t>for your company to assist with understanding the CMMC practices</a:t>
            </a:r>
            <a:r>
              <a:rPr lang="en-US" sz="1200" b="0" i="0" kern="1200" dirty="0">
                <a:solidFill>
                  <a:schemeClr val="tx1"/>
                </a:solidFill>
                <a:effectLst/>
                <a:latin typeface="+mn-lt"/>
                <a:ea typeface="+mn-ea"/>
                <a:cs typeface="+mn-cs"/>
              </a:rPr>
              <a:t>:</a:t>
            </a:r>
          </a:p>
          <a:p>
            <a:pPr marL="171450" indent="-171450">
              <a:buFont typeface="Arial" panose="020B0604020202020204" pitchFamily="34" charset="0"/>
              <a:buChar char="•"/>
            </a:pPr>
            <a:r>
              <a:rPr lang="en-US" dirty="0"/>
              <a:t>Do you track and monitor visitors? </a:t>
            </a:r>
          </a:p>
          <a:p>
            <a:pPr marL="171450" indent="-171450">
              <a:buFont typeface="Arial" panose="020B0604020202020204" pitchFamily="34" charset="0"/>
              <a:buChar char="•"/>
            </a:pPr>
            <a:r>
              <a:rPr lang="en-US" dirty="0"/>
              <a:t>Is physical access to systems limited? </a:t>
            </a:r>
          </a:p>
          <a:p>
            <a:pPr marL="171450" indent="-171450">
              <a:buFont typeface="Arial" panose="020B0604020202020204" pitchFamily="34" charset="0"/>
              <a:buChar char="•"/>
            </a:pPr>
            <a:r>
              <a:rPr lang="en-US" dirty="0"/>
              <a:t>Do you take security measures when working offsite?</a:t>
            </a:r>
          </a:p>
        </p:txBody>
      </p:sp>
      <p:sp>
        <p:nvSpPr>
          <p:cNvPr id="4" name="Slide Number Placeholder 3"/>
          <p:cNvSpPr>
            <a:spLocks noGrp="1"/>
          </p:cNvSpPr>
          <p:nvPr>
            <p:ph type="sldNum" sz="quarter" idx="5"/>
          </p:nvPr>
        </p:nvSpPr>
        <p:spPr/>
        <p:txBody>
          <a:bodyPr/>
          <a:lstStyle/>
          <a:p>
            <a:fld id="{E2171A22-84E6-4B62-A31C-293EB5412BB8}" type="slidenum">
              <a:rPr lang="en-US" smtClean="0"/>
              <a:t>22</a:t>
            </a:fld>
            <a:endParaRPr lang="en-US" dirty="0"/>
          </a:p>
        </p:txBody>
      </p:sp>
    </p:spTree>
    <p:extLst>
      <p:ext uri="{BB962C8B-B14F-4D97-AF65-F5344CB8AC3E}">
        <p14:creationId xmlns:p14="http://schemas.microsoft.com/office/powerpoint/2010/main" val="424009299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t>Description:  </a:t>
            </a:r>
            <a:r>
              <a:rPr lang="en-US" sz="1200" dirty="0"/>
              <a:t>Risk assessments identify and prioritize risks to company operations, assets, employees, and other organizations that may result from the operation of a system. Risk assessments inform company decision makers and support risk responses by identifying: relevant threats to organizations or threats directed through organizations against other organizations, vulnerabilities both internal and external to organizations, impact (i.e., harm) to the company that may occur given the potential for threats exploiting vulnerabilities, and the likelihood that harm will occur. Companies should periodically assess the risk to operations (e.g., mission, functions, image, and reputation), assets, and employees, which may result from the operation of company systems and the associated processing, storage, or transmission of company information.</a:t>
            </a:r>
            <a:endParaRPr lang="en-US" sz="1200" b="1" dirty="0"/>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CMMC </a:t>
            </a:r>
            <a:r>
              <a:rPr lang="en-US" sz="1200" b="1" i="0" kern="1200" dirty="0">
                <a:solidFill>
                  <a:schemeClr val="tx1"/>
                </a:solidFill>
                <a:effectLst/>
                <a:latin typeface="+mn-lt"/>
                <a:ea typeface="+mn-ea"/>
                <a:cs typeface="+mn-cs"/>
              </a:rPr>
              <a:t>Risk Assessment (RA) </a:t>
            </a:r>
            <a:r>
              <a:rPr lang="en-US" sz="1200" b="0" i="0" kern="1200" dirty="0">
                <a:solidFill>
                  <a:schemeClr val="tx1"/>
                </a:solidFill>
                <a:effectLst/>
                <a:latin typeface="+mn-lt"/>
                <a:ea typeface="+mn-ea"/>
                <a:cs typeface="+mn-cs"/>
              </a:rPr>
              <a:t>practices can be located here:</a:t>
            </a:r>
            <a:r>
              <a:rPr lang="en-US" sz="1200" b="1" dirty="0"/>
              <a:t> </a:t>
            </a:r>
            <a:r>
              <a:rPr lang="en-US"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https://ndisac.org/dibscc/cyberassist/cybersecurity-maturity-model-certification/risk-assessment/</a:t>
            </a:r>
            <a:endParaRPr lang="en-US"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CMMC </a:t>
            </a:r>
            <a:r>
              <a:rPr lang="en-US" sz="1200" b="1" dirty="0"/>
              <a:t>Level 2</a:t>
            </a:r>
            <a:r>
              <a:rPr lang="en-US" sz="1200" dirty="0"/>
              <a:t> practices can be located here: </a:t>
            </a:r>
            <a:r>
              <a:rPr lang="en-US"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4"/>
              </a:rPr>
              <a:t>https://ndisac.org/dibscc/cyberassist/cybersecurity-maturity-model-certification/level-2/</a:t>
            </a: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u="none"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rPr>
              <a:t>Questions </a:t>
            </a:r>
            <a:r>
              <a:rPr lang="en-US" sz="1800" dirty="0"/>
              <a:t>for your company to assist with understanding the CMMC practices</a:t>
            </a:r>
            <a:r>
              <a:rPr lang="en-US" sz="1800" u="none"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rPr>
              <a:t>:</a:t>
            </a:r>
          </a:p>
          <a:p>
            <a:pPr marL="171450" indent="-171450">
              <a:buFont typeface="Arial" panose="020B0604020202020204" pitchFamily="34" charset="0"/>
              <a:buChar char="•"/>
            </a:pPr>
            <a:r>
              <a:rPr lang="en-US" sz="2800" dirty="0"/>
              <a:t>Do you assess risk to your company and systems? </a:t>
            </a:r>
          </a:p>
          <a:p>
            <a:pPr marL="171450" indent="-171450">
              <a:buFont typeface="Arial" panose="020B0604020202020204" pitchFamily="34" charset="0"/>
              <a:buChar char="•"/>
            </a:pPr>
            <a:r>
              <a:rPr lang="en-US" sz="2800" dirty="0"/>
              <a:t>Do you scan for and remediate systems vulnerabilities? </a:t>
            </a:r>
          </a:p>
          <a:p>
            <a:pPr marL="171450" indent="-171450">
              <a:buFont typeface="Arial" panose="020B0604020202020204" pitchFamily="34" charset="0"/>
              <a:buChar char="•"/>
            </a:pPr>
            <a:r>
              <a:rPr lang="en-US" sz="2800" dirty="0"/>
              <a:t>Do you perform backups of systems?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23</a:t>
            </a:fld>
            <a:endParaRPr lang="en-US" dirty="0"/>
          </a:p>
        </p:txBody>
      </p:sp>
    </p:spTree>
    <p:extLst>
      <p:ext uri="{BB962C8B-B14F-4D97-AF65-F5344CB8AC3E}">
        <p14:creationId xmlns:p14="http://schemas.microsoft.com/office/powerpoint/2010/main" val="31958495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endParaRPr lang="en-US"/>
          </a:p>
          <a:p>
            <a:endParaRPr lang="en-US"/>
          </a:p>
        </p:txBody>
      </p:sp>
      <p:sp>
        <p:nvSpPr>
          <p:cNvPr id="5" name="Footer Placeholder 4"/>
          <p:cNvSpPr>
            <a:spLocks noGrp="1"/>
          </p:cNvSpPr>
          <p:nvPr>
            <p:ph type="ftr" sz="quarter" idx="4"/>
          </p:nvPr>
        </p:nvSpPr>
        <p:spPr/>
        <p:txBody>
          <a:bodyPr/>
          <a:lstStyle/>
          <a:p>
            <a:endParaRPr lang="en-US"/>
          </a:p>
          <a:p>
            <a:endParaRPr lang="en-US"/>
          </a:p>
        </p:txBody>
      </p:sp>
      <p:sp>
        <p:nvSpPr>
          <p:cNvPr id="6" name="Slide Number Placeholder 5"/>
          <p:cNvSpPr>
            <a:spLocks noGrp="1"/>
          </p:cNvSpPr>
          <p:nvPr>
            <p:ph type="sldNum" sz="quarter" idx="5"/>
          </p:nvPr>
        </p:nvSpPr>
        <p:spPr/>
        <p:txBody>
          <a:bodyPr/>
          <a:lstStyle/>
          <a:p>
            <a:fld id="{E2171A22-84E6-4B62-A31C-293EB5412BB8}" type="slidenum">
              <a:rPr lang="en-US" smtClean="0"/>
              <a:t>4</a:t>
            </a:fld>
            <a:endParaRPr lang="en-US" dirty="0"/>
          </a:p>
        </p:txBody>
      </p:sp>
    </p:spTree>
    <p:extLst>
      <p:ext uri="{BB962C8B-B14F-4D97-AF65-F5344CB8AC3E}">
        <p14:creationId xmlns:p14="http://schemas.microsoft.com/office/powerpoint/2010/main" val="47121750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Description: </a:t>
            </a:r>
            <a:r>
              <a:rPr lang="en-US" dirty="0"/>
              <a:t>A security requirement assessment is the testing and/or evaluation of the management, operational, and technical security requirements on a system to determine the extent to which the requirements are implemented correctly, operating as intended, and producing the desired outcome with respect to meeting the security requirements for the system. The assessment also helps determine if the implemented requirements are the most effective and cost-efficient solution for the function they are intended to serve. Companies should periodically assess the security requirements in company systems to determine if the requirements are effective in their application, develop and implement plans of action designed to correct deficiencies and reduce or eliminate vulnerabilities in company systems, authorize the operation of company systems and any associated system connections, and monitor security requirements on an ongoing basis to ensure the continued effectiveness of the requirements, and document these actions in the System Security Plan.</a:t>
            </a:r>
          </a:p>
          <a:p>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0" i="0" kern="1200" dirty="0">
                <a:solidFill>
                  <a:schemeClr val="tx1"/>
                </a:solidFill>
                <a:effectLst/>
                <a:latin typeface="+mn-lt"/>
                <a:ea typeface="+mn-ea"/>
                <a:cs typeface="+mn-cs"/>
              </a:rPr>
              <a:t>CMMC </a:t>
            </a:r>
            <a:r>
              <a:rPr lang="en-US" sz="1200" b="1" i="0" kern="1200" dirty="0">
                <a:solidFill>
                  <a:schemeClr val="tx1"/>
                </a:solidFill>
                <a:effectLst/>
                <a:latin typeface="+mn-lt"/>
                <a:ea typeface="+mn-ea"/>
                <a:cs typeface="+mn-cs"/>
              </a:rPr>
              <a:t>Security Assessment (CA) </a:t>
            </a:r>
            <a:r>
              <a:rPr lang="en-US" sz="1200" b="0" i="0" kern="1200" dirty="0">
                <a:solidFill>
                  <a:schemeClr val="tx1"/>
                </a:solidFill>
                <a:effectLst/>
                <a:latin typeface="+mn-lt"/>
                <a:ea typeface="+mn-ea"/>
                <a:cs typeface="+mn-cs"/>
              </a:rPr>
              <a:t>practices can be located here: </a:t>
            </a:r>
            <a:r>
              <a:rPr lang="en-US" sz="1200" dirty="0">
                <a:hlinkClick r:id="rId3"/>
              </a:rPr>
              <a:t>https://ndisac.org/dibscc/cyberassist/cybersecurity-maturity-model-certification/security-assessment/</a:t>
            </a:r>
            <a:r>
              <a:rPr lang="en-US" sz="1200" dirty="0"/>
              <a:t>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dirty="0"/>
              <a:t>CMMC </a:t>
            </a:r>
            <a:r>
              <a:rPr lang="en-US" sz="1000" b="1" dirty="0"/>
              <a:t>Level 2</a:t>
            </a:r>
            <a:r>
              <a:rPr lang="en-US" sz="1000" dirty="0"/>
              <a:t> practices can be located here: </a:t>
            </a:r>
            <a:r>
              <a:rPr lang="en-US" sz="12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4"/>
              </a:rPr>
              <a:t>https://ndisac.org/dibscc/cyberassist/cybersecurity-maturity-model-certification/level-2/</a:t>
            </a:r>
            <a:endParaRPr lang="en-US" sz="100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dirty="0"/>
              <a:t>Questions </a:t>
            </a:r>
            <a:r>
              <a:rPr lang="en-US" dirty="0"/>
              <a:t>for your company to assist with understanding the CMMC practices</a:t>
            </a:r>
            <a:r>
              <a:rPr lang="en-US" sz="1200" dirty="0"/>
              <a:t>:</a:t>
            </a:r>
          </a:p>
          <a:p>
            <a:pPr marL="171450" indent="-171450">
              <a:buFont typeface="Arial" panose="020B0604020202020204" pitchFamily="34" charset="0"/>
              <a:buChar char="•"/>
            </a:pPr>
            <a:r>
              <a:rPr lang="en-US" dirty="0"/>
              <a:t>Do you periodically assess your security controls? </a:t>
            </a:r>
          </a:p>
          <a:p>
            <a:pPr marL="171450" indent="-171450">
              <a:buFont typeface="Arial" panose="020B0604020202020204" pitchFamily="34" charset="0"/>
              <a:buChar char="•"/>
            </a:pPr>
            <a:r>
              <a:rPr lang="en-US" dirty="0"/>
              <a:t>Do you resolve any deficiencies found in security controls? </a:t>
            </a:r>
          </a:p>
          <a:p>
            <a:pPr marL="171450" indent="-171450">
              <a:buFont typeface="Arial" panose="020B0604020202020204" pitchFamily="34" charset="0"/>
              <a:buChar char="•"/>
            </a:pPr>
            <a:r>
              <a:rPr lang="en-US" dirty="0"/>
              <a:t>Do you document how your systems are protected and interconnected?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dirty="0"/>
          </a:p>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24</a:t>
            </a:fld>
            <a:endParaRPr lang="en-US" dirty="0"/>
          </a:p>
        </p:txBody>
      </p:sp>
    </p:spTree>
    <p:extLst>
      <p:ext uri="{BB962C8B-B14F-4D97-AF65-F5344CB8AC3E}">
        <p14:creationId xmlns:p14="http://schemas.microsoft.com/office/powerpoint/2010/main" val="30260595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t>Description:  </a:t>
            </a:r>
            <a:r>
              <a:rPr lang="en-US" sz="1200" dirty="0"/>
              <a:t>System and communications protection requirements provide an array of safeguards for the system. Some of the requirements in this family address the confidentiality information at rest and in transit. The protection of confidentiality can be provided by these requirements through physical or logical means. Companies can better safeguard their information by separating user functionality and system management functionality. Providing this type of protection prevents the presentation of system management-related functionality on an interface for non-privileged users. System and communications protection also establishes boundaries that restrict access to publicly accessible information within a system. Using boundary protections, a company can monitor and control communications at external boundaries as well as key internal boundaries within the system.</a:t>
            </a:r>
            <a:endParaRPr lang="en-US" sz="1200"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CMMC </a:t>
            </a:r>
            <a:r>
              <a:rPr lang="en-US" sz="1200" b="1" i="0" kern="1200" dirty="0">
                <a:solidFill>
                  <a:schemeClr val="tx1"/>
                </a:solidFill>
                <a:effectLst/>
                <a:latin typeface="+mn-lt"/>
                <a:ea typeface="+mn-ea"/>
                <a:cs typeface="+mn-cs"/>
              </a:rPr>
              <a:t>System and Communications Protection (SC) </a:t>
            </a:r>
            <a:r>
              <a:rPr lang="en-US" sz="1200" b="0" i="0" kern="1200" dirty="0">
                <a:solidFill>
                  <a:schemeClr val="tx1"/>
                </a:solidFill>
                <a:effectLst/>
                <a:latin typeface="+mn-lt"/>
                <a:ea typeface="+mn-ea"/>
                <a:cs typeface="+mn-cs"/>
              </a:rPr>
              <a:t>practices can be located here: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hlinkClick r:id="rId3"/>
              </a:rPr>
              <a:t>https://ndisac.org/dibscc/cyberassist/cybersecurity-maturity-model-certification/system-and-communications-protection/</a:t>
            </a:r>
            <a:r>
              <a:rPr lang="en-US" sz="120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t>CMMC </a:t>
            </a:r>
            <a:r>
              <a:rPr lang="en-US" sz="1000" b="1" dirty="0"/>
              <a:t>Level 2</a:t>
            </a:r>
            <a:r>
              <a:rPr lang="en-US" sz="1000" dirty="0"/>
              <a:t> practices can be located here: </a:t>
            </a:r>
            <a:r>
              <a:rPr lang="en-US" sz="12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4"/>
              </a:rPr>
              <a:t>https://ndisac.org/dibscc/cyberassist/cybersecurity-maturity-model-certification/level-2/</a:t>
            </a:r>
            <a:endParaRPr lang="en-US" sz="10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Questions </a:t>
            </a:r>
            <a:r>
              <a:rPr lang="en-US" dirty="0"/>
              <a:t>for your company to assist with understanding the CMMC practices</a:t>
            </a:r>
            <a:r>
              <a:rPr lang="en-US" sz="1200" b="0" i="0" kern="1200" dirty="0">
                <a:solidFill>
                  <a:schemeClr val="tx1"/>
                </a:solidFill>
                <a:effectLst/>
                <a:latin typeface="+mn-lt"/>
                <a:ea typeface="+mn-ea"/>
                <a:cs typeface="+mn-cs"/>
              </a:rPr>
              <a: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kern="1200" dirty="0">
                <a:solidFill>
                  <a:schemeClr val="tx1"/>
                </a:solidFill>
                <a:effectLst/>
                <a:latin typeface="+mn-lt"/>
                <a:ea typeface="+mn-ea"/>
                <a:cs typeface="+mn-cs"/>
              </a:rPr>
              <a:t>Do you have firewalls and other segregation on your network?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kern="1200" dirty="0">
                <a:solidFill>
                  <a:schemeClr val="tx1"/>
                </a:solidFill>
                <a:effectLst/>
                <a:latin typeface="+mn-lt"/>
                <a:ea typeface="+mn-ea"/>
                <a:cs typeface="+mn-cs"/>
              </a:rPr>
              <a:t>Do you segregate public-facing systems from internal only systems?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kern="1200" dirty="0">
                <a:solidFill>
                  <a:schemeClr val="tx1"/>
                </a:solidFill>
                <a:effectLst/>
                <a:latin typeface="+mn-lt"/>
                <a:ea typeface="+mn-ea"/>
                <a:cs typeface="+mn-cs"/>
              </a:rPr>
              <a:t>Do you use encryption when transmitting over the Internet?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kern="1200" dirty="0">
                <a:solidFill>
                  <a:schemeClr val="tx1"/>
                </a:solidFill>
                <a:effectLst/>
                <a:latin typeface="+mn-lt"/>
                <a:ea typeface="+mn-ea"/>
                <a:cs typeface="+mn-cs"/>
              </a:rPr>
              <a:t>Do you limit the ability to connect to systems from outside the company?</a:t>
            </a:r>
          </a:p>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25</a:t>
            </a:fld>
            <a:endParaRPr lang="en-US" dirty="0"/>
          </a:p>
        </p:txBody>
      </p:sp>
    </p:spTree>
    <p:extLst>
      <p:ext uri="{BB962C8B-B14F-4D97-AF65-F5344CB8AC3E}">
        <p14:creationId xmlns:p14="http://schemas.microsoft.com/office/powerpoint/2010/main" val="392617583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t>Description:  </a:t>
            </a:r>
            <a:r>
              <a:rPr lang="en-US" sz="1200" dirty="0"/>
              <a:t>Integrity is defined as guarding against improper information modification or destruction, and includes ensuring information non-repudiation and authenticity. It is the assertion that data can only be accessed or modified by the authorized employees. System and information integrity provides assurance that the information being accessed has not been meddled with or damaged by an error in the system. Companies should identify, report, and correct information and system flaws in a timely manner, provide protection from malicious code at appropriate locations within company systems, and monitor system security alerts and advisories and respond appropriately.</a:t>
            </a:r>
            <a:endParaRPr lang="en-US" sz="1200"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CMMC </a:t>
            </a:r>
            <a:r>
              <a:rPr lang="en-US" b="1" dirty="0"/>
              <a:t>System and Information Integrity (SI) </a:t>
            </a:r>
            <a:r>
              <a:rPr lang="en-US" dirty="0"/>
              <a:t>p</a:t>
            </a:r>
            <a:r>
              <a:rPr lang="en-US" sz="1200" b="0" i="0" kern="1200" dirty="0">
                <a:solidFill>
                  <a:schemeClr val="tx1"/>
                </a:solidFill>
                <a:effectLst/>
                <a:latin typeface="+mn-lt"/>
                <a:ea typeface="+mn-ea"/>
                <a:cs typeface="+mn-cs"/>
              </a:rPr>
              <a:t>ractices can be located here:</a:t>
            </a:r>
          </a:p>
          <a:p>
            <a:r>
              <a:rPr lang="en-US" sz="1200" dirty="0">
                <a:hlinkClick r:id="rId3"/>
              </a:rPr>
              <a:t>https://ndisac.org/dibscc/cyberassist/cybersecurity-maturity-model-certification/system-and-information-integrity/</a:t>
            </a:r>
            <a:r>
              <a:rPr lang="en-US" sz="1200" dirty="0"/>
              <a:t> </a:t>
            </a:r>
          </a:p>
          <a:p>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t>CMMC </a:t>
            </a:r>
            <a:r>
              <a:rPr lang="en-US" sz="1000" b="1" dirty="0"/>
              <a:t>Level 2</a:t>
            </a:r>
            <a:r>
              <a:rPr lang="en-US" sz="1000" dirty="0"/>
              <a:t> practices can be located here: </a:t>
            </a:r>
            <a:r>
              <a:rPr lang="en-US" sz="12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4"/>
              </a:rPr>
              <a:t>https://ndisac.org/dibscc/cyberassist/cybersecurity-maturity-model-certification/level-2/</a:t>
            </a:r>
            <a:endParaRPr lang="en-US" sz="10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Questions </a:t>
            </a:r>
            <a:r>
              <a:rPr lang="en-US" dirty="0"/>
              <a:t>for your company to assist with understanding the CMMC practices</a:t>
            </a:r>
            <a:r>
              <a:rPr lang="en-US" sz="1200" b="0" i="0" kern="1200" dirty="0">
                <a:solidFill>
                  <a:schemeClr val="tx1"/>
                </a:solidFill>
                <a:effectLst/>
                <a:latin typeface="+mn-lt"/>
                <a:ea typeface="+mn-ea"/>
                <a:cs typeface="+mn-cs"/>
              </a:rPr>
              <a: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kern="1200" dirty="0">
                <a:solidFill>
                  <a:schemeClr val="tx1"/>
                </a:solidFill>
                <a:effectLst/>
                <a:latin typeface="+mn-lt"/>
                <a:ea typeface="+mn-ea"/>
                <a:cs typeface="+mn-cs"/>
              </a:rPr>
              <a:t>Do you use Anti-malware/Anti-virus software and keep it updated?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kern="1200" dirty="0">
                <a:solidFill>
                  <a:schemeClr val="tx1"/>
                </a:solidFill>
                <a:effectLst/>
                <a:latin typeface="+mn-lt"/>
                <a:ea typeface="+mn-ea"/>
                <a:cs typeface="+mn-cs"/>
              </a:rPr>
              <a:t>Do you monitor for system vulnerabilities and/or malicious attacks?</a:t>
            </a:r>
          </a:p>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26</a:t>
            </a:fld>
            <a:endParaRPr lang="en-US" dirty="0"/>
          </a:p>
        </p:txBody>
      </p:sp>
    </p:spTree>
    <p:extLst>
      <p:ext uri="{BB962C8B-B14F-4D97-AF65-F5344CB8AC3E}">
        <p14:creationId xmlns:p14="http://schemas.microsoft.com/office/powerpoint/2010/main" val="277062116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Each practice is specified using the convention of </a:t>
            </a:r>
            <a:r>
              <a:rPr lang="en-US" sz="1200" b="1" dirty="0"/>
              <a:t>DD.L#-REQ </a:t>
            </a:r>
            <a:r>
              <a:rPr lang="en-US" sz="1200" kern="1200" dirty="0">
                <a:solidFill>
                  <a:schemeClr val="tx1"/>
                </a:solidFill>
                <a:effectLst/>
                <a:latin typeface="+mn-lt"/>
                <a:ea typeface="+mn-ea"/>
                <a:cs typeface="+mn-cs"/>
              </a:rPr>
              <a:t> where: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DD is the two letter domain abbreviation;</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L# is the level number; and</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REQ is the </a:t>
            </a:r>
            <a:r>
              <a:rPr lang="en-US" sz="1200" dirty="0"/>
              <a:t>NIST SP 800-171 Rev 2 or NIST SP 800-172 security requirement number</a:t>
            </a:r>
          </a:p>
          <a:p>
            <a:pPr marL="171450" indent="-171450">
              <a:buFont typeface="Arial" panose="020B0604020202020204" pitchFamily="34" charset="0"/>
              <a:buChar char="•"/>
            </a:pPr>
            <a:endParaRPr lang="en-US" sz="100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000" b="1" dirty="0"/>
              <a:t>Source: </a:t>
            </a:r>
            <a:r>
              <a:rPr lang="en-US" sz="1200" dirty="0">
                <a:effectLst/>
                <a:latin typeface="Segoe UI" panose="020B0502040204020203" pitchFamily="34" charset="0"/>
              </a:rPr>
              <a:t>Cybersecurity Maturity Model Certification Model Overview Version 2.0 | December 2021</a:t>
            </a:r>
            <a:endParaRPr lang="en-US" sz="1200" dirty="0">
              <a:effectLst/>
              <a:latin typeface="Arial" panose="020B0604020202020204" pitchFamily="34" charset="0"/>
            </a:endParaRPr>
          </a:p>
          <a:p>
            <a:pPr marL="0" indent="0">
              <a:buFont typeface="Arial" panose="020B0604020202020204" pitchFamily="34" charset="0"/>
              <a:buNone/>
            </a:pPr>
            <a:endParaRPr lang="en-US" sz="1200" dirty="0"/>
          </a:p>
          <a:p>
            <a:pPr marL="0" marR="0">
              <a:lnSpc>
                <a:spcPct val="107000"/>
              </a:lnSpc>
              <a:spcBef>
                <a:spcPts val="0"/>
              </a:spcBef>
              <a:spcAft>
                <a:spcPts val="800"/>
              </a:spcAft>
            </a:pPr>
            <a:r>
              <a:rPr lang="en-US" sz="1200" b="1" dirty="0"/>
              <a:t>Level 1: </a:t>
            </a:r>
            <a:r>
              <a:rPr lang="en-US" sz="1200" dirty="0"/>
              <a:t>17 Practices, </a:t>
            </a:r>
            <a:r>
              <a:rPr lang="en-US"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https://ndisac.org/dibscc/cyberassist/cybersecurity-maturity-model-certification/level-1/</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1" dirty="0"/>
              <a:t>Level 2: </a:t>
            </a:r>
            <a:r>
              <a:rPr lang="en-US" sz="1200" dirty="0"/>
              <a:t>110 Practices, </a:t>
            </a:r>
            <a:r>
              <a:rPr lang="en-US"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4"/>
              </a:rPr>
              <a:t>https://ndisac.org/dibscc/cyberassist/cybersecurity-maturity-model-certification/level-2/</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Font typeface="Arial" panose="020B0604020202020204" pitchFamily="34" charset="0"/>
              <a:buNone/>
            </a:pPr>
            <a:endParaRPr lang="en-US" sz="1200" dirty="0"/>
          </a:p>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27</a:t>
            </a:fld>
            <a:endParaRPr lang="en-US" dirty="0"/>
          </a:p>
        </p:txBody>
      </p:sp>
    </p:spTree>
    <p:extLst>
      <p:ext uri="{BB962C8B-B14F-4D97-AF65-F5344CB8AC3E}">
        <p14:creationId xmlns:p14="http://schemas.microsoft.com/office/powerpoint/2010/main" val="259897360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The practices in CMMC are interconnected and work together to help provide good cyber hygiene. For example, CMMC practice </a:t>
            </a:r>
            <a:r>
              <a:rPr lang="en-US" b="1" dirty="0"/>
              <a:t>AC.L1-3.1.1: </a:t>
            </a:r>
            <a:r>
              <a:rPr lang="en-US" b="1" i="0" dirty="0">
                <a:solidFill>
                  <a:srgbClr val="000000"/>
                </a:solidFill>
                <a:effectLst/>
                <a:latin typeface="Muli"/>
              </a:rPr>
              <a:t>Limit information system access to authorized users, processes acting on behalf of authorized users, or devices (including other information systems) </a:t>
            </a:r>
            <a:r>
              <a:rPr lang="en-US" b="0" dirty="0"/>
              <a:t>controls system access based on user, process or device identity. </a:t>
            </a:r>
            <a:r>
              <a:rPr lang="en-US" dirty="0">
                <a:effectLst/>
                <a:latin typeface="Times New Roman" panose="02020603050405020304" pitchFamily="18" charset="0"/>
              </a:rPr>
              <a:t>AC.L1-3.1.1 leverages IA.L1-3.5.1 </a:t>
            </a:r>
            <a:r>
              <a:rPr lang="en-US" b="1" dirty="0">
                <a:effectLst/>
                <a:latin typeface="Times New Roman" panose="02020603050405020304" pitchFamily="18" charset="0"/>
              </a:rPr>
              <a:t>(</a:t>
            </a:r>
            <a:r>
              <a:rPr lang="en-US" sz="1200" b="1" dirty="0">
                <a:effectLst/>
                <a:ea typeface="Calibri" panose="020F0502020204030204" pitchFamily="34" charset="0"/>
                <a:cs typeface="Times New Roman" panose="02020603050405020304" pitchFamily="18" charset="0"/>
              </a:rPr>
              <a:t>Identify information system users, processes acting on behalf of users, or devices)</a:t>
            </a:r>
            <a:r>
              <a:rPr lang="en-US" b="1" dirty="0">
                <a:effectLst/>
                <a:latin typeface="Times New Roman" panose="02020603050405020304" pitchFamily="18" charset="0"/>
              </a:rPr>
              <a:t> </a:t>
            </a:r>
            <a:r>
              <a:rPr lang="en-US" dirty="0">
                <a:effectLst/>
                <a:latin typeface="Times New Roman" panose="02020603050405020304" pitchFamily="18" charset="0"/>
              </a:rPr>
              <a:t>which provides a vetted and trusted identity for access control required by AC.L1-3.1.1.</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effectLst/>
              <a:latin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 </a:t>
            </a:r>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28</a:t>
            </a:fld>
            <a:endParaRPr lang="en-US" dirty="0"/>
          </a:p>
        </p:txBody>
      </p:sp>
    </p:spTree>
    <p:extLst>
      <p:ext uri="{BB962C8B-B14F-4D97-AF65-F5344CB8AC3E}">
        <p14:creationId xmlns:p14="http://schemas.microsoft.com/office/powerpoint/2010/main" val="412387273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Header Placeholder 3"/>
          <p:cNvSpPr>
            <a:spLocks noGrp="1"/>
          </p:cNvSpPr>
          <p:nvPr>
            <p:ph type="hdr" sz="quarter"/>
          </p:nvPr>
        </p:nvSpPr>
        <p:spPr/>
        <p:txBody>
          <a:bodyPr/>
          <a:lstStyle/>
          <a:p>
            <a:endParaRPr lang="en-US"/>
          </a:p>
          <a:p>
            <a:endParaRPr lang="en-US"/>
          </a:p>
        </p:txBody>
      </p:sp>
      <p:sp>
        <p:nvSpPr>
          <p:cNvPr id="5" name="Footer Placeholder 4"/>
          <p:cNvSpPr>
            <a:spLocks noGrp="1"/>
          </p:cNvSpPr>
          <p:nvPr>
            <p:ph type="ftr" sz="quarter" idx="4"/>
          </p:nvPr>
        </p:nvSpPr>
        <p:spPr/>
        <p:txBody>
          <a:bodyPr/>
          <a:lstStyle/>
          <a:p>
            <a:endParaRPr lang="en-US"/>
          </a:p>
          <a:p>
            <a:endParaRPr lang="en-US"/>
          </a:p>
        </p:txBody>
      </p:sp>
      <p:sp>
        <p:nvSpPr>
          <p:cNvPr id="6" name="Slide Number Placeholder 5"/>
          <p:cNvSpPr>
            <a:spLocks noGrp="1"/>
          </p:cNvSpPr>
          <p:nvPr>
            <p:ph type="sldNum" sz="quarter" idx="5"/>
          </p:nvPr>
        </p:nvSpPr>
        <p:spPr/>
        <p:txBody>
          <a:bodyPr/>
          <a:lstStyle/>
          <a:p>
            <a:fld id="{E2171A22-84E6-4B62-A31C-293EB5412BB8}" type="slidenum">
              <a:rPr lang="en-US" smtClean="0"/>
              <a:t>29</a:t>
            </a:fld>
            <a:endParaRPr lang="en-US" dirty="0"/>
          </a:p>
        </p:txBody>
      </p:sp>
    </p:spTree>
    <p:extLst>
      <p:ext uri="{BB962C8B-B14F-4D97-AF65-F5344CB8AC3E}">
        <p14:creationId xmlns:p14="http://schemas.microsoft.com/office/powerpoint/2010/main" val="39164559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CMMC model measures the implementation of cybersecurity requirements at three levels. Each level consists of a set of CMMC practices: </a:t>
            </a:r>
          </a:p>
          <a:p>
            <a:pPr marL="171450" indent="-171450">
              <a:buFont typeface="Arial" panose="020B0604020202020204" pitchFamily="34" charset="0"/>
              <a:buChar char="•"/>
            </a:pPr>
            <a:r>
              <a:rPr lang="en-US" b="1" dirty="0"/>
              <a:t>Level 1 (Foundational): </a:t>
            </a:r>
            <a:r>
              <a:rPr lang="en-US" dirty="0"/>
              <a:t>Encompasses the basic safeguarding requirements for Federal Contract Information (FCI) specified in FAR Clause 52.204-21.</a:t>
            </a:r>
          </a:p>
          <a:p>
            <a:pPr marL="171450" indent="-171450">
              <a:buFont typeface="Arial" panose="020B0604020202020204" pitchFamily="34" charset="0"/>
              <a:buChar char="•"/>
            </a:pPr>
            <a:r>
              <a:rPr lang="en-US" b="1" dirty="0"/>
              <a:t>Level 2 (Advanced): </a:t>
            </a:r>
            <a:r>
              <a:rPr lang="en-US" dirty="0"/>
              <a:t>Encompasses the security requirements for Controlled Unclassified Information (CUI) specified in NIST SP 800-171 Rev 2 per DFARS Clause 252.204-7012.</a:t>
            </a:r>
          </a:p>
          <a:p>
            <a:pPr marL="171450" indent="-171450">
              <a:buFont typeface="Arial" panose="020B0604020202020204" pitchFamily="34" charset="0"/>
              <a:buChar char="•"/>
            </a:pPr>
            <a:r>
              <a:rPr lang="en-US" b="1" dirty="0"/>
              <a:t>Level 3 (Expert): </a:t>
            </a:r>
            <a:r>
              <a:rPr lang="en-US" dirty="0"/>
              <a:t>Information on Level 3 will be released at a later date and will contain a subset of the security requirements specified in NIST SP 800-172.</a:t>
            </a:r>
          </a:p>
          <a:p>
            <a:pPr marL="0" indent="0">
              <a:buFont typeface="Arial" panose="020B0604020202020204" pitchFamily="34" charset="0"/>
              <a:buNone/>
            </a:pP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t>Source: </a:t>
            </a:r>
            <a:r>
              <a:rPr lang="en-US" sz="1800" dirty="0">
                <a:effectLst/>
                <a:latin typeface="Segoe UI" panose="020B0502040204020203" pitchFamily="34" charset="0"/>
              </a:rPr>
              <a:t>Cybersecurity Maturity Model Certification Model Overview Version 2.0 | December 2021</a:t>
            </a:r>
            <a:endParaRPr lang="en-US" sz="1800" dirty="0">
              <a:effectLst/>
              <a:latin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CMMC is intended to be cost-effective and affordable for small businesses to implement at the lower CMMC levels.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dirty="0">
                <a:solidFill>
                  <a:schemeClr val="tx1"/>
                </a:solidFill>
                <a:latin typeface="Arial" panose="020B0604020202020204" pitchFamily="34" charset="0"/>
                <a:cs typeface="Arial" panose="020B0604020202020204" pitchFamily="34" charset="0"/>
              </a:rPr>
              <a:t>CMMC includes 14 domains (key sets of cybersecurity capabilities).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solidFill>
                  <a:schemeClr val="tx1"/>
                </a:solidFill>
              </a:rPr>
              <a:t>All contractors and suppliers doing business with DoD must meet the CMMC Level 1 requirements at a minimum.</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solidFill>
                  <a:schemeClr val="tx1"/>
                </a:solidFill>
              </a:rPr>
              <a:t>The CMMC level of certification required for each DoD procurement will be specified in RFIs and RFPs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solidFill>
                  <a:schemeClr val="tx1"/>
                </a:solidFill>
              </a:rPr>
              <a:t>Contractors will need to flow down appropriate CMMC Level requirements and verify supplier certification levels (CMMC Level 1 for FCI but no CUI; CMMC Level 2 or above for CUI).</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b="1" dirty="0"/>
              <a:t>Recommendation: </a:t>
            </a:r>
            <a:r>
              <a:rPr lang="en-US" sz="1400" dirty="0"/>
              <a:t>Reference the </a:t>
            </a:r>
            <a:r>
              <a:rPr lang="en-US" sz="1400" dirty="0" err="1"/>
              <a:t>CyberAssist</a:t>
            </a:r>
            <a:r>
              <a:rPr lang="en-US" sz="1400" dirty="0"/>
              <a:t> site, https://ndisac.org/dibscc/cyberassist/cybersecurity-maturity-model-certification/, periodically for updated CMMC information and resources.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4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dirty="0">
              <a:solidFill>
                <a:schemeClr val="tx1"/>
              </a:solidFill>
              <a:latin typeface="Arial" panose="020B0604020202020204" pitchFamily="34" charset="0"/>
              <a:cs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6</a:t>
            </a:fld>
            <a:endParaRPr lang="en-US" dirty="0"/>
          </a:p>
        </p:txBody>
      </p:sp>
    </p:spTree>
    <p:extLst>
      <p:ext uri="{BB962C8B-B14F-4D97-AF65-F5344CB8AC3E}">
        <p14:creationId xmlns:p14="http://schemas.microsoft.com/office/powerpoint/2010/main" val="36834414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b="1" dirty="0"/>
              <a:t>Federal Contract Information (FCI) </a:t>
            </a:r>
            <a:r>
              <a:rPr lang="en-US" sz="1200" dirty="0"/>
              <a:t>is information, not intended for public release, that is provided by or generated for the Government under a contract to develop or deliver a product or service to the Government, but not including information provided by the Government to the public (such as on public websites) or simple transactional information, such as necessary to process payments. (FAR 52.204-21)</a:t>
            </a:r>
            <a:r>
              <a:rPr lang="en-US" sz="1800" b="1" dirty="0">
                <a:effectLst/>
                <a:ea typeface="Calibri" panose="020F0502020204030204" pitchFamily="34" charset="0"/>
              </a:rPr>
              <a:t> </a:t>
            </a:r>
          </a:p>
          <a:p>
            <a:pPr marL="0" indent="0">
              <a:buNone/>
            </a:pPr>
            <a:endParaRPr lang="en-US" sz="1800" b="1" dirty="0">
              <a:effectLst/>
              <a:ea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effectLst/>
                <a:ea typeface="Calibri" panose="020F0502020204030204" pitchFamily="34" charset="0"/>
              </a:rPr>
              <a:t>FAR 52.204-21, </a:t>
            </a:r>
            <a:r>
              <a:rPr lang="en-US"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https://www.acquisition.gov/far/52.204-21</a:t>
            </a:r>
            <a:r>
              <a:rPr lang="en-US" sz="1800" b="1" dirty="0">
                <a:effectLst/>
                <a:ea typeface="Calibri" panose="020F0502020204030204" pitchFamily="34" charset="0"/>
              </a:rPr>
              <a:t>: Basic Safeguarding of Covered Contractor Information Systems requires the basic safeguarding requirements and procedures to protect covered contractor information systems</a:t>
            </a:r>
            <a:endParaRPr lang="en-US" dirty="0"/>
          </a:p>
          <a:p>
            <a:pPr marL="628650" lvl="1" indent="-171450">
              <a:buFont typeface="Arial" panose="020B0604020202020204" pitchFamily="34" charset="0"/>
              <a:buChar char="•"/>
            </a:pPr>
            <a:r>
              <a:rPr lang="en-US" dirty="0"/>
              <a:t>2016 Implementation</a:t>
            </a:r>
          </a:p>
          <a:p>
            <a:pPr marL="628650" lvl="1" indent="-171450">
              <a:buFont typeface="Arial" panose="020B0604020202020204" pitchFamily="34" charset="0"/>
              <a:buChar char="•"/>
            </a:pPr>
            <a:r>
              <a:rPr lang="en-US" dirty="0"/>
              <a:t>No Grace Period for Compliance</a:t>
            </a:r>
          </a:p>
          <a:p>
            <a:pPr marL="628650" lvl="1" indent="-171450">
              <a:buFont typeface="Arial" panose="020B0604020202020204" pitchFamily="34" charset="0"/>
              <a:buChar char="•"/>
            </a:pPr>
            <a:r>
              <a:rPr lang="en-US" dirty="0"/>
              <a:t>15 Controls (17 NIST/CMMC practices)</a:t>
            </a:r>
          </a:p>
          <a:p>
            <a:pPr marL="628650" lvl="1" indent="-171450">
              <a:buFont typeface="Arial" panose="020B0604020202020204" pitchFamily="34" charset="0"/>
              <a:buChar char="•"/>
            </a:pPr>
            <a:r>
              <a:rPr lang="en-US" dirty="0"/>
              <a:t>Considered Minimum Compliance Criteria</a:t>
            </a:r>
          </a:p>
          <a:p>
            <a:pPr marL="0" indent="0">
              <a:buNone/>
            </a:pPr>
            <a:r>
              <a:rPr lang="en-US" b="1" dirty="0"/>
              <a:t>“Covered contractor information system” </a:t>
            </a:r>
            <a:r>
              <a:rPr lang="en-US" dirty="0"/>
              <a:t>means an information system that is owned or operated by a contractor that processes, stores, or transmits FCI.</a:t>
            </a:r>
          </a:p>
          <a:p>
            <a:pPr marL="0" indent="0">
              <a:buNone/>
            </a:pPr>
            <a:endParaRPr lang="en-US" sz="2100" b="1" dirty="0"/>
          </a:p>
          <a:p>
            <a:pPr marL="0" indent="0">
              <a:buNone/>
            </a:pPr>
            <a:r>
              <a:rPr lang="en-US" b="1" dirty="0"/>
              <a:t>Note: </a:t>
            </a:r>
            <a:r>
              <a:rPr lang="en-US" dirty="0"/>
              <a:t>An update is expected to this clause that could change the content.</a:t>
            </a:r>
            <a:endParaRPr lang="en-US" sz="1200" dirty="0"/>
          </a:p>
          <a:p>
            <a:endParaRPr lang="en-US" dirty="0"/>
          </a:p>
          <a:p>
            <a:pPr marL="0" indent="0">
              <a:buNone/>
            </a:pPr>
            <a:endParaRPr lang="en-US" sz="1200" dirty="0"/>
          </a:p>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7</a:t>
            </a:fld>
            <a:endParaRPr lang="en-US" dirty="0"/>
          </a:p>
        </p:txBody>
      </p:sp>
    </p:spTree>
    <p:extLst>
      <p:ext uri="{BB962C8B-B14F-4D97-AF65-F5344CB8AC3E}">
        <p14:creationId xmlns:p14="http://schemas.microsoft.com/office/powerpoint/2010/main" val="35370286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b="1" dirty="0"/>
              <a:t>Controlled Unclassified Information (CUI) </a:t>
            </a:r>
            <a:r>
              <a:rPr lang="en-US" sz="1200" b="0" dirty="0"/>
              <a:t>is i</a:t>
            </a:r>
            <a:r>
              <a:rPr lang="en-US" sz="1200" dirty="0"/>
              <a:t>nformation that law, regulation, or government wide policy requires to have safeguarding or disseminating controls, excluding information that is classified under Executive Order 13526, Classified National Security Information, December 29, 2009, or any predecessor or successor order, or the Atomic Energy Act of 1954, as amended.</a:t>
            </a:r>
          </a:p>
          <a:p>
            <a:endParaRPr lang="en-US" sz="1200" dirty="0"/>
          </a:p>
          <a:p>
            <a:r>
              <a:rPr lang="en-US" sz="1200" dirty="0"/>
              <a:t>Executive Order 13556 "Controlled Unclassified Information" (the Order), establishes a program for managing CUI across the Executive branch and designates the National Archives and Records Administration (NARA) as Executive Agent to implement the Order and oversee agency actions to ensure compliance. The Archivist of the United States delegated these responsibilities to the Information Security Oversight Office (ISOO).</a:t>
            </a:r>
          </a:p>
          <a:p>
            <a:endParaRPr lang="en-US" sz="1200" dirty="0"/>
          </a:p>
          <a:p>
            <a:r>
              <a:rPr lang="en-US" sz="1200" dirty="0"/>
              <a:t>32 CFR Part 2002 "Controlled Unclassified Information" was issued by ISOO to establish policy for agencies on designating, safeguarding, disseminating, marking, decontrolling, and disposing of CUI, self inspection and oversight requirements, and other facets of the Program. The rule affects Federal executive branch agencies that handle CUI and all organizations (sources) that handle, possess, use, share, or receive CUI— or which operate, use, or have access to Federal information and information systems on behalf of an agency.</a:t>
            </a:r>
          </a:p>
          <a:p>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t>DFARS 252.204-7012: Safeguarding Covered Defense Information (CDI) and Cyber Incident Reporting </a:t>
            </a:r>
            <a:r>
              <a:rPr lang="en-US" sz="1200" kern="1400" dirty="0"/>
              <a:t>requires contractors who handle CDI on non-federal systems in performance of contracts to implement adequate cybersecurity safeguarding controls (NIST SP 800-171), rapidly report cyber incidents to the federal government within 72 hours of discovery, and to flow these requirements to their subcontractors who receive or generate CDI on their internal system.</a:t>
            </a:r>
            <a:endParaRPr lang="en-US" sz="1200" dirty="0"/>
          </a:p>
          <a:p>
            <a:pPr marL="0" lvl="0" indent="0" defTabSz="887413" fontAlgn="base">
              <a:spcAft>
                <a:spcPts val="1200"/>
              </a:spcAft>
              <a:buSzPct val="100000"/>
              <a:buNone/>
            </a:pPr>
            <a:endParaRPr lang="en-US" kern="0" dirty="0">
              <a:ea typeface="ＭＳ Ｐゴシック" pitchFamily="-112" charset="-128"/>
            </a:endParaRPr>
          </a:p>
          <a:p>
            <a:pPr marL="0" lvl="0" indent="0" defTabSz="887413" fontAlgn="base">
              <a:spcAft>
                <a:spcPts val="1200"/>
              </a:spcAft>
              <a:buSzPct val="100000"/>
              <a:buNone/>
            </a:pPr>
            <a:r>
              <a:rPr lang="en-US" kern="0" dirty="0">
                <a:ea typeface="ＭＳ Ｐゴシック" pitchFamily="-112" charset="-128"/>
              </a:rPr>
              <a:t>DFARS </a:t>
            </a:r>
            <a:r>
              <a:rPr lang="en-US" dirty="0"/>
              <a:t>252.204-7012 </a:t>
            </a:r>
            <a:r>
              <a:rPr lang="en-US" kern="0" dirty="0">
                <a:ea typeface="ＭＳ Ｐゴシック" pitchFamily="-112" charset="-128"/>
              </a:rPr>
              <a:t>invokes the NIST Special Publication 800-171 standard also known as “</a:t>
            </a:r>
            <a:r>
              <a:rPr lang="en-US" b="1" kern="0" dirty="0">
                <a:ea typeface="ＭＳ Ｐゴシック" pitchFamily="-112" charset="-128"/>
              </a:rPr>
              <a:t>Protecting Controlled Unclassified Information in Nonfederal Information Systems and Organizations</a:t>
            </a:r>
            <a:r>
              <a:rPr lang="en-US" kern="0" dirty="0">
                <a:ea typeface="ＭＳ Ｐゴシック" pitchFamily="-112" charset="-128"/>
              </a:rPr>
              <a:t>.”  </a:t>
            </a:r>
          </a:p>
          <a:p>
            <a:pPr marL="171450" lvl="0" indent="-171450" defTabSz="887413" fontAlgn="base">
              <a:spcAft>
                <a:spcPts val="1200"/>
              </a:spcAft>
              <a:buSzPct val="100000"/>
              <a:buFont typeface="Arial" panose="020B0604020202020204" pitchFamily="34" charset="0"/>
              <a:buChar char="•"/>
            </a:pPr>
            <a:r>
              <a:rPr lang="en-US" kern="0" dirty="0">
                <a:ea typeface="ＭＳ Ｐゴシック" pitchFamily="-112" charset="-128"/>
              </a:rPr>
              <a:t>In total, 800-171 has 110 unique security requirements that are split among 14 broader sections, or “families.”</a:t>
            </a:r>
          </a:p>
          <a:p>
            <a:pPr marL="171450" lvl="0" indent="-171450" defTabSz="887413" fontAlgn="base">
              <a:spcAft>
                <a:spcPts val="1200"/>
              </a:spcAft>
              <a:buSzPct val="100000"/>
              <a:buFont typeface="Arial" panose="020B0604020202020204" pitchFamily="34" charset="0"/>
              <a:buChar char="•"/>
            </a:pPr>
            <a:r>
              <a:rPr lang="en-US" kern="0" dirty="0">
                <a:ea typeface="ＭＳ Ｐゴシック" pitchFamily="-112" charset="-128"/>
              </a:rPr>
              <a:t>Considering the volume and specificity of these requirements, any organization performing under contracts (or subcontracts) with the Department of Defense must make sure that they have the requisite information security knowledge, expertise and resources to comply with NIST SP 800-171. Non-compliance, after all, could spell the end of a contractor’s relationship with the DoD.</a:t>
            </a:r>
          </a:p>
          <a:p>
            <a:pPr marL="171450" marR="0" lvl="0" indent="-171450" algn="l" defTabSz="887413" rtl="0" eaLnBrk="1" fontAlgn="base" latinLnBrk="0" hangingPunct="1">
              <a:lnSpc>
                <a:spcPct val="100000"/>
              </a:lnSpc>
              <a:spcBef>
                <a:spcPts val="0"/>
              </a:spcBef>
              <a:spcAft>
                <a:spcPts val="1200"/>
              </a:spcAft>
              <a:buClrTx/>
              <a:buSzPct val="100000"/>
              <a:buFont typeface="Arial" panose="020B0604020202020204" pitchFamily="34" charset="0"/>
              <a:buChar char="•"/>
              <a:tabLst/>
              <a:defRPr/>
            </a:pPr>
            <a:r>
              <a:rPr lang="en-US" sz="1200" dirty="0"/>
              <a:t>Department of Defense Controlled Unclassified Information (DoD CUI) previously known as Covered Defense Information (CDI) is one example of CUI. In explaining what steps must be taken to protect CUI, the NIST guidelines cover the protection of DoD CUI or CDI as mandated by the DFARS clause 252.204-7012</a:t>
            </a:r>
          </a:p>
          <a:p>
            <a:pPr marL="171450" marR="0" lvl="0" indent="-171450" algn="l" defTabSz="887413" rtl="0" eaLnBrk="1" fontAlgn="base" latinLnBrk="0" hangingPunct="1">
              <a:lnSpc>
                <a:spcPct val="100000"/>
              </a:lnSpc>
              <a:spcBef>
                <a:spcPts val="0"/>
              </a:spcBef>
              <a:spcAft>
                <a:spcPts val="1200"/>
              </a:spcAft>
              <a:buClrTx/>
              <a:buSzPct val="100000"/>
              <a:buFont typeface="Arial" panose="020B0604020202020204" pitchFamily="34" charset="0"/>
              <a:buChar char="•"/>
              <a:tabLst/>
              <a:defRPr/>
            </a:pPr>
            <a:r>
              <a:rPr lang="en-US" sz="1200" dirty="0"/>
              <a:t>For more information on the CUI categories, refer to the CUI Registry, </a:t>
            </a:r>
            <a:r>
              <a:rPr lang="en-US" sz="1200" dirty="0">
                <a:effectLst/>
                <a:hlinkClick r:id="rId3"/>
              </a:rPr>
              <a:t>http://www.archives.gov/cui/registry/category-list.html</a:t>
            </a:r>
            <a:r>
              <a:rPr lang="en-US" sz="1200" dirty="0">
                <a:effectLst/>
              </a:rPr>
              <a:t> </a:t>
            </a:r>
          </a:p>
          <a:p>
            <a:pPr marL="0" indent="0">
              <a:spcBef>
                <a:spcPts val="1200"/>
              </a:spcBef>
              <a:buNone/>
            </a:pPr>
            <a:endParaRPr lang="en-US" b="1" dirty="0"/>
          </a:p>
          <a:p>
            <a:pPr marL="0" indent="0">
              <a:spcBef>
                <a:spcPts val="1200"/>
              </a:spcBef>
              <a:buNone/>
            </a:pPr>
            <a:r>
              <a:rPr lang="en-US" b="1" dirty="0"/>
              <a:t>What are the Safeguarding Requirements of DFARS 252.204-7012?</a:t>
            </a:r>
          </a:p>
          <a:p>
            <a:pPr marL="171450" indent="-171450">
              <a:spcBef>
                <a:spcPts val="1200"/>
              </a:spcBef>
              <a:buFont typeface="Arial" panose="020B0604020202020204" pitchFamily="34" charset="0"/>
              <a:buChar char="•"/>
            </a:pPr>
            <a:r>
              <a:rPr lang="en-US" dirty="0"/>
              <a:t>The DFARS 252.204-7012 essentially asks contractors “where is the Covered Defense Information (CDI)?” and instructs them to confirm that CDI is being protected in accordance with the security controls set forth in the NIST SP 800-171 standard. </a:t>
            </a:r>
          </a:p>
          <a:p>
            <a:pPr marL="171450" indent="-171450">
              <a:spcBef>
                <a:spcPts val="1200"/>
              </a:spcBef>
              <a:buFont typeface="Arial" panose="020B0604020202020204" pitchFamily="34" charset="0"/>
              <a:buChar char="•"/>
            </a:pPr>
            <a:r>
              <a:rPr lang="en-US" dirty="0"/>
              <a:t>Identify where CDI resides (either on the contractor’s IT systems or within the supply chain).</a:t>
            </a:r>
          </a:p>
          <a:p>
            <a:pPr marL="171450" indent="-171450">
              <a:spcBef>
                <a:spcPts val="1200"/>
              </a:spcBef>
              <a:buFont typeface="Arial" panose="020B0604020202020204" pitchFamily="34" charset="0"/>
              <a:buChar char="•"/>
            </a:pPr>
            <a:r>
              <a:rPr lang="en-US" dirty="0"/>
              <a:t>Validate CDI is protected per DFARS 252.204-7012 / NIST SP 800-171 controls.</a:t>
            </a:r>
          </a:p>
          <a:p>
            <a:pPr marL="171450" indent="-171450">
              <a:spcBef>
                <a:spcPts val="1200"/>
              </a:spcBef>
              <a:buFont typeface="Arial" panose="020B0604020202020204" pitchFamily="34" charset="0"/>
              <a:buChar char="•"/>
            </a:pPr>
            <a:r>
              <a:rPr lang="en-US" dirty="0"/>
              <a:t>Mitigate issues as needed and continuously monitor the contract for additional assets and suppliers that manage CDI.</a:t>
            </a:r>
          </a:p>
          <a:p>
            <a:endParaRPr lang="en-US" dirty="0"/>
          </a:p>
          <a:p>
            <a:r>
              <a:rPr lang="en-US" b="1" dirty="0"/>
              <a:t>System Security Plan (SSP): </a:t>
            </a:r>
            <a:r>
              <a:rPr lang="en-US" sz="1200" dirty="0"/>
              <a:t>The formal document prepared by the information system owner (or common security controls owner for inherited controls) that provides an overview of the security requirements for the system and describes the security controls in place or planned for meeting those requirements. The plan can also contain as supporting appendices or as references, other key security-related documents such as a risk assessment, privacy impact assessment, system interconnection agreements, contingency plan, security configurations, configuration management plan, and incident response plan. Source: CNSSI 4009</a:t>
            </a:r>
            <a:endParaRPr lang="en-US" dirty="0"/>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Plan of Action and Milestones (POAM): </a:t>
            </a:r>
            <a:r>
              <a:rPr lang="en-US" sz="1200" b="1" i="0" kern="120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rPr>
              <a:t>A document that identifies tasks needing to be accomplished. It details resources required to accomplish the elements of the plan, any milestones in meeting the tasks, and scheduled completion dates for the milestones. </a:t>
            </a:r>
            <a:r>
              <a:rPr lang="en-US" sz="1200" dirty="0"/>
              <a:t>NIST SP 800-53A Rev 4</a:t>
            </a:r>
            <a:endParaRPr lang="en-US" sz="1200" b="1" u="sng" dirty="0"/>
          </a:p>
          <a:p>
            <a:pPr marL="0" indent="0">
              <a:buNone/>
            </a:pPr>
            <a:endParaRPr lang="en-US" sz="1200" b="1" dirty="0"/>
          </a:p>
          <a:p>
            <a:pPr marL="0" indent="0">
              <a:buNone/>
            </a:pPr>
            <a:r>
              <a:rPr lang="en-US" sz="1200" b="1" dirty="0"/>
              <a:t>Department of Defense Controlled Unclassified Information (DoD CUI) or Covered Defense Information </a:t>
            </a:r>
          </a:p>
          <a:p>
            <a:pPr marL="0" indent="0">
              <a:buNone/>
            </a:pPr>
            <a:r>
              <a:rPr lang="en-US" sz="1200" b="1" dirty="0"/>
              <a:t>(CDI) </a:t>
            </a:r>
            <a:r>
              <a:rPr lang="en-US" sz="1200" kern="1400" dirty="0"/>
              <a:t>is used to describe information that requires protection under DFARS Clause 252.204-7012. It is defined as unclassified controlled technical information (CTI) or other information as described in the CUI Registry that requires safeguarding/dissemination controls AND IS EITHER marked or otherwise identified in the contract and provided to the contractor by DoD in support of performance of the contract; OR collected/developed/received/transmitted/used/stored by the contractor in performance of contract.</a:t>
            </a:r>
          </a:p>
          <a:p>
            <a:endParaRPr lang="en-US" dirty="0"/>
          </a:p>
          <a:p>
            <a:r>
              <a:rPr lang="en-US" dirty="0"/>
              <a:t>“Technical information” means technical data or computer software, as those terms are defined in the clause at DFARS 252.227-7013, Rights in Technical Data-Non-Commercial Items, regardless of whether or not the clause is incorporated in this solicitation or contract. Examples of technical information include research and engineering data, engineering drawings, and associated lists, specifications, standards, process sheets, manuals, technical reports, technical orders, catalog item identifications, data sets, studies and analyses and related information, and computer software executable code and source code.</a:t>
            </a:r>
          </a:p>
          <a:p>
            <a:endParaRPr lang="en-US" dirty="0"/>
          </a:p>
          <a:p>
            <a:r>
              <a:rPr lang="en-US" dirty="0"/>
              <a:t>Primes should mark DoD CUI or CDI provided to suppliers or note expected DoD CUI or CDI to be developed in the contractual documents but be sure to specifically ask your prime anyway.</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Note: </a:t>
            </a:r>
            <a:r>
              <a:rPr lang="en-US" dirty="0"/>
              <a:t>Old contracts may have the reference CDI, where current or future contracts may have the reference DoD CUI. The U.S. Government is in the process for transitioning the terminology.</a:t>
            </a:r>
          </a:p>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8</a:t>
            </a:fld>
            <a:endParaRPr lang="en-US" dirty="0"/>
          </a:p>
        </p:txBody>
      </p:sp>
    </p:spTree>
    <p:extLst>
      <p:ext uri="{BB962C8B-B14F-4D97-AF65-F5344CB8AC3E}">
        <p14:creationId xmlns:p14="http://schemas.microsoft.com/office/powerpoint/2010/main" val="37431255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b="1" dirty="0"/>
              <a:t>Controlled Unclassified Information (CUI) </a:t>
            </a:r>
            <a:r>
              <a:rPr lang="en-US" sz="1200" b="0" dirty="0"/>
              <a:t>is i</a:t>
            </a:r>
            <a:r>
              <a:rPr lang="en-US" sz="1200" dirty="0"/>
              <a:t>nformation that law, regulation, or government wide policy requires to have safeguarding or disseminating controls, excluding information that is classified under Executive Order 13526, Classified National Security Information, December 29, 2009, or any predecessor or successor order, or the Atomic Energy Act of 1954, as amended.</a:t>
            </a:r>
          </a:p>
          <a:p>
            <a:endParaRPr lang="en-US" sz="1200" dirty="0"/>
          </a:p>
          <a:p>
            <a:r>
              <a:rPr lang="en-US" sz="1200" dirty="0"/>
              <a:t>Executive Order 13556 "Controlled Unclassified Information" (the Order), establishes a program for managing CUI across the Executive branch and designates the National Archives and Records Administration (NARA) as Executive Agent to implement the Order and oversee agency actions to ensure compliance. The Archivist of the United States delegated these responsibilities to the Information Security Oversight Office (ISOO).</a:t>
            </a:r>
          </a:p>
          <a:p>
            <a:endParaRPr lang="en-US" sz="1200" dirty="0"/>
          </a:p>
          <a:p>
            <a:r>
              <a:rPr lang="en-US" sz="1200" dirty="0"/>
              <a:t>32 CFR Part 2002 "Controlled Unclassified Information" was issued by ISOO to establish policy for agencies on designating, safeguarding, disseminating, marking, decontrolling, and disposing of CUI, self inspection and oversight requirements, and other facets of the Program. The rule affects Federal executive branch agencies that handle CUI and all organizations (sources) that handle, possess, use, share, or receive CUI— or which operate, use, or have access to Federal information and information systems on behalf of an agency.</a:t>
            </a:r>
          </a:p>
          <a:p>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t>DFARS 252.204-7012, </a:t>
            </a:r>
            <a:r>
              <a:rPr lang="en-US" sz="1200" b="0" dirty="0"/>
              <a:t>https://www.acquisition.gov/dfars/252.204-7012-safeguarding-covered-efense-information-and-cyber-incident-reporting.</a:t>
            </a:r>
            <a:r>
              <a:rPr lang="en-US" sz="1200" b="1" dirty="0"/>
              <a:t>: Safeguarding Covered Defense Information (CDI) and Cyber Incident Reporting </a:t>
            </a:r>
            <a:r>
              <a:rPr lang="en-US" sz="1200" kern="1400" dirty="0"/>
              <a:t>requires contractors who handle CDI on non-federal systems in performance of contracts to implement adequate cybersecurity safeguarding controls (NIST SP 800-171, https://nvlpubs.nist.gov/nistpubs/SpecialPublications/NIST.SP.800-171r2.pdf), rapidly report cyber incidents to the federal government within 72 hours of discovery, and to flow these requirements to their subcontractors who receive or generate CDI on their internal system.</a:t>
            </a:r>
            <a:endParaRPr lang="en-US" sz="1200" dirty="0"/>
          </a:p>
          <a:p>
            <a:pPr marL="0" lvl="0" indent="0" defTabSz="887413" fontAlgn="base">
              <a:spcAft>
                <a:spcPts val="1200"/>
              </a:spcAft>
              <a:buSzPct val="100000"/>
              <a:buNone/>
            </a:pPr>
            <a:endParaRPr lang="en-US" kern="0" dirty="0">
              <a:ea typeface="ＭＳ Ｐゴシック" pitchFamily="-112" charset="-128"/>
            </a:endParaRPr>
          </a:p>
          <a:p>
            <a:pPr marL="0" lvl="0" indent="0" defTabSz="887413" fontAlgn="base">
              <a:spcAft>
                <a:spcPts val="1200"/>
              </a:spcAft>
              <a:buSzPct val="100000"/>
              <a:buNone/>
            </a:pPr>
            <a:r>
              <a:rPr lang="en-US" kern="0" dirty="0">
                <a:ea typeface="ＭＳ Ｐゴシック" pitchFamily="-112" charset="-128"/>
              </a:rPr>
              <a:t>DFARS </a:t>
            </a:r>
            <a:r>
              <a:rPr lang="en-US" dirty="0"/>
              <a:t>252.204-7012 </a:t>
            </a:r>
            <a:r>
              <a:rPr lang="en-US" kern="0" dirty="0">
                <a:ea typeface="ＭＳ Ｐゴシック" pitchFamily="-112" charset="-128"/>
              </a:rPr>
              <a:t>invokes the NIST Special Publication 800-171 standard also known as “</a:t>
            </a:r>
            <a:r>
              <a:rPr lang="en-US" b="1" kern="0" dirty="0">
                <a:ea typeface="ＭＳ Ｐゴシック" pitchFamily="-112" charset="-128"/>
              </a:rPr>
              <a:t>Protecting Controlled Unclassified Information in Nonfederal Information Systems and Organizations</a:t>
            </a:r>
            <a:r>
              <a:rPr lang="en-US" kern="0" dirty="0">
                <a:ea typeface="ＭＳ Ｐゴシック" pitchFamily="-112" charset="-128"/>
              </a:rPr>
              <a:t>.”  </a:t>
            </a:r>
          </a:p>
          <a:p>
            <a:pPr marL="171450" lvl="0" indent="-171450" defTabSz="887413" fontAlgn="base">
              <a:spcAft>
                <a:spcPts val="1200"/>
              </a:spcAft>
              <a:buSzPct val="100000"/>
              <a:buFont typeface="Arial" panose="020B0604020202020204" pitchFamily="34" charset="0"/>
              <a:buChar char="•"/>
            </a:pPr>
            <a:r>
              <a:rPr lang="en-US" kern="0" dirty="0">
                <a:ea typeface="ＭＳ Ｐゴシック" pitchFamily="-112" charset="-128"/>
              </a:rPr>
              <a:t>In total, 800-171 has 110 unique security requirements that are split among 14 broader sections, or “families.”</a:t>
            </a:r>
          </a:p>
          <a:p>
            <a:pPr marL="171450" lvl="0" indent="-171450" defTabSz="887413" fontAlgn="base">
              <a:spcAft>
                <a:spcPts val="1200"/>
              </a:spcAft>
              <a:buSzPct val="100000"/>
              <a:buFont typeface="Arial" panose="020B0604020202020204" pitchFamily="34" charset="0"/>
              <a:buChar char="•"/>
            </a:pPr>
            <a:r>
              <a:rPr lang="en-US" kern="0" dirty="0">
                <a:ea typeface="ＭＳ Ｐゴシック" pitchFamily="-112" charset="-128"/>
              </a:rPr>
              <a:t>Considering the volume and specificity of these requirements, any organization performing under contracts (or subcontracts) with the Department of Defense must make sure that they have the requisite information security knowledge, expertise and resources to comply with NIST SP 800-171. Non-compliance, after all, could spell the end of a contractor’s relationship with the DoD.</a:t>
            </a:r>
          </a:p>
          <a:p>
            <a:pPr marL="171450" marR="0" lvl="0" indent="-171450" algn="l" defTabSz="887413" rtl="0" eaLnBrk="1" fontAlgn="base" latinLnBrk="0" hangingPunct="1">
              <a:lnSpc>
                <a:spcPct val="100000"/>
              </a:lnSpc>
              <a:spcBef>
                <a:spcPts val="0"/>
              </a:spcBef>
              <a:spcAft>
                <a:spcPts val="1200"/>
              </a:spcAft>
              <a:buClrTx/>
              <a:buSzPct val="100000"/>
              <a:buFont typeface="Arial" panose="020B0604020202020204" pitchFamily="34" charset="0"/>
              <a:buChar char="•"/>
              <a:tabLst/>
              <a:defRPr/>
            </a:pPr>
            <a:r>
              <a:rPr lang="en-US" sz="1200" dirty="0"/>
              <a:t>Department of Defense Controlled Unclassified Information (DoD CUI) previously known as Covered Defense Information (CDI) is one example of CUI. In explaining what steps must be taken to protect CUI, the NIST guidelines cover the protection of DoD CUI or CDI as mandated by the DFARS clause 252.204-7012</a:t>
            </a:r>
          </a:p>
          <a:p>
            <a:pPr marL="171450" marR="0" lvl="0" indent="-171450" algn="l" defTabSz="887413" rtl="0" eaLnBrk="1" fontAlgn="base" latinLnBrk="0" hangingPunct="1">
              <a:lnSpc>
                <a:spcPct val="100000"/>
              </a:lnSpc>
              <a:spcBef>
                <a:spcPts val="0"/>
              </a:spcBef>
              <a:spcAft>
                <a:spcPts val="1200"/>
              </a:spcAft>
              <a:buClrTx/>
              <a:buSzPct val="100000"/>
              <a:buFont typeface="Arial" panose="020B0604020202020204" pitchFamily="34" charset="0"/>
              <a:buChar char="•"/>
              <a:tabLst/>
              <a:defRPr/>
            </a:pPr>
            <a:r>
              <a:rPr lang="en-US" sz="1200" dirty="0"/>
              <a:t>For more information on the CUI categories, refer to the CUI Registry, </a:t>
            </a:r>
            <a:r>
              <a:rPr lang="en-US" sz="1200" dirty="0">
                <a:effectLst/>
                <a:hlinkClick r:id="rId3"/>
              </a:rPr>
              <a:t>http://www.archives.gov/cui/registry/category-list.html</a:t>
            </a:r>
            <a:r>
              <a:rPr lang="en-US" sz="1200" dirty="0">
                <a:effectLst/>
              </a:rPr>
              <a:t> </a:t>
            </a:r>
          </a:p>
          <a:p>
            <a:pPr marL="0" indent="0">
              <a:spcBef>
                <a:spcPts val="1200"/>
              </a:spcBef>
              <a:buNone/>
            </a:pPr>
            <a:endParaRPr lang="en-US" b="1" dirty="0"/>
          </a:p>
          <a:p>
            <a:pPr marL="0" indent="0">
              <a:spcBef>
                <a:spcPts val="1200"/>
              </a:spcBef>
              <a:buNone/>
            </a:pPr>
            <a:r>
              <a:rPr lang="en-US" b="1" dirty="0"/>
              <a:t>What are the Safeguarding Requirements of DFARS 252.204-7012?</a:t>
            </a:r>
          </a:p>
          <a:p>
            <a:pPr marL="171450" indent="-171450">
              <a:spcBef>
                <a:spcPts val="1200"/>
              </a:spcBef>
              <a:buFont typeface="Arial" panose="020B0604020202020204" pitchFamily="34" charset="0"/>
              <a:buChar char="•"/>
            </a:pPr>
            <a:r>
              <a:rPr lang="en-US" dirty="0"/>
              <a:t>The DFARS 252.204-7012 essentially asks contractors “where is the Covered Defense Information (CDI)?” and instructs them to confirm that CDI is being protected in accordance with the security controls set forth in the NIST SP 800-171 standard. </a:t>
            </a:r>
          </a:p>
          <a:p>
            <a:pPr marL="171450" indent="-171450">
              <a:spcBef>
                <a:spcPts val="1200"/>
              </a:spcBef>
              <a:buFont typeface="Arial" panose="020B0604020202020204" pitchFamily="34" charset="0"/>
              <a:buChar char="•"/>
            </a:pPr>
            <a:r>
              <a:rPr lang="en-US" dirty="0"/>
              <a:t>Identify where CDI resides (either on the contractor’s IT systems or within the supply chain).</a:t>
            </a:r>
          </a:p>
          <a:p>
            <a:pPr marL="171450" indent="-171450">
              <a:spcBef>
                <a:spcPts val="1200"/>
              </a:spcBef>
              <a:buFont typeface="Arial" panose="020B0604020202020204" pitchFamily="34" charset="0"/>
              <a:buChar char="•"/>
            </a:pPr>
            <a:r>
              <a:rPr lang="en-US" dirty="0"/>
              <a:t>Validate CDI is protected per DFARS 252.204-7012 / NIST SP 800-171 controls.</a:t>
            </a:r>
          </a:p>
          <a:p>
            <a:pPr marL="171450" indent="-171450">
              <a:spcBef>
                <a:spcPts val="1200"/>
              </a:spcBef>
              <a:buFont typeface="Arial" panose="020B0604020202020204" pitchFamily="34" charset="0"/>
              <a:buChar char="•"/>
            </a:pPr>
            <a:r>
              <a:rPr lang="en-US" dirty="0"/>
              <a:t>Mitigate issues as needed and continuously monitor the contract for additional assets and suppliers that manage CDI.</a:t>
            </a:r>
          </a:p>
          <a:p>
            <a:endParaRPr lang="en-US" dirty="0"/>
          </a:p>
          <a:p>
            <a:r>
              <a:rPr lang="en-US" b="1" dirty="0"/>
              <a:t>System Security Plan (SSP): </a:t>
            </a:r>
            <a:r>
              <a:rPr lang="en-US" sz="1200" dirty="0"/>
              <a:t>The formal document prepared by the information system owner (or common security controls owner for inherited controls) that provides an overview of the security requirements for the system and describes the security controls in place or planned for meeting those requirements. The plan can also contain as supporting appendices or as references, other key security-related documents such as a risk assessment, privacy impact assessment, system interconnection agreements, contingency plan, security configurations, configuration management plan, and incident response plan. Source: CNSSI 4009</a:t>
            </a:r>
            <a:endParaRPr lang="en-US" dirty="0"/>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Plan of Action and Milestones (POAM): </a:t>
            </a:r>
            <a:r>
              <a:rPr lang="en-US" sz="1200" b="1" i="0" kern="120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rPr>
              <a:t>A document that identifies tasks needing to be accomplished. It details resources required to accomplish the elements of the plan, any milestones in meeting the tasks, and scheduled completion dates for the milestones. </a:t>
            </a:r>
            <a:r>
              <a:rPr lang="en-US" sz="1200" dirty="0"/>
              <a:t>NIST SP 800-53A Rev 4</a:t>
            </a:r>
            <a:endParaRPr lang="en-US" sz="1200" b="1" u="sng" dirty="0"/>
          </a:p>
          <a:p>
            <a:pPr marL="0" indent="0">
              <a:buNone/>
            </a:pPr>
            <a:endParaRPr lang="en-US" sz="1200" b="1" dirty="0"/>
          </a:p>
          <a:p>
            <a:pPr marL="0" indent="0">
              <a:buNone/>
            </a:pPr>
            <a:r>
              <a:rPr lang="en-US" sz="1200" b="1" dirty="0"/>
              <a:t>Department of Defense Controlled Unclassified Information (DoD CUI) or Covered Defense Information </a:t>
            </a:r>
          </a:p>
          <a:p>
            <a:pPr marL="0" indent="0">
              <a:buNone/>
            </a:pPr>
            <a:r>
              <a:rPr lang="en-US" sz="1200" b="1" dirty="0"/>
              <a:t>(CDI) </a:t>
            </a:r>
            <a:r>
              <a:rPr lang="en-US" sz="1200" kern="1400" dirty="0"/>
              <a:t>is used to describe information that requires protection under DFARS Clause 252.204-7012. It is defined as unclassified controlled technical information (CTI) or other information as described in the CUI Registry that requires safeguarding/dissemination controls AND IS EITHER marked or otherwise identified in the contract and provided to the contractor by DoD in support of performance of the contract; OR collected/developed/received/transmitted/used/stored by the contractor in performance of contract.</a:t>
            </a:r>
          </a:p>
          <a:p>
            <a:endParaRPr lang="en-US" dirty="0"/>
          </a:p>
          <a:p>
            <a:r>
              <a:rPr lang="en-US" dirty="0"/>
              <a:t>“Technical information” means technical data or computer software, as those terms are defined in the clause at DFARS 252.227-7013, Rights in Technical Data-Non-Commercial Items, regardless of whether or not the clause is incorporated in this solicitation or contract. Examples of technical information include research and engineering data, engineering drawings, and associated lists, specifications, standards, process sheets, manuals, technical reports, technical orders, catalog item identifications, data sets, studies and analyses and related information, and computer software executable code and source code.</a:t>
            </a:r>
          </a:p>
          <a:p>
            <a:endParaRPr lang="en-US" dirty="0"/>
          </a:p>
          <a:p>
            <a:r>
              <a:rPr lang="en-US" dirty="0"/>
              <a:t>Primes should mark DoD CUI or CDI provided to suppliers or note expected DoD CUI or CDI to be developed in the contractual documents but be sure to specifically ask your prime anyway.</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Note: </a:t>
            </a:r>
            <a:r>
              <a:rPr lang="en-US" dirty="0"/>
              <a:t>Old contracts may have the reference CDI, where current or future contracts may have the reference DoD CUI. The U.S. Government is in the process for transitioning the terminology.</a:t>
            </a:r>
          </a:p>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9</a:t>
            </a:fld>
            <a:endParaRPr lang="en-US" dirty="0"/>
          </a:p>
        </p:txBody>
      </p:sp>
    </p:spTree>
    <p:extLst>
      <p:ext uri="{BB962C8B-B14F-4D97-AF65-F5344CB8AC3E}">
        <p14:creationId xmlns:p14="http://schemas.microsoft.com/office/powerpoint/2010/main" val="25210339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10</a:t>
            </a:fld>
            <a:endParaRPr lang="en-US" dirty="0"/>
          </a:p>
        </p:txBody>
      </p:sp>
    </p:spTree>
    <p:extLst>
      <p:ext uri="{BB962C8B-B14F-4D97-AF65-F5344CB8AC3E}">
        <p14:creationId xmlns:p14="http://schemas.microsoft.com/office/powerpoint/2010/main" val="8446560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Each domain links out to the domain information on the DIB SCC Cyber Assist site, </a:t>
            </a:r>
            <a:r>
              <a:rPr lang="en-US" sz="1200" u="sng" dirty="0">
                <a:hlinkClick r:id="rId3"/>
              </a:rPr>
              <a:t>https://ndisac.org/dibscc/cyberassist/cybersecurity-maturity-model-certification/</a:t>
            </a:r>
            <a:r>
              <a:rPr lang="en-US" sz="1200" u="sng" dirty="0"/>
              <a:t>.  </a:t>
            </a:r>
            <a:r>
              <a:rPr lang="en-US" sz="1200" dirty="0"/>
              <a:t>The </a:t>
            </a:r>
            <a:r>
              <a:rPr lang="en-US" sz="1200" dirty="0" err="1"/>
              <a:t>CyberAssist</a:t>
            </a:r>
            <a:r>
              <a:rPr lang="en-US" sz="1200" dirty="0"/>
              <a:t> site is a resource for suppliers to obtain more information on CMMC and other cybersecurity resources.</a:t>
            </a:r>
          </a:p>
          <a:p>
            <a:endParaRPr lang="en-US" sz="1200" dirty="0"/>
          </a:p>
          <a:p>
            <a:r>
              <a:rPr lang="en-US" sz="1200" dirty="0"/>
              <a:t>There are fourteen domains that include CMMC Level 2 practices.</a:t>
            </a:r>
          </a:p>
          <a:p>
            <a:endParaRPr lang="en-US" sz="1200" dirty="0"/>
          </a:p>
          <a:p>
            <a:r>
              <a:rPr lang="en-US" sz="1200" dirty="0"/>
              <a:t>When you click on one of the domains in the “CMMC Domains (14)” chart, you will be directed to the listing of all practices for that domain. From there, you can narrow it down by level.</a:t>
            </a:r>
          </a:p>
          <a:p>
            <a:endParaRPr lang="en-US" sz="1200" dirty="0"/>
          </a:p>
          <a:p>
            <a:r>
              <a:rPr lang="en-US" sz="1200" dirty="0"/>
              <a:t>Click on the domain in each box or the direct link listed below.</a:t>
            </a:r>
          </a:p>
          <a:p>
            <a:pPr marL="171450" indent="-171450">
              <a:buFont typeface="Arial" panose="020B0604020202020204" pitchFamily="34" charset="0"/>
              <a:buChar char="•"/>
            </a:pPr>
            <a:r>
              <a:rPr lang="en-US" sz="1200" b="1" dirty="0"/>
              <a:t>Access Control (AC): </a:t>
            </a:r>
            <a:r>
              <a:rPr lang="en-US" sz="1200" dirty="0">
                <a:hlinkClick r:id="rId4"/>
              </a:rPr>
              <a:t>https://ndisac.org/dibscc/cyberassist/cybersecurity-maturity-model-certification/access-control/</a:t>
            </a:r>
            <a:endParaRPr lang="en-US" sz="1200" dirty="0"/>
          </a:p>
          <a:p>
            <a:pPr marL="171450" indent="-171450">
              <a:buFont typeface="Arial" panose="020B0604020202020204" pitchFamily="34" charset="0"/>
              <a:buChar char="•"/>
            </a:pPr>
            <a:r>
              <a:rPr lang="en-US" sz="1200" b="1" dirty="0"/>
              <a:t>Audit and Accountability (AU): </a:t>
            </a:r>
            <a:r>
              <a:rPr lang="en-US" sz="1200" dirty="0">
                <a:hlinkClick r:id="rId5"/>
              </a:rPr>
              <a:t>https://ndisac.org/dibscc/cyberassist/cybersecurity-maturity-model-certification/audit-and-accountability/</a:t>
            </a:r>
            <a:endParaRPr lang="en-US" sz="1200" dirty="0"/>
          </a:p>
          <a:p>
            <a:pPr marL="171450" indent="-171450">
              <a:buFont typeface="Arial" panose="020B0604020202020204" pitchFamily="34" charset="0"/>
              <a:buChar char="•"/>
            </a:pPr>
            <a:r>
              <a:rPr lang="en-US" sz="1200" b="1" dirty="0"/>
              <a:t>Awareness and Training (AT): </a:t>
            </a:r>
            <a:r>
              <a:rPr lang="en-US" sz="1200" dirty="0">
                <a:hlinkClick r:id="rId6"/>
              </a:rPr>
              <a:t>https://ndisac.org/dibscc/cyberassist/cybersecurity-maturity-model-certification/awareness-and-training/</a:t>
            </a:r>
            <a:endParaRPr lang="en-US" sz="1200" dirty="0"/>
          </a:p>
          <a:p>
            <a:pPr marL="171450" indent="-171450">
              <a:buFont typeface="Arial" panose="020B0604020202020204" pitchFamily="34" charset="0"/>
              <a:buChar char="•"/>
            </a:pPr>
            <a:r>
              <a:rPr lang="en-US" sz="1200" b="1" dirty="0"/>
              <a:t>Configuration Management (CM): </a:t>
            </a:r>
            <a:r>
              <a:rPr lang="en-US" sz="1200" dirty="0">
                <a:hlinkClick r:id="rId7"/>
              </a:rPr>
              <a:t>https://ndisac.org/dibscc/cyberassist/cybersecurity-maturity-model-certification/configuration-management/</a:t>
            </a:r>
            <a:endParaRPr lang="en-US" sz="1200" dirty="0"/>
          </a:p>
          <a:p>
            <a:pPr marL="171450" indent="-171450">
              <a:buFont typeface="Arial" panose="020B0604020202020204" pitchFamily="34" charset="0"/>
              <a:buChar char="•"/>
            </a:pPr>
            <a:r>
              <a:rPr lang="en-US" sz="1200" b="1" dirty="0"/>
              <a:t>Identification and Authentication (IA): </a:t>
            </a:r>
            <a:r>
              <a:rPr lang="en-US" sz="1200" dirty="0">
                <a:hlinkClick r:id="rId8"/>
              </a:rPr>
              <a:t>https://ndisac.org/dibscc/cyberassist/cybersecurity-maturity-model-certification/identification-and-authentication/</a:t>
            </a:r>
            <a:r>
              <a:rPr lang="en-US" sz="1200" dirty="0"/>
              <a:t> </a:t>
            </a:r>
          </a:p>
          <a:p>
            <a:pPr marL="171450" indent="-171450">
              <a:buFont typeface="Arial" panose="020B0604020202020204" pitchFamily="34" charset="0"/>
              <a:buChar char="•"/>
            </a:pPr>
            <a:r>
              <a:rPr lang="en-US" sz="1200" b="1" dirty="0"/>
              <a:t>Incident Response (IR): </a:t>
            </a:r>
            <a:r>
              <a:rPr lang="en-US" sz="1200" dirty="0">
                <a:hlinkClick r:id="rId9"/>
              </a:rPr>
              <a:t>https://ndisac.org/dibscc/cyberassist/cybersecurity-maturity-model-certification/incident-response/</a:t>
            </a:r>
            <a:endParaRPr lang="en-US" sz="1200" dirty="0"/>
          </a:p>
          <a:p>
            <a:pPr marL="171450" indent="-171450">
              <a:buFont typeface="Arial" panose="020B0604020202020204" pitchFamily="34" charset="0"/>
              <a:buChar char="•"/>
            </a:pPr>
            <a:r>
              <a:rPr lang="en-US" sz="1200" b="1" dirty="0"/>
              <a:t>Maintenance (MA): </a:t>
            </a:r>
            <a:r>
              <a:rPr lang="en-US" sz="1200" dirty="0">
                <a:hlinkClick r:id="rId10"/>
              </a:rPr>
              <a:t>https://ndisac.org/dibscc/cyberassist/cybersecurity-maturity-model-certification/maintenance/</a:t>
            </a:r>
            <a:r>
              <a:rPr lang="en-US" sz="1200" dirty="0"/>
              <a:t> </a:t>
            </a:r>
          </a:p>
          <a:p>
            <a:pPr marL="171450" indent="-171450">
              <a:buFont typeface="Arial" panose="020B0604020202020204" pitchFamily="34" charset="0"/>
              <a:buChar char="•"/>
            </a:pPr>
            <a:r>
              <a:rPr lang="en-US" sz="1200" b="1" dirty="0"/>
              <a:t>Media Protection (MP): </a:t>
            </a:r>
            <a:r>
              <a:rPr lang="en-US" sz="1200" dirty="0">
                <a:hlinkClick r:id="rId11"/>
              </a:rPr>
              <a:t>https://ndisac.org/dibscc/cyberassist/cybersecurity-maturity-model-certification/media-protection/</a:t>
            </a:r>
            <a:r>
              <a:rPr lang="en-US" sz="1200" dirty="0"/>
              <a:t> </a:t>
            </a:r>
          </a:p>
          <a:p>
            <a:pPr marL="171450" indent="-171450">
              <a:buFont typeface="Arial" panose="020B0604020202020204" pitchFamily="34" charset="0"/>
              <a:buChar char="•"/>
            </a:pPr>
            <a:r>
              <a:rPr lang="en-US" sz="1200" b="1" dirty="0"/>
              <a:t>Personnel Security (PS): </a:t>
            </a:r>
            <a:r>
              <a:rPr lang="en-US" sz="1200" dirty="0">
                <a:hlinkClick r:id="rId12"/>
              </a:rPr>
              <a:t>https://ndisac.org/dibscc/cyberassist/cybersecurity-maturity-model-certification/personnel-security/</a:t>
            </a:r>
            <a:r>
              <a:rPr lang="en-US" sz="1200" dirty="0"/>
              <a:t> </a:t>
            </a:r>
          </a:p>
          <a:p>
            <a:pPr marL="171450" indent="-171450">
              <a:buFont typeface="Arial" panose="020B0604020202020204" pitchFamily="34" charset="0"/>
              <a:buChar char="•"/>
            </a:pPr>
            <a:r>
              <a:rPr lang="en-US" sz="1200" b="1" dirty="0"/>
              <a:t>Physical Protection (PE): </a:t>
            </a:r>
            <a:r>
              <a:rPr lang="en-US" sz="1200" dirty="0">
                <a:hlinkClick r:id="rId13"/>
              </a:rPr>
              <a:t>https://ndisac.org/dibscc/cyberassist/cybersecurity-maturity-model-certification/physical-protection-2/</a:t>
            </a:r>
            <a:r>
              <a:rPr lang="en-US" sz="1200" dirty="0"/>
              <a:t> </a:t>
            </a:r>
          </a:p>
          <a:p>
            <a:pPr marL="171450" indent="-171450">
              <a:buFont typeface="Arial" panose="020B0604020202020204" pitchFamily="34" charset="0"/>
              <a:buChar char="•"/>
            </a:pPr>
            <a:r>
              <a:rPr lang="en-US" sz="1200" b="1" dirty="0"/>
              <a:t>Risk Assessment (RA): </a:t>
            </a:r>
            <a:r>
              <a:rPr lang="en-US" sz="1200" dirty="0">
                <a:hlinkClick r:id="rId14"/>
              </a:rPr>
              <a:t>https://ndisac.org/dibscc/cyberassist/cybersecurity-maturity-model-certification/risk-management/</a:t>
            </a:r>
            <a:r>
              <a:rPr lang="en-US" sz="1200" dirty="0"/>
              <a:t> </a:t>
            </a:r>
          </a:p>
          <a:p>
            <a:pPr marL="171450" indent="-171450">
              <a:buFont typeface="Arial" panose="020B0604020202020204" pitchFamily="34" charset="0"/>
              <a:buChar char="•"/>
            </a:pPr>
            <a:r>
              <a:rPr lang="en-US" sz="1200" b="1" dirty="0"/>
              <a:t>Security Assessment (CA): </a:t>
            </a:r>
            <a:r>
              <a:rPr lang="en-US" sz="1200" dirty="0">
                <a:hlinkClick r:id="rId15"/>
              </a:rPr>
              <a:t>https://ndisac.org/dibscc/cyberassist/cybersecurity-maturity-model-certification/security-assessment/</a:t>
            </a:r>
            <a:r>
              <a:rPr lang="en-US" sz="1200" dirty="0"/>
              <a:t> </a:t>
            </a:r>
          </a:p>
          <a:p>
            <a:pPr marL="171450" indent="-171450">
              <a:buFont typeface="Arial" panose="020B0604020202020204" pitchFamily="34" charset="0"/>
              <a:buChar char="•"/>
            </a:pPr>
            <a:r>
              <a:rPr lang="en-US" sz="1200" b="1" dirty="0"/>
              <a:t>Systems and Communications Protection (SC): </a:t>
            </a:r>
            <a:r>
              <a:rPr lang="en-US" sz="1200" dirty="0">
                <a:hlinkClick r:id="rId16"/>
              </a:rPr>
              <a:t>https://ndisac.org/dibscc/cyberassist/cybersecurity-maturity-model-certification/system-and-communications-protection/</a:t>
            </a:r>
            <a:r>
              <a:rPr lang="en-US" sz="1200" dirty="0"/>
              <a:t> </a:t>
            </a:r>
          </a:p>
          <a:p>
            <a:pPr marL="171450" indent="-171450">
              <a:buFont typeface="Arial" panose="020B0604020202020204" pitchFamily="34" charset="0"/>
              <a:buChar char="•"/>
            </a:pPr>
            <a:r>
              <a:rPr lang="en-US" sz="1200" b="1" dirty="0"/>
              <a:t>System and Information Integrity (SI): </a:t>
            </a:r>
            <a:r>
              <a:rPr lang="en-US" sz="1200" dirty="0">
                <a:hlinkClick r:id="rId17"/>
              </a:rPr>
              <a:t>https://ndisac.org/dibscc/cyberassist/cybersecurity-maturity-model-certification/system-and-information-integrity/</a:t>
            </a:r>
            <a:r>
              <a:rPr lang="en-US" sz="1200" dirty="0"/>
              <a:t> </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12</a:t>
            </a:fld>
            <a:endParaRPr lang="en-US" dirty="0"/>
          </a:p>
        </p:txBody>
      </p:sp>
    </p:spTree>
    <p:extLst>
      <p:ext uri="{BB962C8B-B14F-4D97-AF65-F5344CB8AC3E}">
        <p14:creationId xmlns:p14="http://schemas.microsoft.com/office/powerpoint/2010/main" val="32024982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t>Description:  </a:t>
            </a:r>
            <a:r>
              <a:rPr lang="en-US" sz="1200" dirty="0"/>
              <a:t>Access is the ability to make use of any system resource. Access control is the process of granting or denying requests to: use information; use information processing services; and enter company facilities. System-based access controls are called logical access controls. Logical access controls prescribe not only who or what (in the case of a process) is permitted to have access to a system resource, but also the type of access that is permitted. Controlling physical access to company facilities is also important. It provides for the protection of employees, plant equipment, hardware, software, networks, and data from physical actions and events that could cause serious loss or damage to the company.</a:t>
            </a:r>
            <a:endParaRPr lang="en-US" sz="1200"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CMMC </a:t>
            </a:r>
            <a:r>
              <a:rPr lang="en-US" sz="1200" b="1" i="0" kern="1200" dirty="0">
                <a:solidFill>
                  <a:schemeClr val="tx1"/>
                </a:solidFill>
                <a:effectLst/>
                <a:latin typeface="+mn-lt"/>
                <a:ea typeface="+mn-ea"/>
                <a:cs typeface="+mn-cs"/>
              </a:rPr>
              <a:t>Access Control (AC) </a:t>
            </a:r>
            <a:r>
              <a:rPr lang="en-US" sz="1200" b="0" i="0" kern="1200" dirty="0">
                <a:solidFill>
                  <a:schemeClr val="tx1"/>
                </a:solidFill>
                <a:effectLst/>
                <a:latin typeface="+mn-lt"/>
                <a:ea typeface="+mn-ea"/>
                <a:cs typeface="+mn-cs"/>
              </a:rPr>
              <a:t>practices can be located here:</a:t>
            </a:r>
            <a:r>
              <a:rPr lang="en-US" sz="1200" b="1" dirty="0"/>
              <a:t> </a:t>
            </a:r>
            <a:r>
              <a:rPr lang="en-US" sz="1200" dirty="0">
                <a:hlinkClick r:id="rId3"/>
              </a:rPr>
              <a:t>https://ndisac.org/dibscc/cyberassist/cybersecurity-maturity-model-certification/access-control/</a:t>
            </a:r>
            <a:r>
              <a:rPr lang="en-US" sz="1200"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CMMC </a:t>
            </a:r>
            <a:r>
              <a:rPr lang="en-US" sz="1200" b="1" dirty="0"/>
              <a:t>Level 2</a:t>
            </a:r>
            <a:r>
              <a:rPr lang="en-US" sz="1200" dirty="0"/>
              <a:t> practices can be located here: </a:t>
            </a:r>
            <a:r>
              <a:rPr lang="en-US"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4"/>
              </a:rPr>
              <a:t>https://ndisac.org/dibscc/cyberassist/cybersecurity-maturity-model-certification/level-2/</a:t>
            </a:r>
            <a:endParaRPr 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r>
              <a:rPr lang="en-US" dirty="0"/>
              <a:t>Questions for your company to assist with understanding the CMMC practices:</a:t>
            </a:r>
          </a:p>
          <a:p>
            <a:pPr marL="171450" indent="-171450">
              <a:buFont typeface="Arial" panose="020B0604020202020204" pitchFamily="34" charset="0"/>
              <a:buChar char="•"/>
            </a:pPr>
            <a:r>
              <a:rPr lang="en-US" dirty="0"/>
              <a:t>What types of access is permitted to your company’s information systems?</a:t>
            </a:r>
          </a:p>
          <a:p>
            <a:pPr marL="171450" indent="-171450">
              <a:buFont typeface="Arial" panose="020B0604020202020204" pitchFamily="34" charset="0"/>
              <a:buChar char="•"/>
            </a:pPr>
            <a:r>
              <a:rPr lang="en-US" dirty="0"/>
              <a:t>How do control and manage connections between your company’s network and outside networks?</a:t>
            </a:r>
          </a:p>
          <a:p>
            <a:pPr marL="171450" indent="-171450">
              <a:buFont typeface="Arial" panose="020B0604020202020204" pitchFamily="34" charset="0"/>
              <a:buChar char="•"/>
            </a:pPr>
            <a:r>
              <a:rPr lang="en-US" dirty="0"/>
              <a:t>Does your company control and limit access of personal devices, e.g., laptops, phones, to your company’s network?</a:t>
            </a:r>
          </a:p>
          <a:p>
            <a:pPr marL="171450" indent="-171450">
              <a:buFont typeface="Arial" panose="020B0604020202020204" pitchFamily="34" charset="0"/>
              <a:buChar char="•"/>
            </a:pPr>
            <a:r>
              <a:rPr lang="en-US" dirty="0"/>
              <a:t>How does your company ensure access to sensitive information, e.g., Federal Contract Information (FCI), is protected?</a:t>
            </a:r>
          </a:p>
          <a:p>
            <a:pPr marL="171450" indent="-171450">
              <a:buFont typeface="Arial" panose="020B0604020202020204" pitchFamily="34" charset="0"/>
              <a:buChar char="•"/>
            </a:pPr>
            <a:r>
              <a:rPr lang="en-US" dirty="0"/>
              <a:t>Does your company control information posted and processed on publicly accessible systems, e.g. your company’s website?  Does your company limit and know what users are allowed to publish information on publicly accessible systems?</a:t>
            </a:r>
          </a:p>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13</a:t>
            </a:fld>
            <a:endParaRPr lang="en-US" dirty="0"/>
          </a:p>
        </p:txBody>
      </p:sp>
    </p:spTree>
    <p:extLst>
      <p:ext uri="{BB962C8B-B14F-4D97-AF65-F5344CB8AC3E}">
        <p14:creationId xmlns:p14="http://schemas.microsoft.com/office/powerpoint/2010/main" val="42803196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DB093FF-2B7D-47FB-B7F8-CD6287FEE21C}" type="datetime1">
              <a:rPr lang="en-US" smtClean="0"/>
              <a:t>3/20/2023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19593184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9A7DC6-50BB-4B71-AC02-590E9CB87A28}" type="datetime1">
              <a:rPr lang="en-US" smtClean="0"/>
              <a:t>3/20/2023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3702094343"/>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9A7DC6-50BB-4B71-AC02-590E9CB87A28}" type="datetime1">
              <a:rPr lang="en-US" smtClean="0"/>
              <a:t>3/20/2023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898304789"/>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9A7DC6-50BB-4B71-AC02-590E9CB87A28}" type="datetime1">
              <a:rPr lang="en-US" smtClean="0"/>
              <a:t>3/20/2023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1618866018"/>
      </p:ext>
    </p:extLst>
  </p:cSld>
  <p:clrMapOvr>
    <a:masterClrMapping/>
  </p:clrMapOvr>
  <p:hf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9A7DC6-50BB-4B71-AC02-590E9CB87A28}" type="datetime1">
              <a:rPr lang="en-US" smtClean="0"/>
              <a:t>3/20/2023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14195710"/>
      </p:ext>
    </p:extLst>
  </p:cSld>
  <p:clrMapOvr>
    <a:masterClrMapping/>
  </p:clrMapOvr>
  <p:hf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9A7DC6-50BB-4B71-AC02-590E9CB87A28}" type="datetime1">
              <a:rPr lang="en-US" smtClean="0"/>
              <a:t>3/20/2023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164648302"/>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6F4F66-48E7-4977-9607-0AE3FDCA8A60}" type="datetime1">
              <a:rPr lang="en-US" smtClean="0"/>
              <a:t>3/20/2023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4754828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FA5EE5-C50D-4795-A7B3-BC5D19082982}" type="datetime1">
              <a:rPr lang="en-US" smtClean="0"/>
              <a:t>3/20/2023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1215632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E84600-8D47-4B72-9872-7241F6076F74}" type="datetime1">
              <a:rPr lang="en-US" smtClean="0"/>
              <a:t>3/20/2023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1817637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9EA9CA-2D3B-4F9C-BC51-F46BC3E2D1D9}" type="datetime1">
              <a:rPr lang="en-US" smtClean="0"/>
              <a:t>3/20/2023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2410410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83CA4C-6E62-4616-92EE-3D39E4DAC5DC}" type="datetime1">
              <a:rPr lang="en-US" smtClean="0"/>
              <a:t>3/20/2023</a:t>
            </a:fld>
            <a:endParaRPr lang="en-US" dirty="0"/>
          </a:p>
        </p:txBody>
      </p:sp>
      <p:sp>
        <p:nvSpPr>
          <p:cNvPr id="6" name="Footer Placeholder 5"/>
          <p:cNvSpPr>
            <a:spLocks noGrp="1"/>
          </p:cNvSpPr>
          <p:nvPr>
            <p:ph type="ftr" sz="quarter" idx="11"/>
          </p:nvPr>
        </p:nvSpPr>
        <p:spPr/>
        <p:txBody>
          <a:bodyPr/>
          <a:lstStyle/>
          <a:p>
            <a:r>
              <a:rPr lang="en-US"/>
              <a:t>DRAFT-DIB SCC Cyber Training Working Group</a:t>
            </a:r>
            <a:endParaRPr lang="en-US" dirty="0"/>
          </a:p>
        </p:txBody>
      </p:sp>
      <p:sp>
        <p:nvSpPr>
          <p:cNvPr id="7" name="Slide Number Placeholder 6"/>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1209338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ADE6C84-297B-41EA-866E-ABE0C8E1469B}" type="datetime1">
              <a:rPr lang="en-US" smtClean="0"/>
              <a:t>3/20/2023</a:t>
            </a:fld>
            <a:endParaRPr lang="en-US" dirty="0"/>
          </a:p>
        </p:txBody>
      </p:sp>
      <p:sp>
        <p:nvSpPr>
          <p:cNvPr id="8" name="Footer Placeholder 7"/>
          <p:cNvSpPr>
            <a:spLocks noGrp="1"/>
          </p:cNvSpPr>
          <p:nvPr>
            <p:ph type="ftr" sz="quarter" idx="11"/>
          </p:nvPr>
        </p:nvSpPr>
        <p:spPr/>
        <p:txBody>
          <a:bodyPr/>
          <a:lstStyle/>
          <a:p>
            <a:r>
              <a:rPr lang="en-US"/>
              <a:t>DRAFT-DIB SCC Cyber Training Working Group</a:t>
            </a:r>
            <a:endParaRPr lang="en-US" dirty="0"/>
          </a:p>
        </p:txBody>
      </p:sp>
      <p:sp>
        <p:nvSpPr>
          <p:cNvPr id="9" name="Slide Number Placeholder 8"/>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24022806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7E6EC6D-030A-4245-8862-F7117E3200F8}" type="datetime1">
              <a:rPr lang="en-US" smtClean="0"/>
              <a:t>3/20/2023</a:t>
            </a:fld>
            <a:endParaRPr lang="en-US" dirty="0"/>
          </a:p>
        </p:txBody>
      </p:sp>
      <p:sp>
        <p:nvSpPr>
          <p:cNvPr id="4" name="Footer Placeholder 3"/>
          <p:cNvSpPr>
            <a:spLocks noGrp="1"/>
          </p:cNvSpPr>
          <p:nvPr>
            <p:ph type="ftr" sz="quarter" idx="11"/>
          </p:nvPr>
        </p:nvSpPr>
        <p:spPr/>
        <p:txBody>
          <a:bodyPr/>
          <a:lstStyle/>
          <a:p>
            <a:r>
              <a:rPr lang="en-US"/>
              <a:t>DRAFT-DIB SCC Cyber Training Working Group</a:t>
            </a:r>
            <a:endParaRPr lang="en-US" dirty="0"/>
          </a:p>
        </p:txBody>
      </p:sp>
      <p:sp>
        <p:nvSpPr>
          <p:cNvPr id="5" name="Slide Number Placeholder 4"/>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2747200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63ED76-0ECC-40E7-93D7-49F99F961602}" type="datetime1">
              <a:rPr lang="en-US" smtClean="0"/>
              <a:t>3/20/2023</a:t>
            </a:fld>
            <a:endParaRPr lang="en-US" dirty="0"/>
          </a:p>
        </p:txBody>
      </p:sp>
      <p:sp>
        <p:nvSpPr>
          <p:cNvPr id="3" name="Footer Placeholder 2"/>
          <p:cNvSpPr>
            <a:spLocks noGrp="1"/>
          </p:cNvSpPr>
          <p:nvPr>
            <p:ph type="ftr" sz="quarter" idx="11"/>
          </p:nvPr>
        </p:nvSpPr>
        <p:spPr/>
        <p:txBody>
          <a:bodyPr/>
          <a:lstStyle/>
          <a:p>
            <a:r>
              <a:rPr lang="en-US"/>
              <a:t>DRAFT-DIB SCC Cyber Training Working Group</a:t>
            </a:r>
            <a:endParaRPr lang="en-US" dirty="0"/>
          </a:p>
        </p:txBody>
      </p:sp>
      <p:sp>
        <p:nvSpPr>
          <p:cNvPr id="4" name="Slide Number Placeholder 3"/>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10298022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564AB38-9F4C-419B-AA33-57512512B421}" type="datetime1">
              <a:rPr lang="en-US" smtClean="0"/>
              <a:t>3/20/2023</a:t>
            </a:fld>
            <a:endParaRPr lang="en-US" dirty="0"/>
          </a:p>
        </p:txBody>
      </p:sp>
      <p:sp>
        <p:nvSpPr>
          <p:cNvPr id="6" name="Footer Placeholder 5"/>
          <p:cNvSpPr>
            <a:spLocks noGrp="1"/>
          </p:cNvSpPr>
          <p:nvPr>
            <p:ph type="ftr" sz="quarter" idx="11"/>
          </p:nvPr>
        </p:nvSpPr>
        <p:spPr/>
        <p:txBody>
          <a:bodyPr/>
          <a:lstStyle/>
          <a:p>
            <a:r>
              <a:rPr lang="en-US"/>
              <a:t>DRAFT-DIB SCC Cyber Training Working Group</a:t>
            </a:r>
            <a:endParaRPr lang="en-US" dirty="0"/>
          </a:p>
        </p:txBody>
      </p:sp>
      <p:sp>
        <p:nvSpPr>
          <p:cNvPr id="7" name="Slide Number Placeholder 6"/>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4928815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8607836-7422-41A7-BAA7-9BA9CF0DC85F}" type="datetime1">
              <a:rPr lang="en-US" smtClean="0"/>
              <a:t>3/20/2023</a:t>
            </a:fld>
            <a:endParaRPr lang="en-US" dirty="0"/>
          </a:p>
        </p:txBody>
      </p:sp>
      <p:sp>
        <p:nvSpPr>
          <p:cNvPr id="6" name="Footer Placeholder 5"/>
          <p:cNvSpPr>
            <a:spLocks noGrp="1"/>
          </p:cNvSpPr>
          <p:nvPr>
            <p:ph type="ftr" sz="quarter" idx="11"/>
          </p:nvPr>
        </p:nvSpPr>
        <p:spPr/>
        <p:txBody>
          <a:bodyPr/>
          <a:lstStyle/>
          <a:p>
            <a:r>
              <a:rPr lang="en-US"/>
              <a:t>DRAFT-DIB SCC Cyber Training Working Group</a:t>
            </a:r>
            <a:endParaRPr lang="en-US" dirty="0"/>
          </a:p>
        </p:txBody>
      </p:sp>
      <p:sp>
        <p:nvSpPr>
          <p:cNvPr id="7" name="Slide Number Placeholder 6"/>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660050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4821452" y="6022370"/>
            <a:ext cx="2549096" cy="784830"/>
          </a:xfrm>
          <a:prstGeom prst="rect">
            <a:avLst/>
          </a:prstGeom>
        </p:spPr>
        <p:txBody>
          <a:bodyPr vert="horz" wrap="none" lIns="91440" tIns="45720" rIns="91440" bIns="45720" rtlCol="0" anchor="b" anchorCtr="1">
            <a:spAutoFit/>
          </a:bodyPr>
          <a:lstStyle>
            <a:lvl1pPr algn="l">
              <a:defRPr sz="900">
                <a:solidFill>
                  <a:schemeClr val="tx1">
                    <a:tint val="75000"/>
                  </a:schemeClr>
                </a:solidFill>
              </a:defRPr>
            </a:lvl1pPr>
          </a:lstStyle>
          <a:p>
            <a:r>
              <a:rPr lang="en-US"/>
              <a:t>DRAFT-DIB SCC Cyber Training Working Group</a:t>
            </a:r>
          </a:p>
          <a:p>
            <a:endParaRPr lang="en-US"/>
          </a:p>
          <a:p>
            <a:endParaRPr lang="en-US"/>
          </a:p>
          <a:p>
            <a:endParaRPr lang="en-US"/>
          </a:p>
          <a:p>
            <a:endParaRPr lang="en-US" dirty="0"/>
          </a:p>
        </p:txBody>
      </p:sp>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B9A7DC6-50BB-4B71-AC02-590E9CB87A28}" type="datetime1">
              <a:rPr lang="en-US" smtClean="0"/>
              <a:t>3/20/2023</a:t>
            </a:fld>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BCD8977-B073-4460-AE63-2BD9EC7B16E4}" type="slidenum">
              <a:rPr lang="en-US" smtClean="0"/>
              <a:t>‹#›</a:t>
            </a:fld>
            <a:endParaRPr lang="en-US" dirty="0"/>
          </a:p>
        </p:txBody>
      </p:sp>
    </p:spTree>
    <p:extLst>
      <p:ext uri="{BB962C8B-B14F-4D97-AF65-F5344CB8AC3E}">
        <p14:creationId xmlns:p14="http://schemas.microsoft.com/office/powerpoint/2010/main" val="4222302543"/>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Lst>
  <p:hf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s://www.dodcui.mil/Home/DoD-CUI-Registry/" TargetMode="External"/><Relationship Id="rId3" Type="http://schemas.openxmlformats.org/officeDocument/2006/relationships/hyperlink" Target="https://nvlpubs.nist.gov/nistpubs/SpecialPublications/NIST.SP.800-171r2.pdf" TargetMode="External"/><Relationship Id="rId7" Type="http://schemas.openxmlformats.org/officeDocument/2006/relationships/hyperlink" Target="http://www.archives.gov/cui/registry/category-list.html" TargetMode="External"/><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hyperlink" Target="https://dodcio.defense.gov/Portals/0/Documents/CMMC/AG_Level2_MasterV2.0_FINAL_202112016_508.pdf" TargetMode="External"/><Relationship Id="rId5" Type="http://schemas.openxmlformats.org/officeDocument/2006/relationships/hyperlink" Target="https://dodcio.defense.gov/Portals/0/Documents/CMMC/Scope_Level2_V2.0_FINAL_20211202_508.pdf" TargetMode="External"/><Relationship Id="rId4" Type="http://schemas.openxmlformats.org/officeDocument/2006/relationships/hyperlink" Target="https://nvlpubs.nist.gov/nistpubs/SpecialPublications/NIST.SP.800-171A.pdf" TargetMode="External"/><Relationship Id="rId9" Type="http://schemas.openxmlformats.org/officeDocument/2006/relationships/image" Target="../media/image1.png"/></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ndisac.org/dibscc/contact-us/"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hyperlink" Target="https://www.acquisition.gov/far/52.204-21"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 Id="rId5" Type="http://schemas.openxmlformats.org/officeDocument/2006/relationships/image" Target="../media/image1.png"/><Relationship Id="rId4" Type="http://schemas.openxmlformats.org/officeDocument/2006/relationships/hyperlink" Target="https://dodcio.defense.gov/Portals/0/Documents/CMMC/AG_Level1_V2.0_FinalDraft_20211210_508.pdf"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www.acquisition.gov/dfars/252.204-7012-safeguarding-covered-defense-information-and-cyber-incident-reporting." TargetMode="External"/><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hyperlink" Target="https://www.acquisition.gov/dfars/252.204-7012-safeguarding-covered-defense-information-and-cyber-incident-reporting." TargetMode="External"/><Relationship Id="rId2" Type="http://schemas.openxmlformats.org/officeDocument/2006/relationships/notesSlide" Target="../notesSlides/notesSlide6.xml"/><Relationship Id="rId1" Type="http://schemas.openxmlformats.org/officeDocument/2006/relationships/slideLayout" Target="../slideLayouts/slideLayout4.xml"/><Relationship Id="rId5" Type="http://schemas.openxmlformats.org/officeDocument/2006/relationships/image" Target="../media/image1.png"/><Relationship Id="rId4" Type="http://schemas.openxmlformats.org/officeDocument/2006/relationships/hyperlink" Target="https://nvlpubs.nist.gov/nistpubs/SpecialPublications/NIST.SP.800-171r2.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090220-005B-4589-AF14-312C82CAF1AA}"/>
              </a:ext>
            </a:extLst>
          </p:cNvPr>
          <p:cNvSpPr>
            <a:spLocks noGrp="1"/>
          </p:cNvSpPr>
          <p:nvPr>
            <p:ph type="ctrTitle"/>
          </p:nvPr>
        </p:nvSpPr>
        <p:spPr>
          <a:xfrm>
            <a:off x="393085" y="1216418"/>
            <a:ext cx="9994900" cy="2387600"/>
          </a:xfrm>
        </p:spPr>
        <p:txBody>
          <a:bodyPr>
            <a:normAutofit/>
          </a:bodyPr>
          <a:lstStyle/>
          <a:p>
            <a:pPr algn="ctr"/>
            <a:r>
              <a:rPr lang="en-US" sz="4400" dirty="0"/>
              <a:t>Defense Industrial Base (DIB)</a:t>
            </a:r>
            <a:br>
              <a:rPr lang="en-US" sz="4400" dirty="0"/>
            </a:br>
            <a:r>
              <a:rPr lang="en-US" sz="4400" dirty="0"/>
              <a:t>Sector Coordinating Council (SCC) </a:t>
            </a:r>
            <a:br>
              <a:rPr lang="en-US" sz="4400" dirty="0"/>
            </a:br>
            <a:r>
              <a:rPr lang="en-US" sz="4400" dirty="0"/>
              <a:t>Supply Chain Cyber Training</a:t>
            </a:r>
          </a:p>
        </p:txBody>
      </p:sp>
      <p:sp>
        <p:nvSpPr>
          <p:cNvPr id="3" name="Subtitle 2">
            <a:extLst>
              <a:ext uri="{FF2B5EF4-FFF2-40B4-BE49-F238E27FC236}">
                <a16:creationId xmlns:a16="http://schemas.microsoft.com/office/drawing/2014/main" id="{1819652C-637D-41CB-9946-B468E748CF26}"/>
              </a:ext>
            </a:extLst>
          </p:cNvPr>
          <p:cNvSpPr>
            <a:spLocks noGrp="1"/>
          </p:cNvSpPr>
          <p:nvPr>
            <p:ph type="subTitle" idx="1"/>
          </p:nvPr>
        </p:nvSpPr>
        <p:spPr/>
        <p:txBody>
          <a:bodyPr/>
          <a:lstStyle/>
          <a:p>
            <a:pPr algn="ctr"/>
            <a:r>
              <a:rPr lang="en-US" dirty="0"/>
              <a:t>Cyber/Cybersecurity Maturity Model Certification (CMMC) v2.0</a:t>
            </a:r>
          </a:p>
        </p:txBody>
      </p:sp>
      <p:sp>
        <p:nvSpPr>
          <p:cNvPr id="5" name="Slide Number Placeholder 4">
            <a:extLst>
              <a:ext uri="{FF2B5EF4-FFF2-40B4-BE49-F238E27FC236}">
                <a16:creationId xmlns:a16="http://schemas.microsoft.com/office/drawing/2014/main" id="{7B6760A5-C95A-40B0-B7E7-85A1F79EB417}"/>
              </a:ext>
            </a:extLst>
          </p:cNvPr>
          <p:cNvSpPr>
            <a:spLocks noGrp="1"/>
          </p:cNvSpPr>
          <p:nvPr>
            <p:ph type="sldNum" sz="quarter" idx="12"/>
          </p:nvPr>
        </p:nvSpPr>
        <p:spPr/>
        <p:txBody>
          <a:bodyPr/>
          <a:lstStyle/>
          <a:p>
            <a:fld id="{EBCD8977-B073-4460-AE63-2BD9EC7B16E4}" type="slidenum">
              <a:rPr lang="en-US"/>
              <a:pPr/>
              <a:t>1</a:t>
            </a:fld>
            <a:endParaRPr lang="en-US"/>
          </a:p>
        </p:txBody>
      </p:sp>
      <p:pic>
        <p:nvPicPr>
          <p:cNvPr id="6" name="Picture 5">
            <a:extLst>
              <a:ext uri="{FF2B5EF4-FFF2-40B4-BE49-F238E27FC236}">
                <a16:creationId xmlns:a16="http://schemas.microsoft.com/office/drawing/2014/main" id="{6CE51D84-AEE6-473B-94A0-6C323CD54C69}"/>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0" name="Footer Placeholder 3">
            <a:extLst>
              <a:ext uri="{FF2B5EF4-FFF2-40B4-BE49-F238E27FC236}">
                <a16:creationId xmlns:a16="http://schemas.microsoft.com/office/drawing/2014/main" id="{25FEE54D-79BA-C798-A64E-BDD0A567DA72}"/>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3470431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29996D2C-B88B-4C7B-8780-8FF71E604BAA}"/>
              </a:ext>
            </a:extLst>
          </p:cNvPr>
          <p:cNvSpPr>
            <a:spLocks noGrp="1"/>
          </p:cNvSpPr>
          <p:nvPr>
            <p:ph sz="half" idx="1"/>
          </p:nvPr>
        </p:nvSpPr>
        <p:spPr>
          <a:xfrm>
            <a:off x="584792" y="913332"/>
            <a:ext cx="8972866" cy="5493155"/>
          </a:xfrm>
        </p:spPr>
        <p:txBody>
          <a:bodyPr>
            <a:noAutofit/>
          </a:bodyPr>
          <a:lstStyle/>
          <a:p>
            <a:pPr marL="0" indent="0">
              <a:lnSpc>
                <a:spcPct val="160000"/>
              </a:lnSpc>
              <a:buNone/>
            </a:pPr>
            <a:r>
              <a:rPr lang="en-US" sz="2000" b="1" dirty="0">
                <a:solidFill>
                  <a:schemeClr val="tx1"/>
                </a:solidFill>
              </a:rPr>
              <a:t>Key Documents?</a:t>
            </a:r>
          </a:p>
          <a:p>
            <a:r>
              <a:rPr lang="en-US" sz="2000" dirty="0">
                <a:hlinkClick r:id="rId3"/>
              </a:rPr>
              <a:t>NIST</a:t>
            </a:r>
            <a:r>
              <a:rPr lang="en-US" sz="2000" b="1" dirty="0">
                <a:hlinkClick r:id="rId3"/>
              </a:rPr>
              <a:t> </a:t>
            </a:r>
            <a:r>
              <a:rPr lang="en-US" sz="2000" dirty="0">
                <a:hlinkClick r:id="rId3"/>
              </a:rPr>
              <a:t>SP 800-171 </a:t>
            </a:r>
            <a:r>
              <a:rPr lang="en-US" sz="2000" dirty="0"/>
              <a:t>and </a:t>
            </a:r>
            <a:r>
              <a:rPr lang="en-US" sz="2000" dirty="0">
                <a:hlinkClick r:id="rId4"/>
              </a:rPr>
              <a:t>NIST SP 800-171A</a:t>
            </a:r>
            <a:endParaRPr lang="en-US" sz="2000" dirty="0"/>
          </a:p>
          <a:p>
            <a:r>
              <a:rPr lang="en-US" sz="2000" dirty="0">
                <a:hlinkClick r:id="rId5"/>
              </a:rPr>
              <a:t>CMMC Level 2 Scoping Guide </a:t>
            </a:r>
            <a:endParaRPr lang="en-US" sz="2000" dirty="0"/>
          </a:p>
          <a:p>
            <a:r>
              <a:rPr lang="en-US" sz="2000" dirty="0">
                <a:hlinkClick r:id="rId6"/>
              </a:rPr>
              <a:t>CMMC Level 2 Assessment Guide </a:t>
            </a:r>
            <a:endParaRPr lang="en-US" sz="2000" dirty="0"/>
          </a:p>
          <a:p>
            <a:r>
              <a:rPr lang="en-US" sz="2000" dirty="0"/>
              <a:t>For more information on the CUI categories, refer to the CUI Registry (NARA), </a:t>
            </a:r>
            <a:r>
              <a:rPr lang="en-US" sz="2000" dirty="0">
                <a:effectLst/>
                <a:hlinkClick r:id="rId7"/>
              </a:rPr>
              <a:t>http://www.archives.gov/cui/registry/category-list.html</a:t>
            </a:r>
            <a:r>
              <a:rPr lang="en-US" sz="2000" dirty="0"/>
              <a:t>; (DoD), </a:t>
            </a:r>
            <a:r>
              <a:rPr lang="it-IT" sz="2000" dirty="0">
                <a:hlinkClick r:id="rId8"/>
              </a:rPr>
              <a:t>https://www.dodcui.mil/Home/DoD-CUI-Registry/</a:t>
            </a:r>
            <a:endParaRPr lang="en-US" sz="2000" b="1" dirty="0"/>
          </a:p>
          <a:p>
            <a:endParaRPr lang="en-US" sz="2000" dirty="0">
              <a:solidFill>
                <a:schemeClr val="tx1"/>
              </a:solidFill>
            </a:endParaRPr>
          </a:p>
          <a:p>
            <a:pPr marL="0" indent="0">
              <a:buNone/>
            </a:pPr>
            <a:endParaRPr lang="en-US" sz="2000" dirty="0">
              <a:solidFill>
                <a:schemeClr val="tx1"/>
              </a:solidFill>
            </a:endParaRPr>
          </a:p>
        </p:txBody>
      </p:sp>
      <p:sp>
        <p:nvSpPr>
          <p:cNvPr id="5" name="Slide Number Placeholder 4">
            <a:extLst>
              <a:ext uri="{FF2B5EF4-FFF2-40B4-BE49-F238E27FC236}">
                <a16:creationId xmlns:a16="http://schemas.microsoft.com/office/drawing/2014/main" id="{1E874508-0710-4A55-820A-8B1F45AD90B6}"/>
              </a:ext>
            </a:extLst>
          </p:cNvPr>
          <p:cNvSpPr>
            <a:spLocks noGrp="1"/>
          </p:cNvSpPr>
          <p:nvPr>
            <p:ph type="sldNum" sz="quarter" idx="12"/>
          </p:nvPr>
        </p:nvSpPr>
        <p:spPr/>
        <p:txBody>
          <a:bodyPr/>
          <a:lstStyle/>
          <a:p>
            <a:fld id="{EBCD8977-B073-4460-AE63-2BD9EC7B16E4}" type="slidenum">
              <a:rPr lang="en-US" smtClean="0"/>
              <a:t>10</a:t>
            </a:fld>
            <a:endParaRPr lang="en-US" dirty="0"/>
          </a:p>
        </p:txBody>
      </p:sp>
      <p:pic>
        <p:nvPicPr>
          <p:cNvPr id="6" name="Picture 5">
            <a:extLst>
              <a:ext uri="{FF2B5EF4-FFF2-40B4-BE49-F238E27FC236}">
                <a16:creationId xmlns:a16="http://schemas.microsoft.com/office/drawing/2014/main" id="{B4A3C608-3FB1-49E5-A408-1C6DED422F54}"/>
              </a:ext>
            </a:extLst>
          </p:cNvPr>
          <p:cNvPicPr>
            <a:picLocks noChangeAspect="1"/>
          </p:cNvPicPr>
          <p:nvPr/>
        </p:nvPicPr>
        <p:blipFill>
          <a:blip r:embed="rId9"/>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1" name="Title 1">
            <a:extLst>
              <a:ext uri="{FF2B5EF4-FFF2-40B4-BE49-F238E27FC236}">
                <a16:creationId xmlns:a16="http://schemas.microsoft.com/office/drawing/2014/main" id="{ADF858A3-8CBB-4F4E-8F08-4C708AF20C1A}"/>
              </a:ext>
            </a:extLst>
          </p:cNvPr>
          <p:cNvSpPr txBox="1">
            <a:spLocks/>
          </p:cNvSpPr>
          <p:nvPr/>
        </p:nvSpPr>
        <p:spPr>
          <a:xfrm>
            <a:off x="469778" y="325441"/>
            <a:ext cx="9417172" cy="690751"/>
          </a:xfrm>
          <a:prstGeom prst="rect">
            <a:avLst/>
          </a:prstGeom>
        </p:spPr>
        <p:txBody>
          <a:bodyPr vert="horz" lIns="91440" tIns="45720" rIns="91440" bIns="45720" rtlCol="0" anchor="t">
            <a:normAutofit fontScale="77500" lnSpcReduction="2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Protecting U.S. Government Information: CUI (cont’d)</a:t>
            </a:r>
          </a:p>
        </p:txBody>
      </p:sp>
      <p:sp>
        <p:nvSpPr>
          <p:cNvPr id="13" name="Diamond 12">
            <a:extLst>
              <a:ext uri="{FF2B5EF4-FFF2-40B4-BE49-F238E27FC236}">
                <a16:creationId xmlns:a16="http://schemas.microsoft.com/office/drawing/2014/main" id="{3C5C84EE-6254-423F-A044-627A502A992D}"/>
              </a:ext>
            </a:extLst>
          </p:cNvPr>
          <p:cNvSpPr/>
          <p:nvPr/>
        </p:nvSpPr>
        <p:spPr>
          <a:xfrm>
            <a:off x="89410" y="59207"/>
            <a:ext cx="256579" cy="296683"/>
          </a:xfrm>
          <a:prstGeom prst="diamond">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4" name="Oval 13">
            <a:extLst>
              <a:ext uri="{FF2B5EF4-FFF2-40B4-BE49-F238E27FC236}">
                <a16:creationId xmlns:a16="http://schemas.microsoft.com/office/drawing/2014/main" id="{8C01A76F-B293-4A42-8F09-6B7D09E4CD00}"/>
              </a:ext>
            </a:extLst>
          </p:cNvPr>
          <p:cNvSpPr/>
          <p:nvPr/>
        </p:nvSpPr>
        <p:spPr>
          <a:xfrm>
            <a:off x="435396" y="125058"/>
            <a:ext cx="256579" cy="174509"/>
          </a:xfrm>
          <a:prstGeom prst="ellipse">
            <a:avLst/>
          </a:prstGeom>
          <a:solidFill>
            <a:schemeClr val="accent1">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9D536ACD-3DD1-4964-A8DE-C9FFE119EA22}"/>
              </a:ext>
            </a:extLst>
          </p:cNvPr>
          <p:cNvSpPr txBox="1"/>
          <p:nvPr/>
        </p:nvSpPr>
        <p:spPr>
          <a:xfrm>
            <a:off x="9519291" y="2210921"/>
            <a:ext cx="2159357" cy="1692771"/>
          </a:xfrm>
          <a:prstGeom prst="rect">
            <a:avLst/>
          </a:prstGeom>
          <a:solidFill>
            <a:srgbClr val="28517A"/>
          </a:solidFill>
        </p:spPr>
        <p:txBody>
          <a:bodyPr wrap="square" tIns="91440" bIns="91440" rtlCol="0">
            <a:spAutoFit/>
          </a:bodyPr>
          <a:lstStyle/>
          <a:p>
            <a:pPr marL="0" indent="0">
              <a:buNone/>
            </a:pPr>
            <a:r>
              <a:rPr lang="en-US" sz="1400" b="1" dirty="0">
                <a:solidFill>
                  <a:schemeClr val="bg1"/>
                </a:solidFill>
              </a:rPr>
              <a:t>Note: </a:t>
            </a:r>
            <a:r>
              <a:rPr lang="en-US" sz="1400" dirty="0">
                <a:solidFill>
                  <a:schemeClr val="bg1"/>
                </a:solidFill>
              </a:rPr>
              <a:t>This clause does not apply to contractors where it has been determined that CUI is not managed in/stored on the contractor's environment</a:t>
            </a:r>
          </a:p>
        </p:txBody>
      </p:sp>
      <p:sp>
        <p:nvSpPr>
          <p:cNvPr id="2" name="Footer Placeholder 3">
            <a:extLst>
              <a:ext uri="{FF2B5EF4-FFF2-40B4-BE49-F238E27FC236}">
                <a16:creationId xmlns:a16="http://schemas.microsoft.com/office/drawing/2014/main" id="{2B29CE26-8FBC-7B34-A1D8-971C33A21D89}"/>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30853703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0C82F6-7D0D-488D-AB1A-325F3060FE35}"/>
              </a:ext>
            </a:extLst>
          </p:cNvPr>
          <p:cNvSpPr>
            <a:spLocks noGrp="1"/>
          </p:cNvSpPr>
          <p:nvPr>
            <p:ph type="title"/>
          </p:nvPr>
        </p:nvSpPr>
        <p:spPr/>
        <p:txBody>
          <a:bodyPr/>
          <a:lstStyle/>
          <a:p>
            <a:r>
              <a:rPr lang="en-US" dirty="0"/>
              <a:t>The CMMC Model</a:t>
            </a:r>
          </a:p>
        </p:txBody>
      </p:sp>
      <p:sp>
        <p:nvSpPr>
          <p:cNvPr id="3" name="Text Placeholder 2">
            <a:extLst>
              <a:ext uri="{FF2B5EF4-FFF2-40B4-BE49-F238E27FC236}">
                <a16:creationId xmlns:a16="http://schemas.microsoft.com/office/drawing/2014/main" id="{693F7C53-E643-4A85-BA7D-09840A315A20}"/>
              </a:ext>
            </a:extLst>
          </p:cNvPr>
          <p:cNvSpPr>
            <a:spLocks noGrp="1"/>
          </p:cNvSpPr>
          <p:nvPr>
            <p:ph type="body" idx="1"/>
          </p:nvPr>
        </p:nvSpPr>
        <p:spPr/>
        <p:txBody>
          <a:bodyPr/>
          <a:lstStyle/>
          <a:p>
            <a:r>
              <a:rPr lang="en-US" dirty="0"/>
              <a:t>Domains, Practices and Assessment Process</a:t>
            </a:r>
          </a:p>
        </p:txBody>
      </p:sp>
      <p:sp>
        <p:nvSpPr>
          <p:cNvPr id="5" name="Slide Number Placeholder 4">
            <a:extLst>
              <a:ext uri="{FF2B5EF4-FFF2-40B4-BE49-F238E27FC236}">
                <a16:creationId xmlns:a16="http://schemas.microsoft.com/office/drawing/2014/main" id="{D8E59839-3CBF-480E-B558-3388F6ADA000}"/>
              </a:ext>
            </a:extLst>
          </p:cNvPr>
          <p:cNvSpPr>
            <a:spLocks noGrp="1"/>
          </p:cNvSpPr>
          <p:nvPr>
            <p:ph type="sldNum" sz="quarter" idx="12"/>
          </p:nvPr>
        </p:nvSpPr>
        <p:spPr/>
        <p:txBody>
          <a:bodyPr/>
          <a:lstStyle/>
          <a:p>
            <a:fld id="{EBCD8977-B073-4460-AE63-2BD9EC7B16E4}" type="slidenum">
              <a:rPr lang="en-US" smtClean="0"/>
              <a:t>11</a:t>
            </a:fld>
            <a:endParaRPr lang="en-US" dirty="0"/>
          </a:p>
        </p:txBody>
      </p:sp>
      <p:pic>
        <p:nvPicPr>
          <p:cNvPr id="4" name="Picture 3">
            <a:extLst>
              <a:ext uri="{FF2B5EF4-FFF2-40B4-BE49-F238E27FC236}">
                <a16:creationId xmlns:a16="http://schemas.microsoft.com/office/drawing/2014/main" id="{1F1B0B62-08AF-22C0-E88C-29BC51AFE0CD}"/>
              </a:ext>
            </a:extLst>
          </p:cNvPr>
          <p:cNvPicPr>
            <a:picLocks noChangeAspect="1"/>
          </p:cNvPicPr>
          <p:nvPr/>
        </p:nvPicPr>
        <p:blipFill>
          <a:blip r:embed="rId2"/>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Tree>
    <p:extLst>
      <p:ext uri="{BB962C8B-B14F-4D97-AF65-F5344CB8AC3E}">
        <p14:creationId xmlns:p14="http://schemas.microsoft.com/office/powerpoint/2010/main" val="42176936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1DE09E-CD40-465C-BFC3-DB63F788D6E6}"/>
              </a:ext>
            </a:extLst>
          </p:cNvPr>
          <p:cNvSpPr>
            <a:spLocks noGrp="1"/>
          </p:cNvSpPr>
          <p:nvPr>
            <p:ph type="title"/>
          </p:nvPr>
        </p:nvSpPr>
        <p:spPr>
          <a:xfrm>
            <a:off x="838200" y="239866"/>
            <a:ext cx="10515600" cy="975160"/>
          </a:xfrm>
        </p:spPr>
        <p:txBody>
          <a:bodyPr/>
          <a:lstStyle/>
          <a:p>
            <a:r>
              <a:rPr lang="en-US" dirty="0"/>
              <a:t>CMMC Domains</a:t>
            </a:r>
          </a:p>
        </p:txBody>
      </p:sp>
      <p:sp>
        <p:nvSpPr>
          <p:cNvPr id="4" name="Slide Number Placeholder 3">
            <a:extLst>
              <a:ext uri="{FF2B5EF4-FFF2-40B4-BE49-F238E27FC236}">
                <a16:creationId xmlns:a16="http://schemas.microsoft.com/office/drawing/2014/main" id="{C624F9D0-3814-4DF5-9EEA-0F9DD0870262}"/>
              </a:ext>
            </a:extLst>
          </p:cNvPr>
          <p:cNvSpPr>
            <a:spLocks noGrp="1"/>
          </p:cNvSpPr>
          <p:nvPr>
            <p:ph type="sldNum" sz="quarter" idx="12"/>
          </p:nvPr>
        </p:nvSpPr>
        <p:spPr/>
        <p:txBody>
          <a:bodyPr/>
          <a:lstStyle/>
          <a:p>
            <a:fld id="{EBCD8977-B073-4460-AE63-2BD9EC7B16E4}" type="slidenum">
              <a:rPr lang="en-US" smtClean="0"/>
              <a:t>12</a:t>
            </a:fld>
            <a:endParaRPr lang="en-US" dirty="0"/>
          </a:p>
        </p:txBody>
      </p:sp>
      <p:graphicFrame>
        <p:nvGraphicFramePr>
          <p:cNvPr id="5" name="Diagram 4">
            <a:extLst>
              <a:ext uri="{FF2B5EF4-FFF2-40B4-BE49-F238E27FC236}">
                <a16:creationId xmlns:a16="http://schemas.microsoft.com/office/drawing/2014/main" id="{9D3C119E-4EA1-492F-A408-00B8F5BEABAC}"/>
              </a:ext>
            </a:extLst>
          </p:cNvPr>
          <p:cNvGraphicFramePr/>
          <p:nvPr>
            <p:extLst>
              <p:ext uri="{D42A27DB-BD31-4B8C-83A1-F6EECF244321}">
                <p14:modId xmlns:p14="http://schemas.microsoft.com/office/powerpoint/2010/main" val="4016788767"/>
              </p:ext>
            </p:extLst>
          </p:nvPr>
        </p:nvGraphicFramePr>
        <p:xfrm>
          <a:off x="1203202" y="2935225"/>
          <a:ext cx="8602147" cy="36297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a:extLst>
              <a:ext uri="{FF2B5EF4-FFF2-40B4-BE49-F238E27FC236}">
                <a16:creationId xmlns:a16="http://schemas.microsoft.com/office/drawing/2014/main" id="{B33F2F87-E2EE-4C59-B792-B28FC77A2E69}"/>
              </a:ext>
            </a:extLst>
          </p:cNvPr>
          <p:cNvSpPr txBox="1"/>
          <p:nvPr/>
        </p:nvSpPr>
        <p:spPr>
          <a:xfrm>
            <a:off x="3285855" y="2725158"/>
            <a:ext cx="3799787" cy="369332"/>
          </a:xfrm>
          <a:prstGeom prst="rect">
            <a:avLst/>
          </a:prstGeom>
          <a:noFill/>
        </p:spPr>
        <p:txBody>
          <a:bodyPr wrap="square" rtlCol="0">
            <a:spAutoFit/>
          </a:bodyPr>
          <a:lstStyle/>
          <a:p>
            <a:pPr algn="ctr" defTabSz="548600"/>
            <a:r>
              <a:rPr lang="en-US" b="1" dirty="0">
                <a:solidFill>
                  <a:srgbClr val="00269A">
                    <a:lumMod val="75000"/>
                    <a:lumOff val="25000"/>
                  </a:srgbClr>
                </a:solidFill>
                <a:latin typeface="Arial" panose="020B0604020202020204"/>
              </a:rPr>
              <a:t>CMMC Domains (14)</a:t>
            </a:r>
          </a:p>
        </p:txBody>
      </p:sp>
      <p:pic>
        <p:nvPicPr>
          <p:cNvPr id="9" name="Picture 8">
            <a:extLst>
              <a:ext uri="{FF2B5EF4-FFF2-40B4-BE49-F238E27FC236}">
                <a16:creationId xmlns:a16="http://schemas.microsoft.com/office/drawing/2014/main" id="{49DAB801-7347-484E-A0A0-864823E52A27}"/>
              </a:ext>
            </a:extLst>
          </p:cNvPr>
          <p:cNvPicPr>
            <a:picLocks noChangeAspect="1"/>
          </p:cNvPicPr>
          <p:nvPr/>
        </p:nvPicPr>
        <p:blipFill>
          <a:blip r:embed="rId8"/>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2" name="Content Placeholder 2">
            <a:extLst>
              <a:ext uri="{FF2B5EF4-FFF2-40B4-BE49-F238E27FC236}">
                <a16:creationId xmlns:a16="http://schemas.microsoft.com/office/drawing/2014/main" id="{BD1C3593-D346-446B-9B4A-6F6D55EEF7B3}"/>
              </a:ext>
            </a:extLst>
          </p:cNvPr>
          <p:cNvSpPr txBox="1">
            <a:spLocks/>
          </p:cNvSpPr>
          <p:nvPr/>
        </p:nvSpPr>
        <p:spPr>
          <a:xfrm>
            <a:off x="588949" y="1106418"/>
            <a:ext cx="9197602" cy="1507525"/>
          </a:xfrm>
          <a:prstGeom prst="rect">
            <a:avLst/>
          </a:prstGeom>
          <a:noFill/>
        </p:spPr>
        <p:txBody>
          <a:bodyPr>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buFont typeface="Wingdings 3" panose="05040102010807070707" pitchFamily="18" charset="2"/>
              <a:buChar char="u"/>
            </a:pPr>
            <a:r>
              <a:rPr lang="en-US" b="0" i="0" dirty="0">
                <a:effectLst/>
              </a:rPr>
              <a:t>The CMMC model consists of 14 domains that align with the families specified in NIST SP 800-171.* </a:t>
            </a:r>
          </a:p>
          <a:p>
            <a:pPr>
              <a:buFont typeface="Wingdings 3" panose="05040102010807070707" pitchFamily="18" charset="2"/>
              <a:buChar char="u"/>
            </a:pPr>
            <a:r>
              <a:rPr lang="en-US" dirty="0"/>
              <a:t>When you click on one of the domains in the “CMMC Domains (14)” chart, you will be directed to the listing of all practices for that domain. From there, you can narrow it down by level.</a:t>
            </a:r>
          </a:p>
        </p:txBody>
      </p:sp>
      <p:sp>
        <p:nvSpPr>
          <p:cNvPr id="13" name="Diamond 12">
            <a:extLst>
              <a:ext uri="{FF2B5EF4-FFF2-40B4-BE49-F238E27FC236}">
                <a16:creationId xmlns:a16="http://schemas.microsoft.com/office/drawing/2014/main" id="{7DCF51CF-B41D-46D3-A9BF-69CA2198D061}"/>
              </a:ext>
            </a:extLst>
          </p:cNvPr>
          <p:cNvSpPr/>
          <p:nvPr/>
        </p:nvSpPr>
        <p:spPr>
          <a:xfrm>
            <a:off x="89410" y="59207"/>
            <a:ext cx="256579" cy="296683"/>
          </a:xfrm>
          <a:prstGeom prst="diamond">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6" name="Oval 15">
            <a:extLst>
              <a:ext uri="{FF2B5EF4-FFF2-40B4-BE49-F238E27FC236}">
                <a16:creationId xmlns:a16="http://schemas.microsoft.com/office/drawing/2014/main" id="{0AE1E44E-5341-434B-96F6-D48D9208FF24}"/>
              </a:ext>
            </a:extLst>
          </p:cNvPr>
          <p:cNvSpPr/>
          <p:nvPr/>
        </p:nvSpPr>
        <p:spPr>
          <a:xfrm>
            <a:off x="435396" y="125058"/>
            <a:ext cx="256579" cy="174509"/>
          </a:xfrm>
          <a:prstGeom prst="ellipse">
            <a:avLst/>
          </a:prstGeom>
          <a:solidFill>
            <a:schemeClr val="accent1">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D231CAB7-56F1-4A42-8715-B2DCB287420B}"/>
              </a:ext>
            </a:extLst>
          </p:cNvPr>
          <p:cNvSpPr txBox="1"/>
          <p:nvPr/>
        </p:nvSpPr>
        <p:spPr>
          <a:xfrm>
            <a:off x="5189523" y="6501146"/>
            <a:ext cx="5088129" cy="338554"/>
          </a:xfrm>
          <a:prstGeom prst="rect">
            <a:avLst/>
          </a:prstGeom>
          <a:noFill/>
        </p:spPr>
        <p:txBody>
          <a:bodyPr wrap="square" rtlCol="0">
            <a:spAutoFit/>
          </a:bodyPr>
          <a:lstStyle/>
          <a:p>
            <a:r>
              <a:rPr lang="en-US" sz="800" dirty="0"/>
              <a:t>Source: </a:t>
            </a:r>
            <a:r>
              <a:rPr lang="en-US" sz="800" dirty="0">
                <a:effectLst/>
              </a:rPr>
              <a:t>Cybersecurity Maturity Model Certification Model Overview Version 2.0 | December 2021, </a:t>
            </a:r>
            <a:r>
              <a:rPr lang="en-US" sz="800" dirty="0">
                <a:effectLst/>
                <a:ea typeface="Calibri" panose="020F0502020204030204" pitchFamily="34" charset="0"/>
                <a:cs typeface="Times New Roman" panose="02020603050405020304" pitchFamily="18" charset="0"/>
              </a:rPr>
              <a:t>https://dodcio.defense.gov/Portals/0/Documents/CMMC/ModelOverview_V2.0_FINAL2_20211202_508.pdf</a:t>
            </a:r>
            <a:r>
              <a:rPr lang="en-US" sz="800" dirty="0"/>
              <a:t> </a:t>
            </a:r>
          </a:p>
        </p:txBody>
      </p:sp>
      <p:sp>
        <p:nvSpPr>
          <p:cNvPr id="3" name="Footer Placeholder 3">
            <a:extLst>
              <a:ext uri="{FF2B5EF4-FFF2-40B4-BE49-F238E27FC236}">
                <a16:creationId xmlns:a16="http://schemas.microsoft.com/office/drawing/2014/main" id="{B53186C5-BC3E-5E8B-9696-0D0E077F772E}"/>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34344830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8B971-B012-4E2C-A1E0-929DC56AD770}"/>
              </a:ext>
            </a:extLst>
          </p:cNvPr>
          <p:cNvSpPr>
            <a:spLocks noGrp="1"/>
          </p:cNvSpPr>
          <p:nvPr>
            <p:ph type="title"/>
          </p:nvPr>
        </p:nvSpPr>
        <p:spPr>
          <a:xfrm>
            <a:off x="621890" y="206029"/>
            <a:ext cx="10515600" cy="644523"/>
          </a:xfrm>
        </p:spPr>
        <p:txBody>
          <a:bodyPr>
            <a:normAutofit/>
          </a:bodyPr>
          <a:lstStyle/>
          <a:p>
            <a:r>
              <a:rPr lang="en-US" dirty="0"/>
              <a:t>Access Control (AC)</a:t>
            </a:r>
          </a:p>
        </p:txBody>
      </p:sp>
      <p:sp>
        <p:nvSpPr>
          <p:cNvPr id="3" name="Content Placeholder 2">
            <a:extLst>
              <a:ext uri="{FF2B5EF4-FFF2-40B4-BE49-F238E27FC236}">
                <a16:creationId xmlns:a16="http://schemas.microsoft.com/office/drawing/2014/main" id="{0CBDB488-D0AC-4A7B-8EAE-AFD75905B8FE}"/>
              </a:ext>
            </a:extLst>
          </p:cNvPr>
          <p:cNvSpPr>
            <a:spLocks noGrp="1"/>
          </p:cNvSpPr>
          <p:nvPr>
            <p:ph idx="1"/>
          </p:nvPr>
        </p:nvSpPr>
        <p:spPr>
          <a:xfrm>
            <a:off x="621890" y="1088701"/>
            <a:ext cx="9575406" cy="1677359"/>
          </a:xfrm>
          <a:solidFill>
            <a:schemeClr val="accent1"/>
          </a:solidFill>
        </p:spPr>
        <p:txBody>
          <a:bodyPr>
            <a:noAutofit/>
          </a:bodyPr>
          <a:lstStyle/>
          <a:p>
            <a:pPr marL="0" indent="0" algn="ctr">
              <a:buNone/>
            </a:pPr>
            <a:r>
              <a:rPr lang="en-US" sz="2000" dirty="0">
                <a:solidFill>
                  <a:schemeClr val="bg1"/>
                </a:solidFill>
              </a:rPr>
              <a:t>Access control is the process of granting or denying requests to use information, to use information processing services and/or enter company facilities. System-based access controls are called logical access controls, who or what (in the case of a process) is permitted to have access to a system resource and type of access permitted.*</a:t>
            </a:r>
          </a:p>
          <a:p>
            <a:pPr marL="0" indent="0">
              <a:buNone/>
            </a:pPr>
            <a:endParaRPr lang="en-US" sz="2000" dirty="0"/>
          </a:p>
        </p:txBody>
      </p:sp>
      <p:sp>
        <p:nvSpPr>
          <p:cNvPr id="5" name="Slide Number Placeholder 4">
            <a:extLst>
              <a:ext uri="{FF2B5EF4-FFF2-40B4-BE49-F238E27FC236}">
                <a16:creationId xmlns:a16="http://schemas.microsoft.com/office/drawing/2014/main" id="{E0AF2A83-5D53-4F08-BEBF-548B7973AA82}"/>
              </a:ext>
            </a:extLst>
          </p:cNvPr>
          <p:cNvSpPr>
            <a:spLocks noGrp="1"/>
          </p:cNvSpPr>
          <p:nvPr>
            <p:ph type="sldNum" sz="quarter" idx="12"/>
          </p:nvPr>
        </p:nvSpPr>
        <p:spPr/>
        <p:txBody>
          <a:bodyPr/>
          <a:lstStyle/>
          <a:p>
            <a:fld id="{EBCD8977-B073-4460-AE63-2BD9EC7B16E4}" type="slidenum">
              <a:rPr lang="en-US" smtClean="0"/>
              <a:t>13</a:t>
            </a:fld>
            <a:endParaRPr lang="en-US" dirty="0"/>
          </a:p>
        </p:txBody>
      </p:sp>
      <p:sp>
        <p:nvSpPr>
          <p:cNvPr id="14" name="TextBox 13">
            <a:extLst>
              <a:ext uri="{FF2B5EF4-FFF2-40B4-BE49-F238E27FC236}">
                <a16:creationId xmlns:a16="http://schemas.microsoft.com/office/drawing/2014/main" id="{0FA7330E-C561-40BB-9C9D-F17711DF4146}"/>
              </a:ext>
            </a:extLst>
          </p:cNvPr>
          <p:cNvSpPr txBox="1"/>
          <p:nvPr/>
        </p:nvSpPr>
        <p:spPr>
          <a:xfrm>
            <a:off x="5585250" y="6517700"/>
            <a:ext cx="4731951" cy="338554"/>
          </a:xfrm>
          <a:prstGeom prst="rect">
            <a:avLst/>
          </a:prstGeom>
          <a:noFill/>
        </p:spPr>
        <p:txBody>
          <a:bodyPr wrap="square" rtlCol="0">
            <a:spAutoFit/>
          </a:bodyPr>
          <a:lstStyle/>
          <a:p>
            <a:r>
              <a:rPr lang="en-US" sz="800" dirty="0"/>
              <a:t>*</a:t>
            </a:r>
            <a:r>
              <a:rPr lang="en-US" sz="800" dirty="0">
                <a:effectLst/>
              </a:rPr>
              <a:t>https://www.acq.osd.mil/asda/dpc/cp/cyber/docs/safeguarding/DoD-Guidance-for-Reviewing-System-Security-Plans-and-the-NIST-SP-800-11-6-2018.pdf</a:t>
            </a:r>
            <a:endParaRPr lang="en-US" sz="800" dirty="0"/>
          </a:p>
        </p:txBody>
      </p:sp>
      <p:sp>
        <p:nvSpPr>
          <p:cNvPr id="20" name="TextBox 19">
            <a:extLst>
              <a:ext uri="{FF2B5EF4-FFF2-40B4-BE49-F238E27FC236}">
                <a16:creationId xmlns:a16="http://schemas.microsoft.com/office/drawing/2014/main" id="{B7DDB1B5-F56C-467C-82BD-C2D034F2770C}"/>
              </a:ext>
            </a:extLst>
          </p:cNvPr>
          <p:cNvSpPr txBox="1"/>
          <p:nvPr/>
        </p:nvSpPr>
        <p:spPr>
          <a:xfrm>
            <a:off x="621890" y="3008868"/>
            <a:ext cx="9016379" cy="2650662"/>
          </a:xfrm>
          <a:prstGeom prst="rect">
            <a:avLst/>
          </a:prstGeom>
          <a:noFill/>
        </p:spPr>
        <p:txBody>
          <a:bodyPr wrap="square" rtlCol="0">
            <a:spAutoFit/>
          </a:bodyPr>
          <a:lstStyle/>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securely log into your company systems?</a:t>
            </a: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Does your company limit system access to types of transactions and functions?</a:t>
            </a: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Does your company restrict access to company facilities?</a:t>
            </a: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What is sensitive information?</a:t>
            </a: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know how to handle and protect sensitive information?</a:t>
            </a:r>
          </a:p>
        </p:txBody>
      </p:sp>
      <p:pic>
        <p:nvPicPr>
          <p:cNvPr id="4" name="Picture 3">
            <a:extLst>
              <a:ext uri="{FF2B5EF4-FFF2-40B4-BE49-F238E27FC236}">
                <a16:creationId xmlns:a16="http://schemas.microsoft.com/office/drawing/2014/main" id="{9075780A-C91B-0D20-F227-50C1EDD563EC}"/>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6" name="Footer Placeholder 3">
            <a:extLst>
              <a:ext uri="{FF2B5EF4-FFF2-40B4-BE49-F238E27FC236}">
                <a16:creationId xmlns:a16="http://schemas.microsoft.com/office/drawing/2014/main" id="{2DF82160-2FFD-A46A-5047-C9338983044D}"/>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15844518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BBE90A-29E0-4E50-857A-F8C5CF31DBB3}"/>
              </a:ext>
            </a:extLst>
          </p:cNvPr>
          <p:cNvSpPr>
            <a:spLocks noGrp="1"/>
          </p:cNvSpPr>
          <p:nvPr>
            <p:ph type="title"/>
          </p:nvPr>
        </p:nvSpPr>
        <p:spPr>
          <a:xfrm>
            <a:off x="838200" y="466726"/>
            <a:ext cx="10515600" cy="647701"/>
          </a:xfrm>
        </p:spPr>
        <p:txBody>
          <a:bodyPr>
            <a:normAutofit/>
          </a:bodyPr>
          <a:lstStyle/>
          <a:p>
            <a:r>
              <a:rPr lang="en-US" dirty="0"/>
              <a:t>Audit and Accountability (AU)</a:t>
            </a:r>
          </a:p>
        </p:txBody>
      </p:sp>
      <p:sp>
        <p:nvSpPr>
          <p:cNvPr id="3" name="Content Placeholder 2">
            <a:extLst>
              <a:ext uri="{FF2B5EF4-FFF2-40B4-BE49-F238E27FC236}">
                <a16:creationId xmlns:a16="http://schemas.microsoft.com/office/drawing/2014/main" id="{EF7F5766-BA71-4D70-A454-7744219AB092}"/>
              </a:ext>
            </a:extLst>
          </p:cNvPr>
          <p:cNvSpPr>
            <a:spLocks noGrp="1"/>
          </p:cNvSpPr>
          <p:nvPr>
            <p:ph idx="1"/>
          </p:nvPr>
        </p:nvSpPr>
        <p:spPr>
          <a:xfrm>
            <a:off x="762000" y="1254051"/>
            <a:ext cx="9573768" cy="1673352"/>
          </a:xfrm>
          <a:solidFill>
            <a:schemeClr val="accent1"/>
          </a:solidFill>
        </p:spPr>
        <p:txBody>
          <a:bodyPr>
            <a:noAutofit/>
          </a:bodyPr>
          <a:lstStyle/>
          <a:p>
            <a:pPr marL="0" indent="0" algn="ctr">
              <a:buNone/>
            </a:pPr>
            <a:r>
              <a:rPr lang="en-US" sz="2000" dirty="0">
                <a:solidFill>
                  <a:schemeClr val="bg1"/>
                </a:solidFill>
              </a:rPr>
              <a:t>Companies should create, protect, and retain system audit records to the extent needed to enable the monitoring, analysis, investigation, and reporting of unlawful, unauthorized, or inappropriate system activity and ensure that the actions of users can be uniquely traced to those users so they can be held accountable.*</a:t>
            </a:r>
            <a:endParaRPr lang="en-US" sz="2000" b="1" dirty="0">
              <a:solidFill>
                <a:schemeClr val="bg1"/>
              </a:solidFill>
            </a:endParaRPr>
          </a:p>
          <a:p>
            <a:pPr algn="ctr"/>
            <a:endParaRPr lang="en-US" sz="2000" dirty="0">
              <a:solidFill>
                <a:schemeClr val="bg1"/>
              </a:solidFill>
            </a:endParaRPr>
          </a:p>
        </p:txBody>
      </p:sp>
      <p:sp>
        <p:nvSpPr>
          <p:cNvPr id="5" name="Slide Number Placeholder 4">
            <a:extLst>
              <a:ext uri="{FF2B5EF4-FFF2-40B4-BE49-F238E27FC236}">
                <a16:creationId xmlns:a16="http://schemas.microsoft.com/office/drawing/2014/main" id="{D1762CC3-5817-4B9D-88BC-3F08813C9FC1}"/>
              </a:ext>
            </a:extLst>
          </p:cNvPr>
          <p:cNvSpPr>
            <a:spLocks noGrp="1"/>
          </p:cNvSpPr>
          <p:nvPr>
            <p:ph type="sldNum" sz="quarter" idx="12"/>
          </p:nvPr>
        </p:nvSpPr>
        <p:spPr/>
        <p:txBody>
          <a:bodyPr/>
          <a:lstStyle/>
          <a:p>
            <a:fld id="{EBCD8977-B073-4460-AE63-2BD9EC7B16E4}" type="slidenum">
              <a:rPr lang="en-US" smtClean="0"/>
              <a:t>14</a:t>
            </a:fld>
            <a:endParaRPr lang="en-US" dirty="0"/>
          </a:p>
        </p:txBody>
      </p:sp>
      <p:sp>
        <p:nvSpPr>
          <p:cNvPr id="8" name="TextBox 7">
            <a:extLst>
              <a:ext uri="{FF2B5EF4-FFF2-40B4-BE49-F238E27FC236}">
                <a16:creationId xmlns:a16="http://schemas.microsoft.com/office/drawing/2014/main" id="{45B4C258-CE67-4D9C-A74B-2E2C6A826D91}"/>
              </a:ext>
            </a:extLst>
          </p:cNvPr>
          <p:cNvSpPr txBox="1"/>
          <p:nvPr/>
        </p:nvSpPr>
        <p:spPr>
          <a:xfrm>
            <a:off x="811428" y="3083009"/>
            <a:ext cx="8331339" cy="1358642"/>
          </a:xfrm>
          <a:prstGeom prst="rect">
            <a:avLst/>
          </a:prstGeom>
          <a:noFill/>
        </p:spPr>
        <p:txBody>
          <a:bodyPr wrap="square" rtlCol="0">
            <a:spAutoFit/>
          </a:bodyPr>
          <a:lstStyle/>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Are users uniquely identified in your systems? </a:t>
            </a: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perform any type of event reviews? </a:t>
            </a: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have any alerts setup when a failure occurs?</a:t>
            </a:r>
          </a:p>
        </p:txBody>
      </p:sp>
      <p:pic>
        <p:nvPicPr>
          <p:cNvPr id="9" name="Picture 8">
            <a:extLst>
              <a:ext uri="{FF2B5EF4-FFF2-40B4-BE49-F238E27FC236}">
                <a16:creationId xmlns:a16="http://schemas.microsoft.com/office/drawing/2014/main" id="{3E3954D6-CE57-4511-B7D5-7D41678B0AB6}"/>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4" name="TextBox 3">
            <a:extLst>
              <a:ext uri="{FF2B5EF4-FFF2-40B4-BE49-F238E27FC236}">
                <a16:creationId xmlns:a16="http://schemas.microsoft.com/office/drawing/2014/main" id="{8A5A8267-2066-7EDD-8781-B015B7512CC6}"/>
              </a:ext>
            </a:extLst>
          </p:cNvPr>
          <p:cNvSpPr txBox="1"/>
          <p:nvPr/>
        </p:nvSpPr>
        <p:spPr>
          <a:xfrm>
            <a:off x="5585250" y="6517700"/>
            <a:ext cx="4731951" cy="338554"/>
          </a:xfrm>
          <a:prstGeom prst="rect">
            <a:avLst/>
          </a:prstGeom>
          <a:noFill/>
        </p:spPr>
        <p:txBody>
          <a:bodyPr wrap="square" rtlCol="0">
            <a:spAutoFit/>
          </a:bodyPr>
          <a:lstStyle/>
          <a:p>
            <a:r>
              <a:rPr lang="en-US" sz="800" dirty="0"/>
              <a:t>*</a:t>
            </a:r>
            <a:r>
              <a:rPr lang="en-US" sz="800" dirty="0">
                <a:effectLst/>
              </a:rPr>
              <a:t>https://www.acq.osd.mil/asda/dpc/cp/cyber/docs/safeguarding/DoD-Guidance-for-Reviewing-System-Security-Plans-and-the-NIST-SP-800-11-6-2018.pdf</a:t>
            </a:r>
            <a:endParaRPr lang="en-US" sz="800" dirty="0"/>
          </a:p>
        </p:txBody>
      </p:sp>
      <p:sp>
        <p:nvSpPr>
          <p:cNvPr id="6" name="Footer Placeholder 3">
            <a:extLst>
              <a:ext uri="{FF2B5EF4-FFF2-40B4-BE49-F238E27FC236}">
                <a16:creationId xmlns:a16="http://schemas.microsoft.com/office/drawing/2014/main" id="{41F91599-4D5B-A285-7190-A6A6ACFAD403}"/>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5311241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02CD60-9B8A-43D0-B9B0-E6DF4930281E}"/>
              </a:ext>
            </a:extLst>
          </p:cNvPr>
          <p:cNvSpPr>
            <a:spLocks noGrp="1"/>
          </p:cNvSpPr>
          <p:nvPr>
            <p:ph type="title"/>
          </p:nvPr>
        </p:nvSpPr>
        <p:spPr>
          <a:xfrm>
            <a:off x="838200" y="365125"/>
            <a:ext cx="10515600" cy="714375"/>
          </a:xfrm>
        </p:spPr>
        <p:txBody>
          <a:bodyPr>
            <a:normAutofit/>
          </a:bodyPr>
          <a:lstStyle/>
          <a:p>
            <a:r>
              <a:rPr lang="en-US" dirty="0"/>
              <a:t>Awareness and Training (AT)</a:t>
            </a:r>
          </a:p>
        </p:txBody>
      </p:sp>
      <p:sp>
        <p:nvSpPr>
          <p:cNvPr id="3" name="Content Placeholder 2">
            <a:extLst>
              <a:ext uri="{FF2B5EF4-FFF2-40B4-BE49-F238E27FC236}">
                <a16:creationId xmlns:a16="http://schemas.microsoft.com/office/drawing/2014/main" id="{5581C71B-7358-4363-A62D-15995916EAD9}"/>
              </a:ext>
            </a:extLst>
          </p:cNvPr>
          <p:cNvSpPr>
            <a:spLocks noGrp="1"/>
          </p:cNvSpPr>
          <p:nvPr>
            <p:ph idx="1"/>
          </p:nvPr>
        </p:nvSpPr>
        <p:spPr>
          <a:xfrm>
            <a:off x="838199" y="1179832"/>
            <a:ext cx="9573768" cy="1673352"/>
          </a:xfrm>
          <a:solidFill>
            <a:schemeClr val="accent1"/>
          </a:solidFill>
        </p:spPr>
        <p:txBody>
          <a:bodyPr>
            <a:noAutofit/>
          </a:bodyPr>
          <a:lstStyle/>
          <a:p>
            <a:pPr marL="0" indent="0" algn="ctr">
              <a:buNone/>
            </a:pPr>
            <a:r>
              <a:rPr lang="en-US" sz="2000" dirty="0">
                <a:solidFill>
                  <a:schemeClr val="bg1"/>
                </a:solidFill>
              </a:rPr>
              <a:t>The purpose of information security awareness, training, and education is to enhance security by raising awareness of the need to protect system resources, developing skills and knowledge so system users can perform their jobs more securely, and building in-depth knowledge as needed to design, implement, or operate security programs for organizations and systems.*</a:t>
            </a:r>
            <a:endParaRPr lang="en-US" sz="2000" b="1" dirty="0">
              <a:solidFill>
                <a:schemeClr val="bg1"/>
              </a:solidFill>
            </a:endParaRPr>
          </a:p>
        </p:txBody>
      </p:sp>
      <p:sp>
        <p:nvSpPr>
          <p:cNvPr id="5" name="Slide Number Placeholder 4">
            <a:extLst>
              <a:ext uri="{FF2B5EF4-FFF2-40B4-BE49-F238E27FC236}">
                <a16:creationId xmlns:a16="http://schemas.microsoft.com/office/drawing/2014/main" id="{6E9A2DE5-3582-4810-B6F0-A5A7F8C4A476}"/>
              </a:ext>
            </a:extLst>
          </p:cNvPr>
          <p:cNvSpPr>
            <a:spLocks noGrp="1"/>
          </p:cNvSpPr>
          <p:nvPr>
            <p:ph type="sldNum" sz="quarter" idx="12"/>
          </p:nvPr>
        </p:nvSpPr>
        <p:spPr/>
        <p:txBody>
          <a:bodyPr/>
          <a:lstStyle/>
          <a:p>
            <a:fld id="{EBCD8977-B073-4460-AE63-2BD9EC7B16E4}" type="slidenum">
              <a:rPr lang="en-US" smtClean="0"/>
              <a:t>15</a:t>
            </a:fld>
            <a:endParaRPr lang="en-US" dirty="0"/>
          </a:p>
        </p:txBody>
      </p:sp>
      <p:sp>
        <p:nvSpPr>
          <p:cNvPr id="7" name="TextBox 6">
            <a:extLst>
              <a:ext uri="{FF2B5EF4-FFF2-40B4-BE49-F238E27FC236}">
                <a16:creationId xmlns:a16="http://schemas.microsoft.com/office/drawing/2014/main" id="{D7EAFAF6-9688-4454-8046-8496AA16796E}"/>
              </a:ext>
            </a:extLst>
          </p:cNvPr>
          <p:cNvSpPr txBox="1"/>
          <p:nvPr/>
        </p:nvSpPr>
        <p:spPr>
          <a:xfrm>
            <a:off x="838200" y="3205992"/>
            <a:ext cx="9010135" cy="1256049"/>
          </a:xfrm>
          <a:prstGeom prst="rect">
            <a:avLst/>
          </a:prstGeom>
          <a:noFill/>
        </p:spPr>
        <p:txBody>
          <a:bodyPr wrap="square" rtlCol="0">
            <a:spAutoFit/>
          </a:bodyPr>
          <a:lstStyle/>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have any training on job duties or protection of information? </a:t>
            </a: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Is the training recurring?</a:t>
            </a:r>
          </a:p>
        </p:txBody>
      </p:sp>
      <p:pic>
        <p:nvPicPr>
          <p:cNvPr id="10" name="Picture 9">
            <a:extLst>
              <a:ext uri="{FF2B5EF4-FFF2-40B4-BE49-F238E27FC236}">
                <a16:creationId xmlns:a16="http://schemas.microsoft.com/office/drawing/2014/main" id="{3AB3CD2E-0546-4763-AC49-D18B8E6324C0}"/>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4" name="TextBox 3">
            <a:extLst>
              <a:ext uri="{FF2B5EF4-FFF2-40B4-BE49-F238E27FC236}">
                <a16:creationId xmlns:a16="http://schemas.microsoft.com/office/drawing/2014/main" id="{4293586B-D1CB-38FC-C636-329DE7C91E2C}"/>
              </a:ext>
            </a:extLst>
          </p:cNvPr>
          <p:cNvSpPr txBox="1"/>
          <p:nvPr/>
        </p:nvSpPr>
        <p:spPr>
          <a:xfrm>
            <a:off x="5585250" y="6517700"/>
            <a:ext cx="4731951" cy="338554"/>
          </a:xfrm>
          <a:prstGeom prst="rect">
            <a:avLst/>
          </a:prstGeom>
          <a:noFill/>
        </p:spPr>
        <p:txBody>
          <a:bodyPr wrap="square" rtlCol="0">
            <a:spAutoFit/>
          </a:bodyPr>
          <a:lstStyle/>
          <a:p>
            <a:r>
              <a:rPr lang="en-US" sz="800" dirty="0"/>
              <a:t>*</a:t>
            </a:r>
            <a:r>
              <a:rPr lang="en-US" sz="800" dirty="0">
                <a:effectLst/>
              </a:rPr>
              <a:t>https://www.acq.osd.mil/asda/dpc/cp/cyber/docs/safeguarding/DoD-Guidance-for-Reviewing-System-Security-Plans-and-the-NIST-SP-800-11-6-2018.pdf</a:t>
            </a:r>
            <a:endParaRPr lang="en-US" sz="800" dirty="0"/>
          </a:p>
        </p:txBody>
      </p:sp>
      <p:sp>
        <p:nvSpPr>
          <p:cNvPr id="6" name="Footer Placeholder 3">
            <a:extLst>
              <a:ext uri="{FF2B5EF4-FFF2-40B4-BE49-F238E27FC236}">
                <a16:creationId xmlns:a16="http://schemas.microsoft.com/office/drawing/2014/main" id="{6C8B52AA-F9F8-B23A-8A62-DDF4B3FE6429}"/>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13362551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244429-19E8-45BC-83C5-EC3397110C66}"/>
              </a:ext>
            </a:extLst>
          </p:cNvPr>
          <p:cNvSpPr>
            <a:spLocks noGrp="1"/>
          </p:cNvSpPr>
          <p:nvPr>
            <p:ph type="title"/>
          </p:nvPr>
        </p:nvSpPr>
        <p:spPr>
          <a:xfrm>
            <a:off x="838200" y="327025"/>
            <a:ext cx="10515600" cy="798847"/>
          </a:xfrm>
        </p:spPr>
        <p:txBody>
          <a:bodyPr>
            <a:normAutofit/>
          </a:bodyPr>
          <a:lstStyle/>
          <a:p>
            <a:r>
              <a:rPr lang="en-US" dirty="0"/>
              <a:t>Configuration Management (CM)</a:t>
            </a:r>
          </a:p>
        </p:txBody>
      </p:sp>
      <p:sp>
        <p:nvSpPr>
          <p:cNvPr id="3" name="Content Placeholder 2">
            <a:extLst>
              <a:ext uri="{FF2B5EF4-FFF2-40B4-BE49-F238E27FC236}">
                <a16:creationId xmlns:a16="http://schemas.microsoft.com/office/drawing/2014/main" id="{3CA7C5D7-68F8-49BA-BC0F-1E3083A5F44F}"/>
              </a:ext>
            </a:extLst>
          </p:cNvPr>
          <p:cNvSpPr>
            <a:spLocks noGrp="1"/>
          </p:cNvSpPr>
          <p:nvPr>
            <p:ph idx="1"/>
          </p:nvPr>
        </p:nvSpPr>
        <p:spPr>
          <a:xfrm>
            <a:off x="838200" y="1270002"/>
            <a:ext cx="9573768" cy="1673352"/>
          </a:xfrm>
          <a:solidFill>
            <a:schemeClr val="accent1"/>
          </a:solidFill>
        </p:spPr>
        <p:txBody>
          <a:bodyPr>
            <a:normAutofit/>
          </a:bodyPr>
          <a:lstStyle/>
          <a:p>
            <a:pPr marL="0" indent="0" algn="ctr">
              <a:buNone/>
            </a:pPr>
            <a:r>
              <a:rPr lang="en-US" sz="2000" dirty="0">
                <a:solidFill>
                  <a:schemeClr val="bg1"/>
                </a:solidFill>
              </a:rPr>
              <a:t>Configuration management is a collection of activities focused on establishing and maintaining the integrity of information technology products and systems through the control of processes for initializing, changing, and monitoring the configurations of those products and systems throughout the System Development Life Cycle (SDLC).* </a:t>
            </a:r>
            <a:endParaRPr lang="en-US" sz="2000" b="1" dirty="0">
              <a:solidFill>
                <a:schemeClr val="bg1"/>
              </a:solidFill>
            </a:endParaRPr>
          </a:p>
        </p:txBody>
      </p:sp>
      <p:sp>
        <p:nvSpPr>
          <p:cNvPr id="5" name="Slide Number Placeholder 4">
            <a:extLst>
              <a:ext uri="{FF2B5EF4-FFF2-40B4-BE49-F238E27FC236}">
                <a16:creationId xmlns:a16="http://schemas.microsoft.com/office/drawing/2014/main" id="{A7A90C91-E3D6-49FF-816A-E385EDD9931E}"/>
              </a:ext>
            </a:extLst>
          </p:cNvPr>
          <p:cNvSpPr>
            <a:spLocks noGrp="1"/>
          </p:cNvSpPr>
          <p:nvPr>
            <p:ph type="sldNum" sz="quarter" idx="12"/>
          </p:nvPr>
        </p:nvSpPr>
        <p:spPr/>
        <p:txBody>
          <a:bodyPr/>
          <a:lstStyle/>
          <a:p>
            <a:fld id="{EBCD8977-B073-4460-AE63-2BD9EC7B16E4}" type="slidenum">
              <a:rPr lang="en-US" smtClean="0"/>
              <a:t>16</a:t>
            </a:fld>
            <a:endParaRPr lang="en-US" dirty="0"/>
          </a:p>
        </p:txBody>
      </p:sp>
      <p:sp>
        <p:nvSpPr>
          <p:cNvPr id="7" name="TextBox 6">
            <a:extLst>
              <a:ext uri="{FF2B5EF4-FFF2-40B4-BE49-F238E27FC236}">
                <a16:creationId xmlns:a16="http://schemas.microsoft.com/office/drawing/2014/main" id="{20B3D321-35D4-4770-9075-FF45827F3867}"/>
              </a:ext>
            </a:extLst>
          </p:cNvPr>
          <p:cNvSpPr txBox="1"/>
          <p:nvPr/>
        </p:nvSpPr>
        <p:spPr>
          <a:xfrm>
            <a:off x="838200" y="3084603"/>
            <a:ext cx="8435802" cy="2548070"/>
          </a:xfrm>
          <a:prstGeom prst="rect">
            <a:avLst/>
          </a:prstGeom>
          <a:noFill/>
        </p:spPr>
        <p:txBody>
          <a:bodyPr wrap="square" rtlCol="0">
            <a:spAutoFit/>
          </a:bodyPr>
          <a:lstStyle/>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have any baseline configurations (software, hardware, etc.)? </a:t>
            </a: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setup any specific security settings?</a:t>
            </a: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review changes to your systems before they occur? </a:t>
            </a: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limit what software can be installed and run on your systems?</a:t>
            </a:r>
          </a:p>
        </p:txBody>
      </p:sp>
      <p:pic>
        <p:nvPicPr>
          <p:cNvPr id="11" name="Picture 10">
            <a:extLst>
              <a:ext uri="{FF2B5EF4-FFF2-40B4-BE49-F238E27FC236}">
                <a16:creationId xmlns:a16="http://schemas.microsoft.com/office/drawing/2014/main" id="{E96C7F7A-7F91-4BA3-B5A6-57B327AF1EEA}"/>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4" name="TextBox 3">
            <a:extLst>
              <a:ext uri="{FF2B5EF4-FFF2-40B4-BE49-F238E27FC236}">
                <a16:creationId xmlns:a16="http://schemas.microsoft.com/office/drawing/2014/main" id="{B3F5E388-7D0A-6CFD-8236-01CBAD24C336}"/>
              </a:ext>
            </a:extLst>
          </p:cNvPr>
          <p:cNvSpPr txBox="1"/>
          <p:nvPr/>
        </p:nvSpPr>
        <p:spPr>
          <a:xfrm>
            <a:off x="5585250" y="6517700"/>
            <a:ext cx="4731951" cy="338554"/>
          </a:xfrm>
          <a:prstGeom prst="rect">
            <a:avLst/>
          </a:prstGeom>
          <a:noFill/>
        </p:spPr>
        <p:txBody>
          <a:bodyPr wrap="square" rtlCol="0">
            <a:spAutoFit/>
          </a:bodyPr>
          <a:lstStyle/>
          <a:p>
            <a:r>
              <a:rPr lang="en-US" sz="800" dirty="0"/>
              <a:t>*</a:t>
            </a:r>
            <a:r>
              <a:rPr lang="en-US" sz="800" dirty="0">
                <a:effectLst/>
              </a:rPr>
              <a:t>https://www.acq.osd.mil/asda/dpc/cp/cyber/docs/safeguarding/DoD-Guidance-for-Reviewing-System-Security-Plans-and-the-NIST-SP-800-11-6-2018.pdf</a:t>
            </a:r>
            <a:endParaRPr lang="en-US" sz="800" dirty="0"/>
          </a:p>
        </p:txBody>
      </p:sp>
      <p:sp>
        <p:nvSpPr>
          <p:cNvPr id="6" name="Footer Placeholder 3">
            <a:extLst>
              <a:ext uri="{FF2B5EF4-FFF2-40B4-BE49-F238E27FC236}">
                <a16:creationId xmlns:a16="http://schemas.microsoft.com/office/drawing/2014/main" id="{4F3BBF6B-5016-2898-B8C9-5A07A4B69C72}"/>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24494977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16C9D9-D94C-4E40-8A87-20DB8F74BC18}"/>
              </a:ext>
            </a:extLst>
          </p:cNvPr>
          <p:cNvSpPr>
            <a:spLocks noGrp="1"/>
          </p:cNvSpPr>
          <p:nvPr>
            <p:ph type="title"/>
          </p:nvPr>
        </p:nvSpPr>
        <p:spPr>
          <a:xfrm>
            <a:off x="838200" y="390525"/>
            <a:ext cx="10515600" cy="765175"/>
          </a:xfrm>
        </p:spPr>
        <p:txBody>
          <a:bodyPr/>
          <a:lstStyle/>
          <a:p>
            <a:r>
              <a:rPr lang="en-US" dirty="0"/>
              <a:t>Identification and Authentication (IA)</a:t>
            </a:r>
          </a:p>
        </p:txBody>
      </p:sp>
      <p:sp>
        <p:nvSpPr>
          <p:cNvPr id="3" name="Content Placeholder 2">
            <a:extLst>
              <a:ext uri="{FF2B5EF4-FFF2-40B4-BE49-F238E27FC236}">
                <a16:creationId xmlns:a16="http://schemas.microsoft.com/office/drawing/2014/main" id="{486F2183-903F-432D-A735-9B0B25EB8ACF}"/>
              </a:ext>
            </a:extLst>
          </p:cNvPr>
          <p:cNvSpPr>
            <a:spLocks noGrp="1"/>
          </p:cNvSpPr>
          <p:nvPr>
            <p:ph idx="1"/>
          </p:nvPr>
        </p:nvSpPr>
        <p:spPr>
          <a:xfrm>
            <a:off x="875272" y="1137508"/>
            <a:ext cx="9573768" cy="1412988"/>
          </a:xfrm>
          <a:solidFill>
            <a:schemeClr val="accent1"/>
          </a:solidFill>
        </p:spPr>
        <p:txBody>
          <a:bodyPr>
            <a:normAutofit/>
          </a:bodyPr>
          <a:lstStyle/>
          <a:p>
            <a:pPr marL="0" indent="0" algn="ctr">
              <a:buNone/>
            </a:pPr>
            <a:r>
              <a:rPr lang="en-US" sz="2000" dirty="0">
                <a:solidFill>
                  <a:schemeClr val="bg1"/>
                </a:solidFill>
              </a:rPr>
              <a:t>Identification and authentication is a technical measure that prevents unauthorized individuals or processes from entering a system. Identification and authentication is a critical building block of information security since it is the basis for most types of access control and for establishing user accountability.* </a:t>
            </a:r>
            <a:endParaRPr lang="en-US" sz="2000" b="1" dirty="0">
              <a:solidFill>
                <a:schemeClr val="bg1"/>
              </a:solidFill>
            </a:endParaRPr>
          </a:p>
        </p:txBody>
      </p:sp>
      <p:sp>
        <p:nvSpPr>
          <p:cNvPr id="5" name="Slide Number Placeholder 4">
            <a:extLst>
              <a:ext uri="{FF2B5EF4-FFF2-40B4-BE49-F238E27FC236}">
                <a16:creationId xmlns:a16="http://schemas.microsoft.com/office/drawing/2014/main" id="{A85478AF-BB34-4D06-B6BD-BDC464110516}"/>
              </a:ext>
            </a:extLst>
          </p:cNvPr>
          <p:cNvSpPr>
            <a:spLocks noGrp="1"/>
          </p:cNvSpPr>
          <p:nvPr>
            <p:ph type="sldNum" sz="quarter" idx="12"/>
          </p:nvPr>
        </p:nvSpPr>
        <p:spPr/>
        <p:txBody>
          <a:bodyPr/>
          <a:lstStyle/>
          <a:p>
            <a:fld id="{EBCD8977-B073-4460-AE63-2BD9EC7B16E4}" type="slidenum">
              <a:rPr lang="en-US" smtClean="0"/>
              <a:t>17</a:t>
            </a:fld>
            <a:endParaRPr lang="en-US" dirty="0"/>
          </a:p>
        </p:txBody>
      </p:sp>
      <p:pic>
        <p:nvPicPr>
          <p:cNvPr id="9" name="Picture 8">
            <a:extLst>
              <a:ext uri="{FF2B5EF4-FFF2-40B4-BE49-F238E27FC236}">
                <a16:creationId xmlns:a16="http://schemas.microsoft.com/office/drawing/2014/main" id="{FEA3F9A4-EF53-4438-B282-E0578F616A69}"/>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3" name="TextBox 12">
            <a:extLst>
              <a:ext uri="{FF2B5EF4-FFF2-40B4-BE49-F238E27FC236}">
                <a16:creationId xmlns:a16="http://schemas.microsoft.com/office/drawing/2014/main" id="{7E450B6E-F312-41B2-A592-075922725174}"/>
              </a:ext>
            </a:extLst>
          </p:cNvPr>
          <p:cNvSpPr txBox="1"/>
          <p:nvPr/>
        </p:nvSpPr>
        <p:spPr>
          <a:xfrm>
            <a:off x="875272" y="2779743"/>
            <a:ext cx="8328452" cy="2650662"/>
          </a:xfrm>
          <a:prstGeom prst="rect">
            <a:avLst/>
          </a:prstGeom>
          <a:noFill/>
        </p:spPr>
        <p:txBody>
          <a:bodyPr wrap="square" rtlCol="0">
            <a:spAutoFit/>
          </a:bodyPr>
          <a:lstStyle/>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How do users log into your systems? </a:t>
            </a: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Does everyone have full administrative rights on all systems? </a:t>
            </a: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use any type of multifactor authentication (MFA)? </a:t>
            </a: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have any password requirements setup?  </a:t>
            </a: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have a process for removing user accounts when an individual leaves the company?</a:t>
            </a:r>
          </a:p>
        </p:txBody>
      </p:sp>
      <p:sp>
        <p:nvSpPr>
          <p:cNvPr id="4" name="TextBox 3">
            <a:extLst>
              <a:ext uri="{FF2B5EF4-FFF2-40B4-BE49-F238E27FC236}">
                <a16:creationId xmlns:a16="http://schemas.microsoft.com/office/drawing/2014/main" id="{AE6A9C3C-62FD-6499-4352-2225514504B1}"/>
              </a:ext>
            </a:extLst>
          </p:cNvPr>
          <p:cNvSpPr txBox="1"/>
          <p:nvPr/>
        </p:nvSpPr>
        <p:spPr>
          <a:xfrm>
            <a:off x="5585250" y="6517700"/>
            <a:ext cx="4731951" cy="338554"/>
          </a:xfrm>
          <a:prstGeom prst="rect">
            <a:avLst/>
          </a:prstGeom>
          <a:noFill/>
        </p:spPr>
        <p:txBody>
          <a:bodyPr wrap="square" rtlCol="0">
            <a:spAutoFit/>
          </a:bodyPr>
          <a:lstStyle/>
          <a:p>
            <a:r>
              <a:rPr lang="en-US" sz="800" dirty="0"/>
              <a:t>*</a:t>
            </a:r>
            <a:r>
              <a:rPr lang="en-US" sz="800" dirty="0">
                <a:effectLst/>
              </a:rPr>
              <a:t>https://www.acq.osd.mil/asda/dpc/cp/cyber/docs/safeguarding/DoD-Guidance-for-Reviewing-System-Security-Plans-and-the-NIST-SP-800-11-6-2018.pdf</a:t>
            </a:r>
            <a:endParaRPr lang="en-US" sz="800" dirty="0"/>
          </a:p>
        </p:txBody>
      </p:sp>
      <p:sp>
        <p:nvSpPr>
          <p:cNvPr id="6" name="Footer Placeholder 3">
            <a:extLst>
              <a:ext uri="{FF2B5EF4-FFF2-40B4-BE49-F238E27FC236}">
                <a16:creationId xmlns:a16="http://schemas.microsoft.com/office/drawing/2014/main" id="{3B4B2FC3-9186-50E1-92C6-E616E5B8D317}"/>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5912722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CF674-327E-4A87-A4C4-A861A553E52A}"/>
              </a:ext>
            </a:extLst>
          </p:cNvPr>
          <p:cNvSpPr>
            <a:spLocks noGrp="1"/>
          </p:cNvSpPr>
          <p:nvPr>
            <p:ph type="title"/>
          </p:nvPr>
        </p:nvSpPr>
        <p:spPr>
          <a:xfrm>
            <a:off x="838200" y="365125"/>
            <a:ext cx="10515600" cy="955675"/>
          </a:xfrm>
        </p:spPr>
        <p:txBody>
          <a:bodyPr/>
          <a:lstStyle/>
          <a:p>
            <a:r>
              <a:rPr lang="en-US" dirty="0"/>
              <a:t>Incident Response (IR)</a:t>
            </a:r>
          </a:p>
        </p:txBody>
      </p:sp>
      <p:sp>
        <p:nvSpPr>
          <p:cNvPr id="3" name="Content Placeholder 2">
            <a:extLst>
              <a:ext uri="{FF2B5EF4-FFF2-40B4-BE49-F238E27FC236}">
                <a16:creationId xmlns:a16="http://schemas.microsoft.com/office/drawing/2014/main" id="{D5F389B9-0985-4697-AD64-7114A1E85AF0}"/>
              </a:ext>
            </a:extLst>
          </p:cNvPr>
          <p:cNvSpPr>
            <a:spLocks noGrp="1"/>
          </p:cNvSpPr>
          <p:nvPr>
            <p:ph idx="1"/>
          </p:nvPr>
        </p:nvSpPr>
        <p:spPr>
          <a:xfrm>
            <a:off x="838200" y="1298940"/>
            <a:ext cx="9573768" cy="1491761"/>
          </a:xfrm>
          <a:solidFill>
            <a:schemeClr val="accent1"/>
          </a:solidFill>
        </p:spPr>
        <p:txBody>
          <a:bodyPr>
            <a:noAutofit/>
          </a:bodyPr>
          <a:lstStyle/>
          <a:p>
            <a:pPr marL="0" indent="0" algn="ctr">
              <a:buNone/>
            </a:pPr>
            <a:r>
              <a:rPr lang="en-US" sz="2000" dirty="0">
                <a:solidFill>
                  <a:schemeClr val="bg1"/>
                </a:solidFill>
              </a:rPr>
              <a:t>Companies should establish an operational incident handling capability for company systems that includes adequate preparation, detection, analysis, containment, recovery, and user response activities and track, document, and report incidents to company management and/or authorities.*</a:t>
            </a:r>
          </a:p>
        </p:txBody>
      </p:sp>
      <p:sp>
        <p:nvSpPr>
          <p:cNvPr id="5" name="Slide Number Placeholder 4">
            <a:extLst>
              <a:ext uri="{FF2B5EF4-FFF2-40B4-BE49-F238E27FC236}">
                <a16:creationId xmlns:a16="http://schemas.microsoft.com/office/drawing/2014/main" id="{0D323499-F572-4926-8927-5E78FDD98F10}"/>
              </a:ext>
            </a:extLst>
          </p:cNvPr>
          <p:cNvSpPr>
            <a:spLocks noGrp="1"/>
          </p:cNvSpPr>
          <p:nvPr>
            <p:ph type="sldNum" sz="quarter" idx="12"/>
          </p:nvPr>
        </p:nvSpPr>
        <p:spPr/>
        <p:txBody>
          <a:bodyPr/>
          <a:lstStyle/>
          <a:p>
            <a:fld id="{EBCD8977-B073-4460-AE63-2BD9EC7B16E4}" type="slidenum">
              <a:rPr lang="en-US" smtClean="0"/>
              <a:t>18</a:t>
            </a:fld>
            <a:endParaRPr lang="en-US" dirty="0"/>
          </a:p>
        </p:txBody>
      </p:sp>
      <p:sp>
        <p:nvSpPr>
          <p:cNvPr id="7" name="TextBox 6">
            <a:extLst>
              <a:ext uri="{FF2B5EF4-FFF2-40B4-BE49-F238E27FC236}">
                <a16:creationId xmlns:a16="http://schemas.microsoft.com/office/drawing/2014/main" id="{89619A8C-BE25-4109-BC33-0FADA0AE5302}"/>
              </a:ext>
            </a:extLst>
          </p:cNvPr>
          <p:cNvSpPr txBox="1"/>
          <p:nvPr/>
        </p:nvSpPr>
        <p:spPr>
          <a:xfrm>
            <a:off x="873825" y="2956541"/>
            <a:ext cx="8550555" cy="1256049"/>
          </a:xfrm>
          <a:prstGeom prst="rect">
            <a:avLst/>
          </a:prstGeom>
          <a:noFill/>
        </p:spPr>
        <p:txBody>
          <a:bodyPr wrap="square" rtlCol="0">
            <a:spAutoFit/>
          </a:bodyPr>
          <a:lstStyle/>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have any processes for responding to any type of event that affects your business? </a:t>
            </a: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test this process?</a:t>
            </a:r>
          </a:p>
        </p:txBody>
      </p:sp>
      <p:pic>
        <p:nvPicPr>
          <p:cNvPr id="10" name="Picture 9">
            <a:extLst>
              <a:ext uri="{FF2B5EF4-FFF2-40B4-BE49-F238E27FC236}">
                <a16:creationId xmlns:a16="http://schemas.microsoft.com/office/drawing/2014/main" id="{91EB18BF-B68A-4098-8F5E-B1636E18F081}"/>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4" name="TextBox 3">
            <a:extLst>
              <a:ext uri="{FF2B5EF4-FFF2-40B4-BE49-F238E27FC236}">
                <a16:creationId xmlns:a16="http://schemas.microsoft.com/office/drawing/2014/main" id="{95C69ED0-76E8-C64D-4AEE-DE2F402F0DCC}"/>
              </a:ext>
            </a:extLst>
          </p:cNvPr>
          <p:cNvSpPr txBox="1"/>
          <p:nvPr/>
        </p:nvSpPr>
        <p:spPr>
          <a:xfrm>
            <a:off x="5585250" y="6517700"/>
            <a:ext cx="4731951" cy="338554"/>
          </a:xfrm>
          <a:prstGeom prst="rect">
            <a:avLst/>
          </a:prstGeom>
          <a:noFill/>
        </p:spPr>
        <p:txBody>
          <a:bodyPr wrap="square" rtlCol="0">
            <a:spAutoFit/>
          </a:bodyPr>
          <a:lstStyle/>
          <a:p>
            <a:r>
              <a:rPr lang="en-US" sz="800" dirty="0"/>
              <a:t>*</a:t>
            </a:r>
            <a:r>
              <a:rPr lang="en-US" sz="800" dirty="0">
                <a:effectLst/>
              </a:rPr>
              <a:t>https://www.acq.osd.mil/asda/dpc/cp/cyber/docs/safeguarding/DoD-Guidance-for-Reviewing-System-Security-Plans-and-the-NIST-SP-800-11-6-2018.pdf</a:t>
            </a:r>
            <a:endParaRPr lang="en-US" sz="800" dirty="0"/>
          </a:p>
        </p:txBody>
      </p:sp>
      <p:sp>
        <p:nvSpPr>
          <p:cNvPr id="6" name="Footer Placeholder 3">
            <a:extLst>
              <a:ext uri="{FF2B5EF4-FFF2-40B4-BE49-F238E27FC236}">
                <a16:creationId xmlns:a16="http://schemas.microsoft.com/office/drawing/2014/main" id="{DA7410EF-5B69-4B56-95FC-DF35FFF835F0}"/>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38488106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40A8C8-BC2A-46B3-B595-C826DAFA6A71}"/>
              </a:ext>
            </a:extLst>
          </p:cNvPr>
          <p:cNvSpPr>
            <a:spLocks noGrp="1"/>
          </p:cNvSpPr>
          <p:nvPr>
            <p:ph type="title"/>
          </p:nvPr>
        </p:nvSpPr>
        <p:spPr>
          <a:xfrm>
            <a:off x="838200" y="454026"/>
            <a:ext cx="10515600" cy="687388"/>
          </a:xfrm>
        </p:spPr>
        <p:txBody>
          <a:bodyPr>
            <a:normAutofit/>
          </a:bodyPr>
          <a:lstStyle/>
          <a:p>
            <a:r>
              <a:rPr lang="en-US" dirty="0"/>
              <a:t>Maintenance (MA) </a:t>
            </a:r>
          </a:p>
        </p:txBody>
      </p:sp>
      <p:sp>
        <p:nvSpPr>
          <p:cNvPr id="3" name="Content Placeholder 2">
            <a:extLst>
              <a:ext uri="{FF2B5EF4-FFF2-40B4-BE49-F238E27FC236}">
                <a16:creationId xmlns:a16="http://schemas.microsoft.com/office/drawing/2014/main" id="{8EEA0974-83F7-43B3-8AE7-BC2C42EE081A}"/>
              </a:ext>
            </a:extLst>
          </p:cNvPr>
          <p:cNvSpPr>
            <a:spLocks noGrp="1"/>
          </p:cNvSpPr>
          <p:nvPr>
            <p:ph idx="1"/>
          </p:nvPr>
        </p:nvSpPr>
        <p:spPr>
          <a:xfrm>
            <a:off x="838199" y="1395416"/>
            <a:ext cx="9573768" cy="1229031"/>
          </a:xfrm>
          <a:solidFill>
            <a:schemeClr val="accent1"/>
          </a:solidFill>
        </p:spPr>
        <p:txBody>
          <a:bodyPr>
            <a:normAutofit/>
          </a:bodyPr>
          <a:lstStyle/>
          <a:p>
            <a:pPr marL="0" indent="0" algn="ctr">
              <a:buNone/>
            </a:pPr>
            <a:r>
              <a:rPr lang="en-US" sz="2000" dirty="0">
                <a:solidFill>
                  <a:schemeClr val="bg1"/>
                </a:solidFill>
              </a:rPr>
              <a:t>Companies should perform periodic and timely maintenance on company systems and provide effective controls on the tools, techniques, mechanisms, and personnel used to conduct system maintenance.*</a:t>
            </a:r>
            <a:endParaRPr lang="en-US" sz="2000" b="1" dirty="0">
              <a:solidFill>
                <a:schemeClr val="bg1"/>
              </a:solidFill>
            </a:endParaRPr>
          </a:p>
        </p:txBody>
      </p:sp>
      <p:sp>
        <p:nvSpPr>
          <p:cNvPr id="5" name="Slide Number Placeholder 4">
            <a:extLst>
              <a:ext uri="{FF2B5EF4-FFF2-40B4-BE49-F238E27FC236}">
                <a16:creationId xmlns:a16="http://schemas.microsoft.com/office/drawing/2014/main" id="{5D54C064-39D0-42CE-A3D0-5668B5664926}"/>
              </a:ext>
            </a:extLst>
          </p:cNvPr>
          <p:cNvSpPr>
            <a:spLocks noGrp="1"/>
          </p:cNvSpPr>
          <p:nvPr>
            <p:ph type="sldNum" sz="quarter" idx="12"/>
          </p:nvPr>
        </p:nvSpPr>
        <p:spPr/>
        <p:txBody>
          <a:bodyPr/>
          <a:lstStyle/>
          <a:p>
            <a:fld id="{EBCD8977-B073-4460-AE63-2BD9EC7B16E4}" type="slidenum">
              <a:rPr lang="en-US" smtClean="0"/>
              <a:t>19</a:t>
            </a:fld>
            <a:endParaRPr lang="en-US" dirty="0"/>
          </a:p>
        </p:txBody>
      </p:sp>
      <p:sp>
        <p:nvSpPr>
          <p:cNvPr id="9" name="TextBox 8">
            <a:extLst>
              <a:ext uri="{FF2B5EF4-FFF2-40B4-BE49-F238E27FC236}">
                <a16:creationId xmlns:a16="http://schemas.microsoft.com/office/drawing/2014/main" id="{4BDA0ADB-F598-42C2-8E19-4E9955D462B1}"/>
              </a:ext>
            </a:extLst>
          </p:cNvPr>
          <p:cNvSpPr txBox="1"/>
          <p:nvPr/>
        </p:nvSpPr>
        <p:spPr>
          <a:xfrm>
            <a:off x="861950" y="2817117"/>
            <a:ext cx="8654143" cy="1358642"/>
          </a:xfrm>
          <a:prstGeom prst="rect">
            <a:avLst/>
          </a:prstGeom>
          <a:noFill/>
        </p:spPr>
        <p:txBody>
          <a:bodyPr wrap="square" rtlCol="0">
            <a:spAutoFit/>
          </a:bodyPr>
          <a:lstStyle/>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patch your systems regularly?  </a:t>
            </a: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sanitize systems before sending for repair? </a:t>
            </a: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monitor repair personnel?</a:t>
            </a:r>
          </a:p>
        </p:txBody>
      </p:sp>
      <p:pic>
        <p:nvPicPr>
          <p:cNvPr id="10" name="Picture 9">
            <a:extLst>
              <a:ext uri="{FF2B5EF4-FFF2-40B4-BE49-F238E27FC236}">
                <a16:creationId xmlns:a16="http://schemas.microsoft.com/office/drawing/2014/main" id="{3F6B996F-DAA5-4AA3-85C9-58C2876D5513}"/>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4" name="TextBox 3">
            <a:extLst>
              <a:ext uri="{FF2B5EF4-FFF2-40B4-BE49-F238E27FC236}">
                <a16:creationId xmlns:a16="http://schemas.microsoft.com/office/drawing/2014/main" id="{05E417D9-F204-C1B3-1825-5256375897E3}"/>
              </a:ext>
            </a:extLst>
          </p:cNvPr>
          <p:cNvSpPr txBox="1"/>
          <p:nvPr/>
        </p:nvSpPr>
        <p:spPr>
          <a:xfrm>
            <a:off x="5585250" y="6517700"/>
            <a:ext cx="4731951" cy="338554"/>
          </a:xfrm>
          <a:prstGeom prst="rect">
            <a:avLst/>
          </a:prstGeom>
          <a:noFill/>
        </p:spPr>
        <p:txBody>
          <a:bodyPr wrap="square" rtlCol="0">
            <a:spAutoFit/>
          </a:bodyPr>
          <a:lstStyle/>
          <a:p>
            <a:r>
              <a:rPr lang="en-US" sz="800" dirty="0"/>
              <a:t>*</a:t>
            </a:r>
            <a:r>
              <a:rPr lang="en-US" sz="800" dirty="0">
                <a:effectLst/>
              </a:rPr>
              <a:t>https://www.acq.osd.mil/asda/dpc/cp/cyber/docs/safeguarding/DoD-Guidance-for-Reviewing-System-Security-Plans-and-the-NIST-SP-800-11-6-2018.pdf</a:t>
            </a:r>
            <a:endParaRPr lang="en-US" sz="800" dirty="0"/>
          </a:p>
        </p:txBody>
      </p:sp>
      <p:sp>
        <p:nvSpPr>
          <p:cNvPr id="6" name="Footer Placeholder 3">
            <a:extLst>
              <a:ext uri="{FF2B5EF4-FFF2-40B4-BE49-F238E27FC236}">
                <a16:creationId xmlns:a16="http://schemas.microsoft.com/office/drawing/2014/main" id="{AA45B741-6C53-2EAE-1A10-3D2F60537656}"/>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28828194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31E48D-3970-497A-A357-85B16DEDE936}"/>
              </a:ext>
            </a:extLst>
          </p:cNvPr>
          <p:cNvSpPr>
            <a:spLocks noGrp="1"/>
          </p:cNvSpPr>
          <p:nvPr>
            <p:ph type="title"/>
          </p:nvPr>
        </p:nvSpPr>
        <p:spPr>
          <a:xfrm>
            <a:off x="838200" y="365126"/>
            <a:ext cx="10515600" cy="915988"/>
          </a:xfrm>
        </p:spPr>
        <p:txBody>
          <a:bodyPr/>
          <a:lstStyle/>
          <a:p>
            <a:r>
              <a:rPr lang="en-US" dirty="0"/>
              <a:t>Agenda</a:t>
            </a:r>
          </a:p>
        </p:txBody>
      </p:sp>
      <p:sp>
        <p:nvSpPr>
          <p:cNvPr id="3" name="Content Placeholder 2">
            <a:extLst>
              <a:ext uri="{FF2B5EF4-FFF2-40B4-BE49-F238E27FC236}">
                <a16:creationId xmlns:a16="http://schemas.microsoft.com/office/drawing/2014/main" id="{D6230783-92D8-4AAC-A20E-5C2D3426C6BB}"/>
              </a:ext>
            </a:extLst>
          </p:cNvPr>
          <p:cNvSpPr>
            <a:spLocks noGrp="1"/>
          </p:cNvSpPr>
          <p:nvPr>
            <p:ph idx="1"/>
          </p:nvPr>
        </p:nvSpPr>
        <p:spPr>
          <a:xfrm>
            <a:off x="838200" y="1460500"/>
            <a:ext cx="10515600" cy="4716463"/>
          </a:xfrm>
        </p:spPr>
        <p:txBody>
          <a:bodyPr>
            <a:normAutofit/>
          </a:bodyPr>
          <a:lstStyle/>
          <a:p>
            <a:r>
              <a:rPr lang="en-US" dirty="0"/>
              <a:t>Module 1: Cybersecurity: Why it is Important?</a:t>
            </a:r>
          </a:p>
          <a:p>
            <a:r>
              <a:rPr lang="en-US" dirty="0">
                <a:highlight>
                  <a:srgbClr val="FFFF00"/>
                </a:highlight>
              </a:rPr>
              <a:t>Module 2: Cybersecurity Maturity Model Certification</a:t>
            </a:r>
          </a:p>
          <a:p>
            <a:r>
              <a:rPr lang="en-US" dirty="0"/>
              <a:t>Module 3: Assessment Process - Interim</a:t>
            </a:r>
          </a:p>
          <a:p>
            <a:r>
              <a:rPr lang="en-US" dirty="0"/>
              <a:t>Module 4: Incident Reporting</a:t>
            </a:r>
          </a:p>
          <a:p>
            <a:r>
              <a:rPr lang="en-US" dirty="0"/>
              <a:t>Module 5: Cybersecurity Best Practices</a:t>
            </a:r>
          </a:p>
          <a:p>
            <a:r>
              <a:rPr lang="en-US" dirty="0"/>
              <a:t>Module 6: Risk Management</a:t>
            </a:r>
          </a:p>
          <a:p>
            <a:r>
              <a:rPr lang="en-US" dirty="0"/>
              <a:t>Resource Guide: Glossary, Acronym Guide and Resources for Additional Information</a:t>
            </a:r>
          </a:p>
          <a:p>
            <a:r>
              <a:rPr lang="en-US" dirty="0"/>
              <a:t>CMMC Domains</a:t>
            </a:r>
          </a:p>
          <a:p>
            <a:r>
              <a:rPr lang="en-US" dirty="0"/>
              <a:t>Survey</a:t>
            </a:r>
          </a:p>
        </p:txBody>
      </p:sp>
      <p:sp>
        <p:nvSpPr>
          <p:cNvPr id="5" name="Slide Number Placeholder 4">
            <a:extLst>
              <a:ext uri="{FF2B5EF4-FFF2-40B4-BE49-F238E27FC236}">
                <a16:creationId xmlns:a16="http://schemas.microsoft.com/office/drawing/2014/main" id="{74221916-8EB0-4821-AA57-B3269EA0087F}"/>
              </a:ext>
            </a:extLst>
          </p:cNvPr>
          <p:cNvSpPr>
            <a:spLocks noGrp="1"/>
          </p:cNvSpPr>
          <p:nvPr>
            <p:ph type="sldNum" sz="quarter" idx="12"/>
          </p:nvPr>
        </p:nvSpPr>
        <p:spPr/>
        <p:txBody>
          <a:bodyPr/>
          <a:lstStyle/>
          <a:p>
            <a:fld id="{EBCD8977-B073-4460-AE63-2BD9EC7B16E4}" type="slidenum">
              <a:rPr lang="en-US"/>
              <a:pPr/>
              <a:t>2</a:t>
            </a:fld>
            <a:endParaRPr lang="en-US"/>
          </a:p>
        </p:txBody>
      </p:sp>
      <p:pic>
        <p:nvPicPr>
          <p:cNvPr id="6" name="Picture 5">
            <a:extLst>
              <a:ext uri="{FF2B5EF4-FFF2-40B4-BE49-F238E27FC236}">
                <a16:creationId xmlns:a16="http://schemas.microsoft.com/office/drawing/2014/main" id="{98A335F2-7C01-44A5-88B5-9603A55B0AD5}"/>
              </a:ext>
            </a:extLst>
          </p:cNvPr>
          <p:cNvPicPr>
            <a:picLocks noChangeAspect="1"/>
          </p:cNvPicPr>
          <p:nvPr/>
        </p:nvPicPr>
        <p:blipFill>
          <a:blip r:embed="rId2"/>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8" name="Footer Placeholder 3">
            <a:extLst>
              <a:ext uri="{FF2B5EF4-FFF2-40B4-BE49-F238E27FC236}">
                <a16:creationId xmlns:a16="http://schemas.microsoft.com/office/drawing/2014/main" id="{38BC01CA-BDC1-545B-7D28-F0670281BE3E}"/>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3079392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E87ABB-6CC9-4116-9E01-F3893B7A4ED8}"/>
              </a:ext>
            </a:extLst>
          </p:cNvPr>
          <p:cNvSpPr>
            <a:spLocks noGrp="1"/>
          </p:cNvSpPr>
          <p:nvPr>
            <p:ph type="title"/>
          </p:nvPr>
        </p:nvSpPr>
        <p:spPr>
          <a:xfrm>
            <a:off x="838200" y="378626"/>
            <a:ext cx="10515600" cy="661988"/>
          </a:xfrm>
        </p:spPr>
        <p:txBody>
          <a:bodyPr>
            <a:normAutofit/>
          </a:bodyPr>
          <a:lstStyle/>
          <a:p>
            <a:r>
              <a:rPr lang="en-US" dirty="0"/>
              <a:t>Media Protection (MP)</a:t>
            </a:r>
          </a:p>
        </p:txBody>
      </p:sp>
      <p:sp>
        <p:nvSpPr>
          <p:cNvPr id="3" name="Content Placeholder 2">
            <a:extLst>
              <a:ext uri="{FF2B5EF4-FFF2-40B4-BE49-F238E27FC236}">
                <a16:creationId xmlns:a16="http://schemas.microsoft.com/office/drawing/2014/main" id="{DACAEEE4-7FB5-46A7-8921-FB5BBF067C23}"/>
              </a:ext>
            </a:extLst>
          </p:cNvPr>
          <p:cNvSpPr>
            <a:spLocks noGrp="1"/>
          </p:cNvSpPr>
          <p:nvPr>
            <p:ph idx="1"/>
          </p:nvPr>
        </p:nvSpPr>
        <p:spPr>
          <a:xfrm>
            <a:off x="802574" y="1149208"/>
            <a:ext cx="9573768" cy="2009627"/>
          </a:xfrm>
          <a:solidFill>
            <a:schemeClr val="accent1"/>
          </a:solidFill>
        </p:spPr>
        <p:txBody>
          <a:bodyPr>
            <a:noAutofit/>
          </a:bodyPr>
          <a:lstStyle/>
          <a:p>
            <a:pPr marL="0" indent="0" algn="ctr">
              <a:buNone/>
            </a:pPr>
            <a:r>
              <a:rPr lang="en-US" sz="2000" dirty="0">
                <a:solidFill>
                  <a:schemeClr val="bg1"/>
                </a:solidFill>
              </a:rPr>
              <a:t>Media protection is a requirement that addresses the defense of system media, which can be described as both digital and nondigital. Media protections can restrict access and make media available to authorized personnel only, apply security labels to sensitive information, and provide instructions on how to remove information from media so that the information cannot be retrieved or reconstructed.* </a:t>
            </a:r>
            <a:endParaRPr lang="en-US" sz="2000" b="1" dirty="0">
              <a:solidFill>
                <a:schemeClr val="bg1"/>
              </a:solidFill>
            </a:endParaRPr>
          </a:p>
        </p:txBody>
      </p:sp>
      <p:sp>
        <p:nvSpPr>
          <p:cNvPr id="5" name="Slide Number Placeholder 4">
            <a:extLst>
              <a:ext uri="{FF2B5EF4-FFF2-40B4-BE49-F238E27FC236}">
                <a16:creationId xmlns:a16="http://schemas.microsoft.com/office/drawing/2014/main" id="{1A9E680B-3E8F-4E91-BE96-5BA993B053CF}"/>
              </a:ext>
            </a:extLst>
          </p:cNvPr>
          <p:cNvSpPr>
            <a:spLocks noGrp="1"/>
          </p:cNvSpPr>
          <p:nvPr>
            <p:ph type="sldNum" sz="quarter" idx="12"/>
          </p:nvPr>
        </p:nvSpPr>
        <p:spPr/>
        <p:txBody>
          <a:bodyPr/>
          <a:lstStyle/>
          <a:p>
            <a:fld id="{EBCD8977-B073-4460-AE63-2BD9EC7B16E4}" type="slidenum">
              <a:rPr lang="en-US" smtClean="0"/>
              <a:t>20</a:t>
            </a:fld>
            <a:endParaRPr lang="en-US" dirty="0"/>
          </a:p>
        </p:txBody>
      </p:sp>
      <p:pic>
        <p:nvPicPr>
          <p:cNvPr id="12" name="Picture 11">
            <a:extLst>
              <a:ext uri="{FF2B5EF4-FFF2-40B4-BE49-F238E27FC236}">
                <a16:creationId xmlns:a16="http://schemas.microsoft.com/office/drawing/2014/main" id="{341D7384-4BC5-4289-B225-E806195EB5EF}"/>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6" name="TextBox 15">
            <a:extLst>
              <a:ext uri="{FF2B5EF4-FFF2-40B4-BE49-F238E27FC236}">
                <a16:creationId xmlns:a16="http://schemas.microsoft.com/office/drawing/2014/main" id="{7B6F3814-58DA-44D6-9815-5858FE3CA792}"/>
              </a:ext>
            </a:extLst>
          </p:cNvPr>
          <p:cNvSpPr txBox="1"/>
          <p:nvPr/>
        </p:nvSpPr>
        <p:spPr>
          <a:xfrm>
            <a:off x="838200" y="3326566"/>
            <a:ext cx="8420201" cy="1720920"/>
          </a:xfrm>
          <a:prstGeom prst="rect">
            <a:avLst/>
          </a:prstGeom>
          <a:noFill/>
        </p:spPr>
        <p:txBody>
          <a:bodyPr wrap="square" rtlCol="0">
            <a:spAutoFit/>
          </a:bodyPr>
          <a:lstStyle/>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sanitize systems before sending for disposal? </a:t>
            </a: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protect backups at off-site facilities? </a:t>
            </a: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protect your systems from removable media especially when coming from an unknown source?</a:t>
            </a:r>
          </a:p>
        </p:txBody>
      </p:sp>
      <p:sp>
        <p:nvSpPr>
          <p:cNvPr id="4" name="TextBox 3">
            <a:extLst>
              <a:ext uri="{FF2B5EF4-FFF2-40B4-BE49-F238E27FC236}">
                <a16:creationId xmlns:a16="http://schemas.microsoft.com/office/drawing/2014/main" id="{4473DCB1-EAFC-9351-43E7-E37F9180695D}"/>
              </a:ext>
            </a:extLst>
          </p:cNvPr>
          <p:cNvSpPr txBox="1"/>
          <p:nvPr/>
        </p:nvSpPr>
        <p:spPr>
          <a:xfrm>
            <a:off x="5585250" y="6517700"/>
            <a:ext cx="4731951" cy="338554"/>
          </a:xfrm>
          <a:prstGeom prst="rect">
            <a:avLst/>
          </a:prstGeom>
          <a:noFill/>
        </p:spPr>
        <p:txBody>
          <a:bodyPr wrap="square" rtlCol="0">
            <a:spAutoFit/>
          </a:bodyPr>
          <a:lstStyle/>
          <a:p>
            <a:r>
              <a:rPr lang="en-US" sz="800" dirty="0"/>
              <a:t>*</a:t>
            </a:r>
            <a:r>
              <a:rPr lang="en-US" sz="800" dirty="0">
                <a:effectLst/>
              </a:rPr>
              <a:t>https://www.acq.osd.mil/asda/dpc/cp/cyber/docs/safeguarding/DoD-Guidance-for-Reviewing-System-Security-Plans-and-the-NIST-SP-800-11-6-2018.pdf</a:t>
            </a:r>
            <a:endParaRPr lang="en-US" sz="800" dirty="0"/>
          </a:p>
        </p:txBody>
      </p:sp>
      <p:sp>
        <p:nvSpPr>
          <p:cNvPr id="6" name="Footer Placeholder 3">
            <a:extLst>
              <a:ext uri="{FF2B5EF4-FFF2-40B4-BE49-F238E27FC236}">
                <a16:creationId xmlns:a16="http://schemas.microsoft.com/office/drawing/2014/main" id="{B3AE055E-D39F-D10F-95BC-CA21358434CE}"/>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36414677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EEFB7-315F-4D43-875E-157BB6DEFB72}"/>
              </a:ext>
            </a:extLst>
          </p:cNvPr>
          <p:cNvSpPr>
            <a:spLocks noGrp="1"/>
          </p:cNvSpPr>
          <p:nvPr>
            <p:ph type="title"/>
          </p:nvPr>
        </p:nvSpPr>
        <p:spPr>
          <a:xfrm>
            <a:off x="838200" y="365125"/>
            <a:ext cx="10515600" cy="841375"/>
          </a:xfrm>
        </p:spPr>
        <p:txBody>
          <a:bodyPr/>
          <a:lstStyle/>
          <a:p>
            <a:r>
              <a:rPr lang="en-US" dirty="0"/>
              <a:t>Personnel Security (PS)</a:t>
            </a:r>
          </a:p>
        </p:txBody>
      </p:sp>
      <p:sp>
        <p:nvSpPr>
          <p:cNvPr id="3" name="Content Placeholder 2">
            <a:extLst>
              <a:ext uri="{FF2B5EF4-FFF2-40B4-BE49-F238E27FC236}">
                <a16:creationId xmlns:a16="http://schemas.microsoft.com/office/drawing/2014/main" id="{A7F937BA-A846-4591-ABFB-C7E5F23E4217}"/>
              </a:ext>
            </a:extLst>
          </p:cNvPr>
          <p:cNvSpPr>
            <a:spLocks noGrp="1"/>
          </p:cNvSpPr>
          <p:nvPr>
            <p:ph idx="1"/>
          </p:nvPr>
        </p:nvSpPr>
        <p:spPr>
          <a:xfrm>
            <a:off x="838199" y="1304102"/>
            <a:ext cx="9573768" cy="1673352"/>
          </a:xfrm>
          <a:solidFill>
            <a:schemeClr val="accent1"/>
          </a:solidFill>
        </p:spPr>
        <p:txBody>
          <a:bodyPr>
            <a:noAutofit/>
          </a:bodyPr>
          <a:lstStyle/>
          <a:p>
            <a:pPr marL="0" indent="0" algn="ctr">
              <a:buNone/>
            </a:pPr>
            <a:r>
              <a:rPr lang="en-US" sz="2000" dirty="0">
                <a:solidFill>
                  <a:schemeClr val="bg1"/>
                </a:solidFill>
              </a:rPr>
              <a:t>Personnel security seeks to minimize the risk that staff (permanent, temporary, or contractor) pose to company assets through the malicious use or exploitation of their legitimate access to the company’s resources. Companies should be vigilant when recruiting and hiring new employees, as well as when an employee transfers or is terminated.*</a:t>
            </a:r>
          </a:p>
          <a:p>
            <a:pPr marL="0" indent="0" algn="ctr">
              <a:buNone/>
            </a:pPr>
            <a:endParaRPr lang="en-US" sz="2000" b="1" dirty="0">
              <a:solidFill>
                <a:schemeClr val="bg1"/>
              </a:solidFill>
            </a:endParaRPr>
          </a:p>
        </p:txBody>
      </p:sp>
      <p:sp>
        <p:nvSpPr>
          <p:cNvPr id="5" name="Slide Number Placeholder 4">
            <a:extLst>
              <a:ext uri="{FF2B5EF4-FFF2-40B4-BE49-F238E27FC236}">
                <a16:creationId xmlns:a16="http://schemas.microsoft.com/office/drawing/2014/main" id="{CB0CBEA9-B227-4D58-86D4-2BCD44155A94}"/>
              </a:ext>
            </a:extLst>
          </p:cNvPr>
          <p:cNvSpPr>
            <a:spLocks noGrp="1"/>
          </p:cNvSpPr>
          <p:nvPr>
            <p:ph type="sldNum" sz="quarter" idx="12"/>
          </p:nvPr>
        </p:nvSpPr>
        <p:spPr/>
        <p:txBody>
          <a:bodyPr/>
          <a:lstStyle/>
          <a:p>
            <a:fld id="{EBCD8977-B073-4460-AE63-2BD9EC7B16E4}" type="slidenum">
              <a:rPr lang="en-US" smtClean="0"/>
              <a:t>21</a:t>
            </a:fld>
            <a:endParaRPr lang="en-US" dirty="0"/>
          </a:p>
        </p:txBody>
      </p:sp>
      <p:sp>
        <p:nvSpPr>
          <p:cNvPr id="8" name="TextBox 7">
            <a:extLst>
              <a:ext uri="{FF2B5EF4-FFF2-40B4-BE49-F238E27FC236}">
                <a16:creationId xmlns:a16="http://schemas.microsoft.com/office/drawing/2014/main" id="{4E93D13D-4B50-4F1A-B9BA-423CAA024B94}"/>
              </a:ext>
            </a:extLst>
          </p:cNvPr>
          <p:cNvSpPr txBox="1"/>
          <p:nvPr/>
        </p:nvSpPr>
        <p:spPr>
          <a:xfrm>
            <a:off x="838201" y="3210885"/>
            <a:ext cx="8708570" cy="1256049"/>
          </a:xfrm>
          <a:prstGeom prst="rect">
            <a:avLst/>
          </a:prstGeom>
          <a:noFill/>
        </p:spPr>
        <p:txBody>
          <a:bodyPr wrap="square" rtlCol="0">
            <a:spAutoFit/>
          </a:bodyPr>
          <a:lstStyle/>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perform background checks on employees? </a:t>
            </a: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remove/disable access when an employee leaves the company?</a:t>
            </a:r>
          </a:p>
        </p:txBody>
      </p:sp>
      <p:pic>
        <p:nvPicPr>
          <p:cNvPr id="13" name="Picture 12">
            <a:extLst>
              <a:ext uri="{FF2B5EF4-FFF2-40B4-BE49-F238E27FC236}">
                <a16:creationId xmlns:a16="http://schemas.microsoft.com/office/drawing/2014/main" id="{6294521A-7190-4666-B15E-1B478FEDFDA0}"/>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4" name="TextBox 3">
            <a:extLst>
              <a:ext uri="{FF2B5EF4-FFF2-40B4-BE49-F238E27FC236}">
                <a16:creationId xmlns:a16="http://schemas.microsoft.com/office/drawing/2014/main" id="{DEC906EB-2C4D-20CE-0060-C88298B42F4D}"/>
              </a:ext>
            </a:extLst>
          </p:cNvPr>
          <p:cNvSpPr txBox="1"/>
          <p:nvPr/>
        </p:nvSpPr>
        <p:spPr>
          <a:xfrm>
            <a:off x="5585250" y="6517700"/>
            <a:ext cx="4731951" cy="338554"/>
          </a:xfrm>
          <a:prstGeom prst="rect">
            <a:avLst/>
          </a:prstGeom>
          <a:noFill/>
        </p:spPr>
        <p:txBody>
          <a:bodyPr wrap="square" rtlCol="0">
            <a:spAutoFit/>
          </a:bodyPr>
          <a:lstStyle/>
          <a:p>
            <a:r>
              <a:rPr lang="en-US" sz="800" dirty="0"/>
              <a:t>*</a:t>
            </a:r>
            <a:r>
              <a:rPr lang="en-US" sz="800" dirty="0">
                <a:effectLst/>
              </a:rPr>
              <a:t>https://www.acq.osd.mil/asda/dpc/cp/cyber/docs/safeguarding/DoD-Guidance-for-Reviewing-System-Security-Plans-and-the-NIST-SP-800-11-6-2018.pdf</a:t>
            </a:r>
            <a:endParaRPr lang="en-US" sz="800" dirty="0"/>
          </a:p>
        </p:txBody>
      </p:sp>
      <p:sp>
        <p:nvSpPr>
          <p:cNvPr id="6" name="Footer Placeholder 3">
            <a:extLst>
              <a:ext uri="{FF2B5EF4-FFF2-40B4-BE49-F238E27FC236}">
                <a16:creationId xmlns:a16="http://schemas.microsoft.com/office/drawing/2014/main" id="{25B9795B-96CC-7802-8F0E-66DF8418BF95}"/>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12218396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2BD63A-2119-4B13-A007-4E9F3229DB47}"/>
              </a:ext>
            </a:extLst>
          </p:cNvPr>
          <p:cNvSpPr>
            <a:spLocks noGrp="1"/>
          </p:cNvSpPr>
          <p:nvPr>
            <p:ph type="title"/>
          </p:nvPr>
        </p:nvSpPr>
        <p:spPr>
          <a:xfrm>
            <a:off x="838200" y="351392"/>
            <a:ext cx="10515600" cy="714375"/>
          </a:xfrm>
        </p:spPr>
        <p:txBody>
          <a:bodyPr/>
          <a:lstStyle/>
          <a:p>
            <a:r>
              <a:rPr lang="en-US" dirty="0"/>
              <a:t>Physical Protection (PE)</a:t>
            </a:r>
          </a:p>
        </p:txBody>
      </p:sp>
      <p:sp>
        <p:nvSpPr>
          <p:cNvPr id="3" name="Content Placeholder 2">
            <a:extLst>
              <a:ext uri="{FF2B5EF4-FFF2-40B4-BE49-F238E27FC236}">
                <a16:creationId xmlns:a16="http://schemas.microsoft.com/office/drawing/2014/main" id="{94894623-0B52-4FA7-A243-CEE08F98987B}"/>
              </a:ext>
            </a:extLst>
          </p:cNvPr>
          <p:cNvSpPr>
            <a:spLocks noGrp="1"/>
          </p:cNvSpPr>
          <p:nvPr>
            <p:ph idx="1"/>
          </p:nvPr>
        </p:nvSpPr>
        <p:spPr>
          <a:xfrm>
            <a:off x="839163" y="1182099"/>
            <a:ext cx="9573768" cy="1358642"/>
          </a:xfrm>
          <a:solidFill>
            <a:schemeClr val="accent1"/>
          </a:solidFill>
        </p:spPr>
        <p:txBody>
          <a:bodyPr>
            <a:normAutofit/>
          </a:bodyPr>
          <a:lstStyle/>
          <a:p>
            <a:pPr marL="0" indent="0" algn="ctr">
              <a:buNone/>
            </a:pPr>
            <a:r>
              <a:rPr lang="en-US" sz="2000" dirty="0">
                <a:solidFill>
                  <a:schemeClr val="bg1"/>
                </a:solidFill>
              </a:rPr>
              <a:t>The term physical (and environmental) security refers to measures taken to protect systems, buildings, and related supporting infrastructure against threats associated with their physical environment.* </a:t>
            </a:r>
            <a:endParaRPr lang="en-US" sz="2000" b="1" dirty="0">
              <a:solidFill>
                <a:schemeClr val="bg1"/>
              </a:solidFill>
            </a:endParaRPr>
          </a:p>
        </p:txBody>
      </p:sp>
      <p:sp>
        <p:nvSpPr>
          <p:cNvPr id="5" name="Slide Number Placeholder 4">
            <a:extLst>
              <a:ext uri="{FF2B5EF4-FFF2-40B4-BE49-F238E27FC236}">
                <a16:creationId xmlns:a16="http://schemas.microsoft.com/office/drawing/2014/main" id="{C9366456-7BB6-4914-B850-C839A1570A43}"/>
              </a:ext>
            </a:extLst>
          </p:cNvPr>
          <p:cNvSpPr>
            <a:spLocks noGrp="1"/>
          </p:cNvSpPr>
          <p:nvPr>
            <p:ph type="sldNum" sz="quarter" idx="12"/>
          </p:nvPr>
        </p:nvSpPr>
        <p:spPr/>
        <p:txBody>
          <a:bodyPr/>
          <a:lstStyle/>
          <a:p>
            <a:fld id="{EBCD8977-B073-4460-AE63-2BD9EC7B16E4}" type="slidenum">
              <a:rPr lang="en-US" smtClean="0"/>
              <a:t>22</a:t>
            </a:fld>
            <a:endParaRPr lang="en-US" dirty="0"/>
          </a:p>
        </p:txBody>
      </p:sp>
      <p:pic>
        <p:nvPicPr>
          <p:cNvPr id="10" name="Picture 9">
            <a:extLst>
              <a:ext uri="{FF2B5EF4-FFF2-40B4-BE49-F238E27FC236}">
                <a16:creationId xmlns:a16="http://schemas.microsoft.com/office/drawing/2014/main" id="{F0255A28-1579-42ED-9F5F-876DD1ACD6EC}"/>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4" name="TextBox 13">
            <a:extLst>
              <a:ext uri="{FF2B5EF4-FFF2-40B4-BE49-F238E27FC236}">
                <a16:creationId xmlns:a16="http://schemas.microsoft.com/office/drawing/2014/main" id="{2234083C-560D-4601-9C05-A332D47B9958}"/>
              </a:ext>
            </a:extLst>
          </p:cNvPr>
          <p:cNvSpPr txBox="1"/>
          <p:nvPr/>
        </p:nvSpPr>
        <p:spPr>
          <a:xfrm>
            <a:off x="862914" y="2785129"/>
            <a:ext cx="8695441" cy="1358642"/>
          </a:xfrm>
          <a:prstGeom prst="rect">
            <a:avLst/>
          </a:prstGeom>
          <a:noFill/>
        </p:spPr>
        <p:txBody>
          <a:bodyPr wrap="square" rtlCol="0">
            <a:spAutoFit/>
          </a:bodyPr>
          <a:lstStyle/>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track and monitor visitors?</a:t>
            </a: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Is physical access to systems limited? </a:t>
            </a: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take security measures when working offsite?</a:t>
            </a:r>
          </a:p>
        </p:txBody>
      </p:sp>
      <p:sp>
        <p:nvSpPr>
          <p:cNvPr id="4" name="TextBox 3">
            <a:extLst>
              <a:ext uri="{FF2B5EF4-FFF2-40B4-BE49-F238E27FC236}">
                <a16:creationId xmlns:a16="http://schemas.microsoft.com/office/drawing/2014/main" id="{D48AC02F-32D0-C014-39E5-ACD44F0D4ABC}"/>
              </a:ext>
            </a:extLst>
          </p:cNvPr>
          <p:cNvSpPr txBox="1"/>
          <p:nvPr/>
        </p:nvSpPr>
        <p:spPr>
          <a:xfrm>
            <a:off x="5585250" y="6517700"/>
            <a:ext cx="4731951" cy="338554"/>
          </a:xfrm>
          <a:prstGeom prst="rect">
            <a:avLst/>
          </a:prstGeom>
          <a:noFill/>
        </p:spPr>
        <p:txBody>
          <a:bodyPr wrap="square" rtlCol="0">
            <a:spAutoFit/>
          </a:bodyPr>
          <a:lstStyle/>
          <a:p>
            <a:r>
              <a:rPr lang="en-US" sz="800" dirty="0"/>
              <a:t>*</a:t>
            </a:r>
            <a:r>
              <a:rPr lang="en-US" sz="800" dirty="0">
                <a:effectLst/>
              </a:rPr>
              <a:t>https://www.acq.osd.mil/asda/dpc/cp/cyber/docs/safeguarding/DoD-Guidance-for-Reviewing-System-Security-Plans-and-the-NIST-SP-800-11-6-2018.pdf</a:t>
            </a:r>
            <a:endParaRPr lang="en-US" sz="800" dirty="0"/>
          </a:p>
        </p:txBody>
      </p:sp>
      <p:sp>
        <p:nvSpPr>
          <p:cNvPr id="6" name="Footer Placeholder 3">
            <a:extLst>
              <a:ext uri="{FF2B5EF4-FFF2-40B4-BE49-F238E27FC236}">
                <a16:creationId xmlns:a16="http://schemas.microsoft.com/office/drawing/2014/main" id="{32CC2C0C-F572-8C83-ED97-A4080E095164}"/>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15943833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0F658F-FB6F-4A7F-A9F1-9C35229D6608}"/>
              </a:ext>
            </a:extLst>
          </p:cNvPr>
          <p:cNvSpPr>
            <a:spLocks noGrp="1"/>
          </p:cNvSpPr>
          <p:nvPr>
            <p:ph type="title"/>
          </p:nvPr>
        </p:nvSpPr>
        <p:spPr>
          <a:xfrm>
            <a:off x="751701" y="377825"/>
            <a:ext cx="10515600" cy="879475"/>
          </a:xfrm>
        </p:spPr>
        <p:txBody>
          <a:bodyPr/>
          <a:lstStyle/>
          <a:p>
            <a:r>
              <a:rPr lang="en-US" dirty="0"/>
              <a:t>Risk Assessment (RA)</a:t>
            </a:r>
          </a:p>
        </p:txBody>
      </p:sp>
      <p:sp>
        <p:nvSpPr>
          <p:cNvPr id="3" name="Content Placeholder 2">
            <a:extLst>
              <a:ext uri="{FF2B5EF4-FFF2-40B4-BE49-F238E27FC236}">
                <a16:creationId xmlns:a16="http://schemas.microsoft.com/office/drawing/2014/main" id="{3BDBC86F-1AA0-4FBF-890C-6FF64BB99395}"/>
              </a:ext>
            </a:extLst>
          </p:cNvPr>
          <p:cNvSpPr>
            <a:spLocks noGrp="1"/>
          </p:cNvSpPr>
          <p:nvPr>
            <p:ph idx="1"/>
          </p:nvPr>
        </p:nvSpPr>
        <p:spPr>
          <a:xfrm>
            <a:off x="797274" y="1346788"/>
            <a:ext cx="9573768" cy="1980218"/>
          </a:xfrm>
          <a:solidFill>
            <a:schemeClr val="accent1"/>
          </a:solidFill>
        </p:spPr>
        <p:txBody>
          <a:bodyPr>
            <a:noAutofit/>
          </a:bodyPr>
          <a:lstStyle/>
          <a:p>
            <a:pPr marL="0" indent="0" algn="ctr">
              <a:buNone/>
            </a:pPr>
            <a:r>
              <a:rPr lang="en-US" sz="2000" dirty="0">
                <a:solidFill>
                  <a:schemeClr val="bg1"/>
                </a:solidFill>
              </a:rPr>
              <a:t>Risk assessments identify and prioritize risks to company operations, assets, employees, and other organizations that may result from the operation of a system. Companies should periodically assess the risk to operations (e.g., mission, functions, image, and reputation), assets, and employees, which may result from the operation of company systems and the associated processing, storage, or transmission of company information.*</a:t>
            </a:r>
            <a:endParaRPr lang="en-US" sz="2000" b="1" dirty="0">
              <a:solidFill>
                <a:schemeClr val="bg1"/>
              </a:solidFill>
            </a:endParaRPr>
          </a:p>
        </p:txBody>
      </p:sp>
      <p:sp>
        <p:nvSpPr>
          <p:cNvPr id="5" name="Slide Number Placeholder 4">
            <a:extLst>
              <a:ext uri="{FF2B5EF4-FFF2-40B4-BE49-F238E27FC236}">
                <a16:creationId xmlns:a16="http://schemas.microsoft.com/office/drawing/2014/main" id="{8A7C18FB-F975-4AE6-B293-110D3583C3B0}"/>
              </a:ext>
            </a:extLst>
          </p:cNvPr>
          <p:cNvSpPr>
            <a:spLocks noGrp="1"/>
          </p:cNvSpPr>
          <p:nvPr>
            <p:ph type="sldNum" sz="quarter" idx="12"/>
          </p:nvPr>
        </p:nvSpPr>
        <p:spPr/>
        <p:txBody>
          <a:bodyPr/>
          <a:lstStyle/>
          <a:p>
            <a:fld id="{EBCD8977-B073-4460-AE63-2BD9EC7B16E4}" type="slidenum">
              <a:rPr lang="en-US" smtClean="0"/>
              <a:t>23</a:t>
            </a:fld>
            <a:endParaRPr lang="en-US" dirty="0"/>
          </a:p>
        </p:txBody>
      </p:sp>
      <p:sp>
        <p:nvSpPr>
          <p:cNvPr id="6" name="TextBox 5">
            <a:extLst>
              <a:ext uri="{FF2B5EF4-FFF2-40B4-BE49-F238E27FC236}">
                <a16:creationId xmlns:a16="http://schemas.microsoft.com/office/drawing/2014/main" id="{6477CF23-A91D-46ED-BF2C-933022E3AB70}"/>
              </a:ext>
            </a:extLst>
          </p:cNvPr>
          <p:cNvSpPr txBox="1"/>
          <p:nvPr/>
        </p:nvSpPr>
        <p:spPr>
          <a:xfrm>
            <a:off x="797275" y="3438219"/>
            <a:ext cx="9123148" cy="1358642"/>
          </a:xfrm>
          <a:prstGeom prst="rect">
            <a:avLst/>
          </a:prstGeom>
          <a:noFill/>
        </p:spPr>
        <p:txBody>
          <a:bodyPr wrap="square" rtlCol="0">
            <a:spAutoFit/>
          </a:bodyPr>
          <a:lstStyle/>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assess risk to your company and systems? </a:t>
            </a: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scan for and remediate systems vulnerabilities? </a:t>
            </a: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perform backups of systems? </a:t>
            </a:r>
          </a:p>
        </p:txBody>
      </p:sp>
      <p:pic>
        <p:nvPicPr>
          <p:cNvPr id="9" name="Picture 8">
            <a:extLst>
              <a:ext uri="{FF2B5EF4-FFF2-40B4-BE49-F238E27FC236}">
                <a16:creationId xmlns:a16="http://schemas.microsoft.com/office/drawing/2014/main" id="{8DCB3928-112C-43E0-8D5F-FE13A2552E21}"/>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4" name="TextBox 3">
            <a:extLst>
              <a:ext uri="{FF2B5EF4-FFF2-40B4-BE49-F238E27FC236}">
                <a16:creationId xmlns:a16="http://schemas.microsoft.com/office/drawing/2014/main" id="{DFC5301C-F099-C72F-8FAB-1374E2BF34F5}"/>
              </a:ext>
            </a:extLst>
          </p:cNvPr>
          <p:cNvSpPr txBox="1"/>
          <p:nvPr/>
        </p:nvSpPr>
        <p:spPr>
          <a:xfrm>
            <a:off x="5585250" y="6517700"/>
            <a:ext cx="4731951" cy="338554"/>
          </a:xfrm>
          <a:prstGeom prst="rect">
            <a:avLst/>
          </a:prstGeom>
          <a:noFill/>
        </p:spPr>
        <p:txBody>
          <a:bodyPr wrap="square" rtlCol="0">
            <a:spAutoFit/>
          </a:bodyPr>
          <a:lstStyle/>
          <a:p>
            <a:r>
              <a:rPr lang="en-US" sz="800" dirty="0"/>
              <a:t>*</a:t>
            </a:r>
            <a:r>
              <a:rPr lang="en-US" sz="800" dirty="0">
                <a:effectLst/>
              </a:rPr>
              <a:t>https://www.acq.osd.mil/asda/dpc/cp/cyber/docs/safeguarding/DoD-Guidance-for-Reviewing-System-Security-Plans-and-the-NIST-SP-800-11-6-2018.pdf</a:t>
            </a:r>
            <a:endParaRPr lang="en-US" sz="800" dirty="0"/>
          </a:p>
        </p:txBody>
      </p:sp>
      <p:sp>
        <p:nvSpPr>
          <p:cNvPr id="7" name="Footer Placeholder 3">
            <a:extLst>
              <a:ext uri="{FF2B5EF4-FFF2-40B4-BE49-F238E27FC236}">
                <a16:creationId xmlns:a16="http://schemas.microsoft.com/office/drawing/2014/main" id="{DA52B4A6-546D-3308-E564-2DB194FAA784}"/>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22408256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A23795-9FBE-4BD4-B3CB-5BD7A26B3335}"/>
              </a:ext>
            </a:extLst>
          </p:cNvPr>
          <p:cNvSpPr>
            <a:spLocks noGrp="1"/>
          </p:cNvSpPr>
          <p:nvPr>
            <p:ph type="title"/>
          </p:nvPr>
        </p:nvSpPr>
        <p:spPr>
          <a:xfrm>
            <a:off x="838200" y="365126"/>
            <a:ext cx="10515600" cy="849900"/>
          </a:xfrm>
        </p:spPr>
        <p:txBody>
          <a:bodyPr/>
          <a:lstStyle/>
          <a:p>
            <a:r>
              <a:rPr lang="en-US" dirty="0"/>
              <a:t>Security Assessment (CA)</a:t>
            </a:r>
          </a:p>
        </p:txBody>
      </p:sp>
      <p:sp>
        <p:nvSpPr>
          <p:cNvPr id="3" name="Content Placeholder 2">
            <a:extLst>
              <a:ext uri="{FF2B5EF4-FFF2-40B4-BE49-F238E27FC236}">
                <a16:creationId xmlns:a16="http://schemas.microsoft.com/office/drawing/2014/main" id="{47E0C67B-1506-4EC6-B8F2-BAB6A4A6CF48}"/>
              </a:ext>
            </a:extLst>
          </p:cNvPr>
          <p:cNvSpPr>
            <a:spLocks noGrp="1"/>
          </p:cNvSpPr>
          <p:nvPr>
            <p:ph idx="1"/>
          </p:nvPr>
        </p:nvSpPr>
        <p:spPr>
          <a:xfrm>
            <a:off x="705171" y="1287676"/>
            <a:ext cx="9573768" cy="1673352"/>
          </a:xfrm>
          <a:solidFill>
            <a:schemeClr val="accent1"/>
          </a:solidFill>
        </p:spPr>
        <p:txBody>
          <a:bodyPr>
            <a:normAutofit/>
          </a:bodyPr>
          <a:lstStyle/>
          <a:p>
            <a:pPr marL="0" indent="0" algn="ctr">
              <a:buNone/>
            </a:pPr>
            <a:r>
              <a:rPr lang="en-US" sz="2000" dirty="0">
                <a:solidFill>
                  <a:schemeClr val="bg1"/>
                </a:solidFill>
              </a:rPr>
              <a:t>A security requirement assessment is the testing and/or evaluation of the management, operational, and technical security requirements on a system to determine the extent to which the requirements are implemented correctly, operating as intended, and producing the desired outcome with respect to meeting the security requirements for the system.* </a:t>
            </a:r>
          </a:p>
        </p:txBody>
      </p:sp>
      <p:sp>
        <p:nvSpPr>
          <p:cNvPr id="5" name="Slide Number Placeholder 4">
            <a:extLst>
              <a:ext uri="{FF2B5EF4-FFF2-40B4-BE49-F238E27FC236}">
                <a16:creationId xmlns:a16="http://schemas.microsoft.com/office/drawing/2014/main" id="{762B7CB8-3F50-4FAE-B357-34EB059B6464}"/>
              </a:ext>
            </a:extLst>
          </p:cNvPr>
          <p:cNvSpPr>
            <a:spLocks noGrp="1"/>
          </p:cNvSpPr>
          <p:nvPr>
            <p:ph type="sldNum" sz="quarter" idx="12"/>
          </p:nvPr>
        </p:nvSpPr>
        <p:spPr/>
        <p:txBody>
          <a:bodyPr/>
          <a:lstStyle/>
          <a:p>
            <a:fld id="{EBCD8977-B073-4460-AE63-2BD9EC7B16E4}" type="slidenum">
              <a:rPr lang="en-US" smtClean="0"/>
              <a:t>24</a:t>
            </a:fld>
            <a:endParaRPr lang="en-US" dirty="0"/>
          </a:p>
        </p:txBody>
      </p:sp>
      <p:sp>
        <p:nvSpPr>
          <p:cNvPr id="6" name="TextBox 5">
            <a:extLst>
              <a:ext uri="{FF2B5EF4-FFF2-40B4-BE49-F238E27FC236}">
                <a16:creationId xmlns:a16="http://schemas.microsoft.com/office/drawing/2014/main" id="{EF425882-439A-4BDF-80C3-CEDBF6ED74E4}"/>
              </a:ext>
            </a:extLst>
          </p:cNvPr>
          <p:cNvSpPr txBox="1"/>
          <p:nvPr/>
        </p:nvSpPr>
        <p:spPr>
          <a:xfrm>
            <a:off x="791190" y="3076550"/>
            <a:ext cx="9019202" cy="1720920"/>
          </a:xfrm>
          <a:prstGeom prst="rect">
            <a:avLst/>
          </a:prstGeom>
          <a:noFill/>
        </p:spPr>
        <p:txBody>
          <a:bodyPr wrap="square" rtlCol="0">
            <a:spAutoFit/>
          </a:bodyPr>
          <a:lstStyle/>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periodically assess your security controls? </a:t>
            </a: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resolve any deficiencies found in security controls? </a:t>
            </a: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document how your systems are protected and interconnected? </a:t>
            </a:r>
          </a:p>
        </p:txBody>
      </p:sp>
      <p:pic>
        <p:nvPicPr>
          <p:cNvPr id="8" name="Picture 7">
            <a:extLst>
              <a:ext uri="{FF2B5EF4-FFF2-40B4-BE49-F238E27FC236}">
                <a16:creationId xmlns:a16="http://schemas.microsoft.com/office/drawing/2014/main" id="{8664208E-DA05-47F2-9DEF-10BE4D80D152}"/>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4" name="TextBox 3">
            <a:extLst>
              <a:ext uri="{FF2B5EF4-FFF2-40B4-BE49-F238E27FC236}">
                <a16:creationId xmlns:a16="http://schemas.microsoft.com/office/drawing/2014/main" id="{1143951F-44BF-C8CB-DAE2-E0FABEC89E6E}"/>
              </a:ext>
            </a:extLst>
          </p:cNvPr>
          <p:cNvSpPr txBox="1"/>
          <p:nvPr/>
        </p:nvSpPr>
        <p:spPr>
          <a:xfrm>
            <a:off x="5585250" y="6517700"/>
            <a:ext cx="4731951" cy="338554"/>
          </a:xfrm>
          <a:prstGeom prst="rect">
            <a:avLst/>
          </a:prstGeom>
          <a:noFill/>
        </p:spPr>
        <p:txBody>
          <a:bodyPr wrap="square" rtlCol="0">
            <a:spAutoFit/>
          </a:bodyPr>
          <a:lstStyle/>
          <a:p>
            <a:r>
              <a:rPr lang="en-US" sz="800" dirty="0"/>
              <a:t>*</a:t>
            </a:r>
            <a:r>
              <a:rPr lang="en-US" sz="800" dirty="0">
                <a:effectLst/>
              </a:rPr>
              <a:t>https://www.acq.osd.mil/asda/dpc/cp/cyber/docs/safeguarding/DoD-Guidance-for-Reviewing-System-Security-Plans-and-the-NIST-SP-800-11-6-2018.pdf</a:t>
            </a:r>
            <a:endParaRPr lang="en-US" sz="800" dirty="0"/>
          </a:p>
        </p:txBody>
      </p:sp>
      <p:sp>
        <p:nvSpPr>
          <p:cNvPr id="7" name="Footer Placeholder 3">
            <a:extLst>
              <a:ext uri="{FF2B5EF4-FFF2-40B4-BE49-F238E27FC236}">
                <a16:creationId xmlns:a16="http://schemas.microsoft.com/office/drawing/2014/main" id="{EA59C6A6-7F11-7CBB-2F2B-5231EBC333A3}"/>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36130896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F03000-EA2A-45AB-9809-369E73B6085C}"/>
              </a:ext>
            </a:extLst>
          </p:cNvPr>
          <p:cNvSpPr>
            <a:spLocks noGrp="1"/>
          </p:cNvSpPr>
          <p:nvPr>
            <p:ph type="title"/>
          </p:nvPr>
        </p:nvSpPr>
        <p:spPr>
          <a:xfrm>
            <a:off x="492204" y="365125"/>
            <a:ext cx="10515600" cy="892175"/>
          </a:xfrm>
        </p:spPr>
        <p:txBody>
          <a:bodyPr/>
          <a:lstStyle/>
          <a:p>
            <a:r>
              <a:rPr lang="en-US" dirty="0"/>
              <a:t>System and Communications Protection (SC)</a:t>
            </a:r>
          </a:p>
        </p:txBody>
      </p:sp>
      <p:sp>
        <p:nvSpPr>
          <p:cNvPr id="3" name="Content Placeholder 2">
            <a:extLst>
              <a:ext uri="{FF2B5EF4-FFF2-40B4-BE49-F238E27FC236}">
                <a16:creationId xmlns:a16="http://schemas.microsoft.com/office/drawing/2014/main" id="{23680959-0138-49AB-AF38-9A7F95483024}"/>
              </a:ext>
            </a:extLst>
          </p:cNvPr>
          <p:cNvSpPr>
            <a:spLocks noGrp="1"/>
          </p:cNvSpPr>
          <p:nvPr>
            <p:ph idx="1"/>
          </p:nvPr>
        </p:nvSpPr>
        <p:spPr>
          <a:xfrm>
            <a:off x="838200" y="1150890"/>
            <a:ext cx="9573768" cy="2056418"/>
          </a:xfrm>
          <a:solidFill>
            <a:schemeClr val="accent1"/>
          </a:solidFill>
        </p:spPr>
        <p:txBody>
          <a:bodyPr>
            <a:noAutofit/>
          </a:bodyPr>
          <a:lstStyle/>
          <a:p>
            <a:pPr marL="0" indent="0" algn="ctr">
              <a:buNone/>
            </a:pPr>
            <a:r>
              <a:rPr lang="en-US" sz="2000" dirty="0">
                <a:solidFill>
                  <a:schemeClr val="bg1"/>
                </a:solidFill>
              </a:rPr>
              <a:t>System and communications protection requirements provide an array of safeguards for the system, including the confidentiality information at rest and in transit. System and communications protection also establishes boundaries that restrict access to publicly accessible information within a system. Using boundary protections, a company can monitor and control communications at external boundaries as well as key internal boundaries within the system.*</a:t>
            </a:r>
          </a:p>
          <a:p>
            <a:pPr marL="0" indent="0" algn="ctr">
              <a:buNone/>
            </a:pPr>
            <a:endParaRPr lang="en-US" sz="2000" b="1" dirty="0">
              <a:solidFill>
                <a:schemeClr val="bg1"/>
              </a:solidFill>
            </a:endParaRPr>
          </a:p>
        </p:txBody>
      </p:sp>
      <p:sp>
        <p:nvSpPr>
          <p:cNvPr id="5" name="Slide Number Placeholder 4">
            <a:extLst>
              <a:ext uri="{FF2B5EF4-FFF2-40B4-BE49-F238E27FC236}">
                <a16:creationId xmlns:a16="http://schemas.microsoft.com/office/drawing/2014/main" id="{08B9FB72-E94F-4FD9-B8CE-9E2BEAE8C787}"/>
              </a:ext>
            </a:extLst>
          </p:cNvPr>
          <p:cNvSpPr>
            <a:spLocks noGrp="1"/>
          </p:cNvSpPr>
          <p:nvPr>
            <p:ph type="sldNum" sz="quarter" idx="12"/>
          </p:nvPr>
        </p:nvSpPr>
        <p:spPr/>
        <p:txBody>
          <a:bodyPr/>
          <a:lstStyle/>
          <a:p>
            <a:fld id="{EBCD8977-B073-4460-AE63-2BD9EC7B16E4}" type="slidenum">
              <a:rPr lang="en-US" smtClean="0"/>
              <a:t>25</a:t>
            </a:fld>
            <a:endParaRPr lang="en-US" dirty="0"/>
          </a:p>
        </p:txBody>
      </p:sp>
      <p:pic>
        <p:nvPicPr>
          <p:cNvPr id="9" name="Picture 8">
            <a:extLst>
              <a:ext uri="{FF2B5EF4-FFF2-40B4-BE49-F238E27FC236}">
                <a16:creationId xmlns:a16="http://schemas.microsoft.com/office/drawing/2014/main" id="{5A713011-F7FA-4D54-AFC5-2D952F26E564}"/>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3" name="TextBox 12">
            <a:extLst>
              <a:ext uri="{FF2B5EF4-FFF2-40B4-BE49-F238E27FC236}">
                <a16:creationId xmlns:a16="http://schemas.microsoft.com/office/drawing/2014/main" id="{E066AC6F-7D43-4E5A-96E5-24363186A4DE}"/>
              </a:ext>
            </a:extLst>
          </p:cNvPr>
          <p:cNvSpPr txBox="1"/>
          <p:nvPr/>
        </p:nvSpPr>
        <p:spPr>
          <a:xfrm>
            <a:off x="861950" y="3326550"/>
            <a:ext cx="8610663" cy="2548070"/>
          </a:xfrm>
          <a:prstGeom prst="rect">
            <a:avLst/>
          </a:prstGeom>
          <a:noFill/>
        </p:spPr>
        <p:txBody>
          <a:bodyPr wrap="square" rtlCol="0">
            <a:spAutoFit/>
          </a:bodyPr>
          <a:lstStyle/>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have firewalls and other segregation on your network? </a:t>
            </a: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segregate public-facing systems from internal only systems? </a:t>
            </a: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use encryption when transmitting over the Internet?  </a:t>
            </a: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limit the ability to connect to systems from outside the company?</a:t>
            </a:r>
          </a:p>
        </p:txBody>
      </p:sp>
      <p:sp>
        <p:nvSpPr>
          <p:cNvPr id="4" name="TextBox 3">
            <a:extLst>
              <a:ext uri="{FF2B5EF4-FFF2-40B4-BE49-F238E27FC236}">
                <a16:creationId xmlns:a16="http://schemas.microsoft.com/office/drawing/2014/main" id="{A5400C07-F04C-3D8D-E43F-E5B868EBCDE9}"/>
              </a:ext>
            </a:extLst>
          </p:cNvPr>
          <p:cNvSpPr txBox="1"/>
          <p:nvPr/>
        </p:nvSpPr>
        <p:spPr>
          <a:xfrm>
            <a:off x="5585250" y="6517700"/>
            <a:ext cx="4731951" cy="338554"/>
          </a:xfrm>
          <a:prstGeom prst="rect">
            <a:avLst/>
          </a:prstGeom>
          <a:noFill/>
        </p:spPr>
        <p:txBody>
          <a:bodyPr wrap="square" rtlCol="0">
            <a:spAutoFit/>
          </a:bodyPr>
          <a:lstStyle/>
          <a:p>
            <a:r>
              <a:rPr lang="en-US" sz="800" dirty="0"/>
              <a:t>*</a:t>
            </a:r>
            <a:r>
              <a:rPr lang="en-US" sz="800" dirty="0">
                <a:effectLst/>
              </a:rPr>
              <a:t>https://www.acq.osd.mil/asda/dpc/cp/cyber/docs/safeguarding/DoD-Guidance-for-Reviewing-System-Security-Plans-and-the-NIST-SP-800-11-6-2018.pdf</a:t>
            </a:r>
            <a:endParaRPr lang="en-US" sz="800" dirty="0"/>
          </a:p>
        </p:txBody>
      </p:sp>
      <p:sp>
        <p:nvSpPr>
          <p:cNvPr id="6" name="Footer Placeholder 3">
            <a:extLst>
              <a:ext uri="{FF2B5EF4-FFF2-40B4-BE49-F238E27FC236}">
                <a16:creationId xmlns:a16="http://schemas.microsoft.com/office/drawing/2014/main" id="{49215F6A-67C4-8825-52C3-DA29E07AF280}"/>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304797875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F2FAF7-A0AF-4767-9874-A84A75549AE2}"/>
              </a:ext>
            </a:extLst>
          </p:cNvPr>
          <p:cNvSpPr>
            <a:spLocks noGrp="1"/>
          </p:cNvSpPr>
          <p:nvPr>
            <p:ph type="title"/>
          </p:nvPr>
        </p:nvSpPr>
        <p:spPr>
          <a:xfrm>
            <a:off x="838200" y="365125"/>
            <a:ext cx="10515600" cy="942975"/>
          </a:xfrm>
        </p:spPr>
        <p:txBody>
          <a:bodyPr/>
          <a:lstStyle/>
          <a:p>
            <a:r>
              <a:rPr lang="en-US" dirty="0"/>
              <a:t>System and Information Integrity (SI)</a:t>
            </a:r>
          </a:p>
        </p:txBody>
      </p:sp>
      <p:sp>
        <p:nvSpPr>
          <p:cNvPr id="3" name="Content Placeholder 2">
            <a:extLst>
              <a:ext uri="{FF2B5EF4-FFF2-40B4-BE49-F238E27FC236}">
                <a16:creationId xmlns:a16="http://schemas.microsoft.com/office/drawing/2014/main" id="{6632E3D6-9F10-478B-AE3B-33819E4ED641}"/>
              </a:ext>
            </a:extLst>
          </p:cNvPr>
          <p:cNvSpPr>
            <a:spLocks noGrp="1"/>
          </p:cNvSpPr>
          <p:nvPr>
            <p:ph idx="1"/>
          </p:nvPr>
        </p:nvSpPr>
        <p:spPr>
          <a:xfrm>
            <a:off x="930863" y="1332184"/>
            <a:ext cx="9573768" cy="1114131"/>
          </a:xfrm>
          <a:solidFill>
            <a:schemeClr val="accent1"/>
          </a:solidFill>
        </p:spPr>
        <p:txBody>
          <a:bodyPr>
            <a:normAutofit/>
          </a:bodyPr>
          <a:lstStyle/>
          <a:p>
            <a:pPr marL="0" indent="0" algn="ctr">
              <a:buNone/>
            </a:pPr>
            <a:r>
              <a:rPr lang="en-US" sz="2000" dirty="0">
                <a:solidFill>
                  <a:schemeClr val="bg1"/>
                </a:solidFill>
              </a:rPr>
              <a:t>System and information integrity provides assurance that the information being accessed has not been meddled with or damaged by an error in the system.* </a:t>
            </a:r>
            <a:endParaRPr lang="en-US" sz="2000" b="1" dirty="0">
              <a:solidFill>
                <a:schemeClr val="bg1"/>
              </a:solidFill>
            </a:endParaRPr>
          </a:p>
        </p:txBody>
      </p:sp>
      <p:sp>
        <p:nvSpPr>
          <p:cNvPr id="5" name="Slide Number Placeholder 4">
            <a:extLst>
              <a:ext uri="{FF2B5EF4-FFF2-40B4-BE49-F238E27FC236}">
                <a16:creationId xmlns:a16="http://schemas.microsoft.com/office/drawing/2014/main" id="{B934EAB6-1127-42FD-B565-56DC3F593879}"/>
              </a:ext>
            </a:extLst>
          </p:cNvPr>
          <p:cNvSpPr>
            <a:spLocks noGrp="1"/>
          </p:cNvSpPr>
          <p:nvPr>
            <p:ph type="sldNum" sz="quarter" idx="12"/>
          </p:nvPr>
        </p:nvSpPr>
        <p:spPr/>
        <p:txBody>
          <a:bodyPr/>
          <a:lstStyle/>
          <a:p>
            <a:fld id="{EBCD8977-B073-4460-AE63-2BD9EC7B16E4}" type="slidenum">
              <a:rPr lang="en-US" smtClean="0"/>
              <a:t>26</a:t>
            </a:fld>
            <a:endParaRPr lang="en-US" dirty="0"/>
          </a:p>
        </p:txBody>
      </p:sp>
      <p:pic>
        <p:nvPicPr>
          <p:cNvPr id="9" name="Picture 8">
            <a:extLst>
              <a:ext uri="{FF2B5EF4-FFF2-40B4-BE49-F238E27FC236}">
                <a16:creationId xmlns:a16="http://schemas.microsoft.com/office/drawing/2014/main" id="{3355A85C-59B0-4DD0-9583-24690C976CD5}"/>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3" name="TextBox 12">
            <a:extLst>
              <a:ext uri="{FF2B5EF4-FFF2-40B4-BE49-F238E27FC236}">
                <a16:creationId xmlns:a16="http://schemas.microsoft.com/office/drawing/2014/main" id="{0A4AA8C4-FE6E-4CD1-8C90-D8E8D94B6B17}"/>
              </a:ext>
            </a:extLst>
          </p:cNvPr>
          <p:cNvSpPr txBox="1"/>
          <p:nvPr/>
        </p:nvSpPr>
        <p:spPr>
          <a:xfrm>
            <a:off x="1017363" y="2581897"/>
            <a:ext cx="9028680" cy="1358642"/>
          </a:xfrm>
          <a:prstGeom prst="rect">
            <a:avLst/>
          </a:prstGeom>
          <a:noFill/>
        </p:spPr>
        <p:txBody>
          <a:bodyPr wrap="square" rtlCol="0">
            <a:spAutoFit/>
          </a:bodyPr>
          <a:lstStyle/>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use Anti-malware/Anti-virus software and keep it updated? </a:t>
            </a: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200" dirty="0">
                <a:solidFill>
                  <a:schemeClr val="tx1">
                    <a:lumMod val="75000"/>
                    <a:lumOff val="25000"/>
                  </a:schemeClr>
                </a:solidFill>
                <a:effectLst/>
                <a:ea typeface="Calibri" panose="020F0502020204030204" pitchFamily="34" charset="0"/>
                <a:cs typeface="Times New Roman" panose="02020603050405020304" pitchFamily="18" charset="0"/>
              </a:rPr>
              <a:t>Do you monitor for system vulnerabilities and/or malicious attacks?</a:t>
            </a:r>
          </a:p>
          <a:p>
            <a:pPr marR="0" lvl="0">
              <a:lnSpc>
                <a:spcPct val="107000"/>
              </a:lnSpc>
              <a:spcBef>
                <a:spcPts val="0"/>
              </a:spcBef>
              <a:spcAft>
                <a:spcPts val="800"/>
              </a:spcAft>
              <a:tabLst>
                <a:tab pos="457200" algn="l"/>
              </a:tabLst>
            </a:pPr>
            <a:endParaRPr lang="en-US" sz="2200" dirty="0">
              <a:solidFill>
                <a:schemeClr val="tx1">
                  <a:lumMod val="75000"/>
                  <a:lumOff val="25000"/>
                </a:schemeClr>
              </a:solidFill>
              <a:effectLst/>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1DBC8BBF-8E41-9995-9369-30E63E1CF6C7}"/>
              </a:ext>
            </a:extLst>
          </p:cNvPr>
          <p:cNvSpPr txBox="1"/>
          <p:nvPr/>
        </p:nvSpPr>
        <p:spPr>
          <a:xfrm>
            <a:off x="5585250" y="6517700"/>
            <a:ext cx="4731951" cy="338554"/>
          </a:xfrm>
          <a:prstGeom prst="rect">
            <a:avLst/>
          </a:prstGeom>
          <a:noFill/>
        </p:spPr>
        <p:txBody>
          <a:bodyPr wrap="square" rtlCol="0">
            <a:spAutoFit/>
          </a:bodyPr>
          <a:lstStyle/>
          <a:p>
            <a:r>
              <a:rPr lang="en-US" sz="800" dirty="0"/>
              <a:t>*</a:t>
            </a:r>
            <a:r>
              <a:rPr lang="en-US" sz="800" dirty="0">
                <a:effectLst/>
              </a:rPr>
              <a:t>https://www.acq.osd.mil/asda/dpc/cp/cyber/docs/safeguarding/DoD-Guidance-for-Reviewing-System-Security-Plans-and-the-NIST-SP-800-11-6-2018.pdf</a:t>
            </a:r>
            <a:endParaRPr lang="en-US" sz="800" dirty="0"/>
          </a:p>
        </p:txBody>
      </p:sp>
      <p:sp>
        <p:nvSpPr>
          <p:cNvPr id="4" name="Footer Placeholder 3">
            <a:extLst>
              <a:ext uri="{FF2B5EF4-FFF2-40B4-BE49-F238E27FC236}">
                <a16:creationId xmlns:a16="http://schemas.microsoft.com/office/drawing/2014/main" id="{8E8600ED-5B2C-70B9-CE53-E40AA2132CCB}"/>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36092096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6A0B95-3DEA-46D4-A854-23CD1FF4A389}"/>
              </a:ext>
            </a:extLst>
          </p:cNvPr>
          <p:cNvSpPr>
            <a:spLocks noGrp="1"/>
          </p:cNvSpPr>
          <p:nvPr>
            <p:ph type="title"/>
          </p:nvPr>
        </p:nvSpPr>
        <p:spPr>
          <a:xfrm>
            <a:off x="838200" y="365125"/>
            <a:ext cx="10515600" cy="854075"/>
          </a:xfrm>
        </p:spPr>
        <p:txBody>
          <a:bodyPr/>
          <a:lstStyle/>
          <a:p>
            <a:r>
              <a:rPr lang="en-US" dirty="0"/>
              <a:t>CMMC Enumeration/Numbering Defined</a:t>
            </a:r>
          </a:p>
        </p:txBody>
      </p:sp>
      <p:sp>
        <p:nvSpPr>
          <p:cNvPr id="3" name="Content Placeholder 2">
            <a:extLst>
              <a:ext uri="{FF2B5EF4-FFF2-40B4-BE49-F238E27FC236}">
                <a16:creationId xmlns:a16="http://schemas.microsoft.com/office/drawing/2014/main" id="{BCB7A586-CD99-4766-871A-F3958F1408AA}"/>
              </a:ext>
            </a:extLst>
          </p:cNvPr>
          <p:cNvSpPr>
            <a:spLocks noGrp="1"/>
          </p:cNvSpPr>
          <p:nvPr>
            <p:ph idx="1"/>
          </p:nvPr>
        </p:nvSpPr>
        <p:spPr>
          <a:xfrm>
            <a:off x="650457" y="1402003"/>
            <a:ext cx="9332936" cy="2084241"/>
          </a:xfrm>
        </p:spPr>
        <p:txBody>
          <a:bodyPr>
            <a:normAutofit/>
          </a:bodyPr>
          <a:lstStyle/>
          <a:p>
            <a:pPr marL="0" indent="0">
              <a:buNone/>
            </a:pPr>
            <a:r>
              <a:rPr lang="en-US" sz="2000" dirty="0"/>
              <a:t>Each practice is specified using the convention of </a:t>
            </a:r>
            <a:r>
              <a:rPr lang="en-US" sz="2000" b="1" dirty="0"/>
              <a:t>DD.L#-REQ </a:t>
            </a:r>
            <a:r>
              <a:rPr lang="en-US" sz="2000" dirty="0"/>
              <a:t>where:</a:t>
            </a:r>
          </a:p>
          <a:p>
            <a:pPr lvl="1"/>
            <a:r>
              <a:rPr lang="en-US" sz="2000" b="1" dirty="0">
                <a:solidFill>
                  <a:srgbClr val="33CC33"/>
                </a:solidFill>
              </a:rPr>
              <a:t>DD</a:t>
            </a:r>
            <a:r>
              <a:rPr lang="en-US" sz="2000" dirty="0"/>
              <a:t> is the two-letter domain abbreviation;</a:t>
            </a:r>
          </a:p>
          <a:p>
            <a:pPr lvl="1"/>
            <a:r>
              <a:rPr lang="en-US" sz="2000" b="1" dirty="0">
                <a:solidFill>
                  <a:srgbClr val="FFC000"/>
                </a:solidFill>
              </a:rPr>
              <a:t>L#</a:t>
            </a:r>
            <a:r>
              <a:rPr lang="en-US" sz="2000" dirty="0">
                <a:solidFill>
                  <a:srgbClr val="FFC000"/>
                </a:solidFill>
              </a:rPr>
              <a:t> </a:t>
            </a:r>
            <a:r>
              <a:rPr lang="en-US" sz="2000" dirty="0"/>
              <a:t>is the level number; and</a:t>
            </a:r>
          </a:p>
          <a:p>
            <a:pPr lvl="1"/>
            <a:r>
              <a:rPr lang="en-US" sz="2000" b="1" dirty="0">
                <a:solidFill>
                  <a:srgbClr val="FF0000"/>
                </a:solidFill>
              </a:rPr>
              <a:t>REQ </a:t>
            </a:r>
            <a:r>
              <a:rPr lang="en-US" sz="2000" dirty="0"/>
              <a:t>is the NIST SP 800-171 Rev 2 or NIST SP 800-172 security requirement number.</a:t>
            </a:r>
          </a:p>
        </p:txBody>
      </p:sp>
      <p:sp>
        <p:nvSpPr>
          <p:cNvPr id="5" name="Slide Number Placeholder 4">
            <a:extLst>
              <a:ext uri="{FF2B5EF4-FFF2-40B4-BE49-F238E27FC236}">
                <a16:creationId xmlns:a16="http://schemas.microsoft.com/office/drawing/2014/main" id="{928F95F1-3DD8-4EDE-A430-3073DF26943C}"/>
              </a:ext>
            </a:extLst>
          </p:cNvPr>
          <p:cNvSpPr>
            <a:spLocks noGrp="1"/>
          </p:cNvSpPr>
          <p:nvPr>
            <p:ph type="sldNum" sz="quarter" idx="12"/>
          </p:nvPr>
        </p:nvSpPr>
        <p:spPr/>
        <p:txBody>
          <a:bodyPr/>
          <a:lstStyle/>
          <a:p>
            <a:fld id="{EBCD8977-B073-4460-AE63-2BD9EC7B16E4}" type="slidenum">
              <a:rPr lang="en-US" smtClean="0"/>
              <a:t>27</a:t>
            </a:fld>
            <a:endParaRPr lang="en-US" dirty="0"/>
          </a:p>
        </p:txBody>
      </p:sp>
      <p:grpSp>
        <p:nvGrpSpPr>
          <p:cNvPr id="13" name="Group 12">
            <a:extLst>
              <a:ext uri="{FF2B5EF4-FFF2-40B4-BE49-F238E27FC236}">
                <a16:creationId xmlns:a16="http://schemas.microsoft.com/office/drawing/2014/main" id="{1B39F7B0-9C38-4563-B305-1BCCC4E25907}"/>
              </a:ext>
            </a:extLst>
          </p:cNvPr>
          <p:cNvGrpSpPr/>
          <p:nvPr/>
        </p:nvGrpSpPr>
        <p:grpSpPr>
          <a:xfrm>
            <a:off x="1826084" y="4063611"/>
            <a:ext cx="5873663" cy="1058615"/>
            <a:chOff x="2354893" y="4460222"/>
            <a:chExt cx="5873663" cy="1058615"/>
          </a:xfrm>
        </p:grpSpPr>
        <p:sp>
          <p:nvSpPr>
            <p:cNvPr id="7" name="Rectangle: Rounded Corners 6">
              <a:extLst>
                <a:ext uri="{FF2B5EF4-FFF2-40B4-BE49-F238E27FC236}">
                  <a16:creationId xmlns:a16="http://schemas.microsoft.com/office/drawing/2014/main" id="{9046B386-D55C-424D-9ABD-F5C25CCCDBE6}"/>
                </a:ext>
              </a:extLst>
            </p:cNvPr>
            <p:cNvSpPr/>
            <p:nvPr/>
          </p:nvSpPr>
          <p:spPr>
            <a:xfrm>
              <a:off x="2354893" y="4471792"/>
              <a:ext cx="1758863" cy="876821"/>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t>AC</a:t>
              </a:r>
            </a:p>
          </p:txBody>
        </p:sp>
        <p:sp>
          <p:nvSpPr>
            <p:cNvPr id="8" name="Rectangle: Rounded Corners 7">
              <a:extLst>
                <a:ext uri="{FF2B5EF4-FFF2-40B4-BE49-F238E27FC236}">
                  <a16:creationId xmlns:a16="http://schemas.microsoft.com/office/drawing/2014/main" id="{77C55226-837E-4CD4-A955-C84A6DB8DAA3}"/>
                </a:ext>
              </a:extLst>
            </p:cNvPr>
            <p:cNvSpPr/>
            <p:nvPr/>
          </p:nvSpPr>
          <p:spPr>
            <a:xfrm>
              <a:off x="4412293" y="4460223"/>
              <a:ext cx="1758863" cy="876821"/>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t>L1</a:t>
              </a:r>
            </a:p>
          </p:txBody>
        </p:sp>
        <p:sp>
          <p:nvSpPr>
            <p:cNvPr id="9" name="Rectangle: Rounded Corners 8">
              <a:extLst>
                <a:ext uri="{FF2B5EF4-FFF2-40B4-BE49-F238E27FC236}">
                  <a16:creationId xmlns:a16="http://schemas.microsoft.com/office/drawing/2014/main" id="{7E16FA95-0BB7-483A-81AD-6EC91A88EEE6}"/>
                </a:ext>
              </a:extLst>
            </p:cNvPr>
            <p:cNvSpPr/>
            <p:nvPr/>
          </p:nvSpPr>
          <p:spPr>
            <a:xfrm>
              <a:off x="6469693" y="4460222"/>
              <a:ext cx="1758863" cy="876821"/>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t>3.1.1</a:t>
              </a:r>
            </a:p>
          </p:txBody>
        </p:sp>
        <p:sp>
          <p:nvSpPr>
            <p:cNvPr id="10" name="TextBox 9">
              <a:extLst>
                <a:ext uri="{FF2B5EF4-FFF2-40B4-BE49-F238E27FC236}">
                  <a16:creationId xmlns:a16="http://schemas.microsoft.com/office/drawing/2014/main" id="{4309D0F8-F4BD-4783-8EDD-06D8218EDE4A}"/>
                </a:ext>
              </a:extLst>
            </p:cNvPr>
            <p:cNvSpPr txBox="1"/>
            <p:nvPr/>
          </p:nvSpPr>
          <p:spPr>
            <a:xfrm>
              <a:off x="4083496" y="4810951"/>
              <a:ext cx="413359" cy="707886"/>
            </a:xfrm>
            <a:prstGeom prst="rect">
              <a:avLst/>
            </a:prstGeom>
            <a:noFill/>
          </p:spPr>
          <p:txBody>
            <a:bodyPr wrap="square" rtlCol="0">
              <a:spAutoFit/>
            </a:bodyPr>
            <a:lstStyle/>
            <a:p>
              <a:pPr algn="ctr"/>
              <a:r>
                <a:rPr lang="en-US" sz="4000" b="1" dirty="0"/>
                <a:t>.</a:t>
              </a:r>
            </a:p>
          </p:txBody>
        </p:sp>
        <p:sp>
          <p:nvSpPr>
            <p:cNvPr id="11" name="TextBox 10">
              <a:extLst>
                <a:ext uri="{FF2B5EF4-FFF2-40B4-BE49-F238E27FC236}">
                  <a16:creationId xmlns:a16="http://schemas.microsoft.com/office/drawing/2014/main" id="{067ED7A8-F82F-41E6-9213-57CB5B64CBF5}"/>
                </a:ext>
              </a:extLst>
            </p:cNvPr>
            <p:cNvSpPr txBox="1"/>
            <p:nvPr/>
          </p:nvSpPr>
          <p:spPr>
            <a:xfrm>
              <a:off x="6139848" y="4540509"/>
              <a:ext cx="413359" cy="707886"/>
            </a:xfrm>
            <a:prstGeom prst="rect">
              <a:avLst/>
            </a:prstGeom>
            <a:noFill/>
          </p:spPr>
          <p:txBody>
            <a:bodyPr wrap="square" rtlCol="0">
              <a:spAutoFit/>
            </a:bodyPr>
            <a:lstStyle/>
            <a:p>
              <a:pPr algn="ctr"/>
              <a:r>
                <a:rPr lang="en-US" sz="4000" b="1" dirty="0"/>
                <a:t>-</a:t>
              </a:r>
            </a:p>
          </p:txBody>
        </p:sp>
      </p:grpSp>
      <p:sp>
        <p:nvSpPr>
          <p:cNvPr id="12" name="TextBox 11">
            <a:extLst>
              <a:ext uri="{FF2B5EF4-FFF2-40B4-BE49-F238E27FC236}">
                <a16:creationId xmlns:a16="http://schemas.microsoft.com/office/drawing/2014/main" id="{0BF7E23F-8C8B-4A83-A85C-2DF5E3B05FB6}"/>
              </a:ext>
            </a:extLst>
          </p:cNvPr>
          <p:cNvSpPr txBox="1"/>
          <p:nvPr/>
        </p:nvSpPr>
        <p:spPr>
          <a:xfrm>
            <a:off x="761081" y="3443273"/>
            <a:ext cx="8192020" cy="400110"/>
          </a:xfrm>
          <a:prstGeom prst="rect">
            <a:avLst/>
          </a:prstGeom>
          <a:noFill/>
        </p:spPr>
        <p:txBody>
          <a:bodyPr wrap="square" rtlCol="0">
            <a:spAutoFit/>
          </a:bodyPr>
          <a:lstStyle/>
          <a:p>
            <a:r>
              <a:rPr lang="en-US" sz="2000" dirty="0">
                <a:solidFill>
                  <a:schemeClr val="tx1">
                    <a:lumMod val="75000"/>
                    <a:lumOff val="25000"/>
                  </a:schemeClr>
                </a:solidFill>
              </a:rPr>
              <a:t>Example of the breakdown of a CMMC practice:</a:t>
            </a:r>
          </a:p>
        </p:txBody>
      </p:sp>
      <p:sp>
        <p:nvSpPr>
          <p:cNvPr id="14" name="TextBox 13">
            <a:extLst>
              <a:ext uri="{FF2B5EF4-FFF2-40B4-BE49-F238E27FC236}">
                <a16:creationId xmlns:a16="http://schemas.microsoft.com/office/drawing/2014/main" id="{60956C9D-2D5A-4360-A32B-55480189C8E0}"/>
              </a:ext>
            </a:extLst>
          </p:cNvPr>
          <p:cNvSpPr txBox="1"/>
          <p:nvPr/>
        </p:nvSpPr>
        <p:spPr>
          <a:xfrm>
            <a:off x="852373" y="5144421"/>
            <a:ext cx="8416854" cy="1015663"/>
          </a:xfrm>
          <a:prstGeom prst="rect">
            <a:avLst/>
          </a:prstGeom>
          <a:noFill/>
        </p:spPr>
        <p:txBody>
          <a:bodyPr wrap="square" rtlCol="0">
            <a:spAutoFit/>
          </a:bodyPr>
          <a:lstStyle/>
          <a:p>
            <a:r>
              <a:rPr lang="en-US" sz="2000" b="1" dirty="0">
                <a:solidFill>
                  <a:schemeClr val="tx1">
                    <a:lumMod val="75000"/>
                    <a:lumOff val="25000"/>
                  </a:schemeClr>
                </a:solidFill>
              </a:rPr>
              <a:t>Description:  </a:t>
            </a:r>
            <a:r>
              <a:rPr lang="en-US" sz="2000" dirty="0">
                <a:solidFill>
                  <a:schemeClr val="tx1">
                    <a:lumMod val="75000"/>
                    <a:lumOff val="25000"/>
                  </a:schemeClr>
                </a:solidFill>
              </a:rPr>
              <a:t>Limit information system access to authorized users, processes acting on behalf of authorized users, or devices (including other information systems).</a:t>
            </a:r>
          </a:p>
        </p:txBody>
      </p:sp>
      <p:pic>
        <p:nvPicPr>
          <p:cNvPr id="15" name="Picture 14">
            <a:extLst>
              <a:ext uri="{FF2B5EF4-FFF2-40B4-BE49-F238E27FC236}">
                <a16:creationId xmlns:a16="http://schemas.microsoft.com/office/drawing/2014/main" id="{459E394C-64B6-4E61-8380-8B881E3A6C55}"/>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7" name="TextBox 16">
            <a:extLst>
              <a:ext uri="{FF2B5EF4-FFF2-40B4-BE49-F238E27FC236}">
                <a16:creationId xmlns:a16="http://schemas.microsoft.com/office/drawing/2014/main" id="{F811E6A0-D994-4D63-A5C0-FCE122857915}"/>
              </a:ext>
            </a:extLst>
          </p:cNvPr>
          <p:cNvSpPr txBox="1"/>
          <p:nvPr/>
        </p:nvSpPr>
        <p:spPr>
          <a:xfrm>
            <a:off x="5189523" y="6501146"/>
            <a:ext cx="5088129" cy="338554"/>
          </a:xfrm>
          <a:prstGeom prst="rect">
            <a:avLst/>
          </a:prstGeom>
          <a:noFill/>
        </p:spPr>
        <p:txBody>
          <a:bodyPr wrap="square" rtlCol="0">
            <a:spAutoFit/>
          </a:bodyPr>
          <a:lstStyle/>
          <a:p>
            <a:r>
              <a:rPr lang="en-US" sz="800" dirty="0"/>
              <a:t>Source: </a:t>
            </a:r>
            <a:r>
              <a:rPr lang="en-US" sz="800" dirty="0">
                <a:effectLst/>
              </a:rPr>
              <a:t>Cybersecurity Maturity Model Certification Model Overview Version 2.0 | December 2021, </a:t>
            </a:r>
            <a:r>
              <a:rPr lang="en-US" sz="800" dirty="0">
                <a:effectLst/>
                <a:ea typeface="Calibri" panose="020F0502020204030204" pitchFamily="34" charset="0"/>
                <a:cs typeface="Times New Roman" panose="02020603050405020304" pitchFamily="18" charset="0"/>
              </a:rPr>
              <a:t>https://dodcio.defense.gov/Portals/0/Documents/CMMC/ModelOverview_V2.0_FINAL2_20211202_508.pdf</a:t>
            </a:r>
            <a:r>
              <a:rPr lang="en-US" sz="800" dirty="0"/>
              <a:t> </a:t>
            </a:r>
          </a:p>
        </p:txBody>
      </p:sp>
      <p:sp>
        <p:nvSpPr>
          <p:cNvPr id="4" name="Footer Placeholder 3">
            <a:extLst>
              <a:ext uri="{FF2B5EF4-FFF2-40B4-BE49-F238E27FC236}">
                <a16:creationId xmlns:a16="http://schemas.microsoft.com/office/drawing/2014/main" id="{9F42707D-69AB-8193-5066-E77149BBA500}"/>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41314854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68ACD-9392-449E-97C6-4217A276446E}"/>
              </a:ext>
            </a:extLst>
          </p:cNvPr>
          <p:cNvSpPr>
            <a:spLocks noGrp="1"/>
          </p:cNvSpPr>
          <p:nvPr>
            <p:ph type="title"/>
          </p:nvPr>
        </p:nvSpPr>
        <p:spPr>
          <a:xfrm>
            <a:off x="813148" y="365126"/>
            <a:ext cx="10515600" cy="962634"/>
          </a:xfrm>
        </p:spPr>
        <p:txBody>
          <a:bodyPr/>
          <a:lstStyle/>
          <a:p>
            <a:r>
              <a:rPr lang="en-US" dirty="0"/>
              <a:t>CMMC Practice Interconnectivity</a:t>
            </a:r>
          </a:p>
        </p:txBody>
      </p:sp>
      <p:sp>
        <p:nvSpPr>
          <p:cNvPr id="3" name="Content Placeholder 2">
            <a:extLst>
              <a:ext uri="{FF2B5EF4-FFF2-40B4-BE49-F238E27FC236}">
                <a16:creationId xmlns:a16="http://schemas.microsoft.com/office/drawing/2014/main" id="{2478E20E-37F2-4E0D-82EE-C514889C01A7}"/>
              </a:ext>
            </a:extLst>
          </p:cNvPr>
          <p:cNvSpPr>
            <a:spLocks noGrp="1"/>
          </p:cNvSpPr>
          <p:nvPr>
            <p:ph idx="1"/>
          </p:nvPr>
        </p:nvSpPr>
        <p:spPr>
          <a:xfrm>
            <a:off x="838200" y="1352812"/>
            <a:ext cx="8738419" cy="757824"/>
          </a:xfrm>
        </p:spPr>
        <p:txBody>
          <a:bodyPr>
            <a:normAutofit lnSpcReduction="10000"/>
          </a:bodyPr>
          <a:lstStyle/>
          <a:p>
            <a:pPr marL="0" indent="0">
              <a:buNone/>
            </a:pPr>
            <a:r>
              <a:rPr lang="en-US" sz="2400" dirty="0"/>
              <a:t>The practices in CMMC are interconnected and work together to help provide good cyber hygiene.  For example:</a:t>
            </a:r>
          </a:p>
          <a:p>
            <a:pPr marL="0" indent="0">
              <a:buNone/>
            </a:pPr>
            <a:endParaRPr lang="en-US" sz="2400" dirty="0">
              <a:cs typeface="Times New Roman" panose="02020603050405020304" pitchFamily="18" charset="0"/>
            </a:endParaRPr>
          </a:p>
        </p:txBody>
      </p:sp>
      <p:sp>
        <p:nvSpPr>
          <p:cNvPr id="5" name="Slide Number Placeholder 4">
            <a:extLst>
              <a:ext uri="{FF2B5EF4-FFF2-40B4-BE49-F238E27FC236}">
                <a16:creationId xmlns:a16="http://schemas.microsoft.com/office/drawing/2014/main" id="{A809319D-CCD7-4E44-B723-7F3F52BADF87}"/>
              </a:ext>
            </a:extLst>
          </p:cNvPr>
          <p:cNvSpPr>
            <a:spLocks noGrp="1"/>
          </p:cNvSpPr>
          <p:nvPr>
            <p:ph type="sldNum" sz="quarter" idx="12"/>
          </p:nvPr>
        </p:nvSpPr>
        <p:spPr/>
        <p:txBody>
          <a:bodyPr/>
          <a:lstStyle/>
          <a:p>
            <a:fld id="{EBCD8977-B073-4460-AE63-2BD9EC7B16E4}" type="slidenum">
              <a:rPr lang="en-US" smtClean="0"/>
              <a:t>28</a:t>
            </a:fld>
            <a:endParaRPr lang="en-US" dirty="0"/>
          </a:p>
        </p:txBody>
      </p:sp>
      <p:graphicFrame>
        <p:nvGraphicFramePr>
          <p:cNvPr id="6" name="Diagram 5">
            <a:extLst>
              <a:ext uri="{FF2B5EF4-FFF2-40B4-BE49-F238E27FC236}">
                <a16:creationId xmlns:a16="http://schemas.microsoft.com/office/drawing/2014/main" id="{AD8B6B0B-104C-439D-B4FC-9BF86D5AE6B2}"/>
              </a:ext>
            </a:extLst>
          </p:cNvPr>
          <p:cNvGraphicFramePr/>
          <p:nvPr>
            <p:extLst>
              <p:ext uri="{D42A27DB-BD31-4B8C-83A1-F6EECF244321}">
                <p14:modId xmlns:p14="http://schemas.microsoft.com/office/powerpoint/2010/main" val="3034856705"/>
              </p:ext>
            </p:extLst>
          </p:nvPr>
        </p:nvGraphicFramePr>
        <p:xfrm>
          <a:off x="1703538" y="2110636"/>
          <a:ext cx="7766137" cy="343839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a:extLst>
              <a:ext uri="{FF2B5EF4-FFF2-40B4-BE49-F238E27FC236}">
                <a16:creationId xmlns:a16="http://schemas.microsoft.com/office/drawing/2014/main" id="{9ED76DF1-98D2-46F8-8BCE-62EA14B90EF2}"/>
              </a:ext>
            </a:extLst>
          </p:cNvPr>
          <p:cNvSpPr txBox="1"/>
          <p:nvPr/>
        </p:nvSpPr>
        <p:spPr>
          <a:xfrm>
            <a:off x="813149" y="5558174"/>
            <a:ext cx="8566826" cy="923330"/>
          </a:xfrm>
          <a:prstGeom prst="rect">
            <a:avLst/>
          </a:prstGeom>
          <a:noFill/>
        </p:spPr>
        <p:txBody>
          <a:bodyPr wrap="square" rtlCol="0">
            <a:spAutoFit/>
          </a:bodyPr>
          <a:lstStyle/>
          <a:p>
            <a:r>
              <a:rPr lang="en-US" dirty="0">
                <a:solidFill>
                  <a:schemeClr val="tx1">
                    <a:lumMod val="75000"/>
                    <a:lumOff val="25000"/>
                  </a:schemeClr>
                </a:solidFill>
                <a:effectLst/>
              </a:rPr>
              <a:t>AC.L1-3.1.1 leverages IA.L1-3.5.1 which provides a vetted and trusted identity for access control required by AC.L1-3.1.1.</a:t>
            </a:r>
          </a:p>
          <a:p>
            <a:endParaRPr lang="en-US" dirty="0">
              <a:solidFill>
                <a:schemeClr val="tx1">
                  <a:lumMod val="75000"/>
                  <a:lumOff val="25000"/>
                </a:schemeClr>
              </a:solidFill>
            </a:endParaRPr>
          </a:p>
        </p:txBody>
      </p:sp>
      <p:pic>
        <p:nvPicPr>
          <p:cNvPr id="8" name="Picture 7">
            <a:extLst>
              <a:ext uri="{FF2B5EF4-FFF2-40B4-BE49-F238E27FC236}">
                <a16:creationId xmlns:a16="http://schemas.microsoft.com/office/drawing/2014/main" id="{900CC816-58CB-4C93-B56F-6296FE33E385}"/>
              </a:ext>
            </a:extLst>
          </p:cNvPr>
          <p:cNvPicPr>
            <a:picLocks noChangeAspect="1"/>
          </p:cNvPicPr>
          <p:nvPr/>
        </p:nvPicPr>
        <p:blipFill>
          <a:blip r:embed="rId8"/>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4" name="Footer Placeholder 3">
            <a:extLst>
              <a:ext uri="{FF2B5EF4-FFF2-40B4-BE49-F238E27FC236}">
                <a16:creationId xmlns:a16="http://schemas.microsoft.com/office/drawing/2014/main" id="{F5E2EAB0-C51C-9973-C875-C628897C1777}"/>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25874995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DD5462-8809-4F5A-8D5F-883657E68D73}"/>
              </a:ext>
            </a:extLst>
          </p:cNvPr>
          <p:cNvSpPr>
            <a:spLocks noGrp="1"/>
          </p:cNvSpPr>
          <p:nvPr>
            <p:ph type="title"/>
          </p:nvPr>
        </p:nvSpPr>
        <p:spPr>
          <a:xfrm>
            <a:off x="838200" y="365126"/>
            <a:ext cx="10515600" cy="832304"/>
          </a:xfrm>
        </p:spPr>
        <p:txBody>
          <a:bodyPr/>
          <a:lstStyle/>
          <a:p>
            <a:r>
              <a:rPr lang="en-US" dirty="0"/>
              <a:t>Module Summary</a:t>
            </a:r>
          </a:p>
        </p:txBody>
      </p:sp>
      <p:sp>
        <p:nvSpPr>
          <p:cNvPr id="3" name="Content Placeholder 2">
            <a:extLst>
              <a:ext uri="{FF2B5EF4-FFF2-40B4-BE49-F238E27FC236}">
                <a16:creationId xmlns:a16="http://schemas.microsoft.com/office/drawing/2014/main" id="{870823A5-7D6F-4FB3-806D-653B44301085}"/>
              </a:ext>
            </a:extLst>
          </p:cNvPr>
          <p:cNvSpPr>
            <a:spLocks noGrp="1"/>
          </p:cNvSpPr>
          <p:nvPr>
            <p:ph idx="1"/>
          </p:nvPr>
        </p:nvSpPr>
        <p:spPr>
          <a:xfrm>
            <a:off x="838200" y="1230308"/>
            <a:ext cx="8826661" cy="4416867"/>
          </a:xfrm>
        </p:spPr>
        <p:txBody>
          <a:bodyPr>
            <a:normAutofit fontScale="92500" lnSpcReduction="20000"/>
          </a:bodyPr>
          <a:lstStyle/>
          <a:p>
            <a:r>
              <a:rPr lang="en-US" dirty="0"/>
              <a:t>Key Things to Remember:</a:t>
            </a:r>
          </a:p>
          <a:p>
            <a:pPr lvl="1"/>
            <a:r>
              <a:rPr lang="en-US" sz="1600" dirty="0"/>
              <a:t>Understand contract requirements and ensure compliancy with applicable regulations, e.g., FAR 52.204-21 and DFARS 252.204-7012.</a:t>
            </a:r>
            <a:endParaRPr lang="en-US" dirty="0"/>
          </a:p>
          <a:p>
            <a:pPr lvl="1"/>
            <a:r>
              <a:rPr lang="en-US" sz="1600" dirty="0">
                <a:solidFill>
                  <a:schemeClr val="tx1"/>
                </a:solidFill>
              </a:rPr>
              <a:t>CMMC is still going through the rule-making process and certain aspects and requirements may change.</a:t>
            </a:r>
          </a:p>
          <a:p>
            <a:pPr lvl="1"/>
            <a:r>
              <a:rPr lang="en-US" dirty="0">
                <a:solidFill>
                  <a:schemeClr val="tx1"/>
                </a:solidFill>
              </a:rPr>
              <a:t>Keep up to date on any changes by referencing any of the </a:t>
            </a:r>
            <a:r>
              <a:rPr lang="en-US" i="1" dirty="0">
                <a:solidFill>
                  <a:schemeClr val="tx1"/>
                </a:solidFill>
              </a:rPr>
              <a:t>Resources </a:t>
            </a:r>
            <a:r>
              <a:rPr lang="en-US" dirty="0">
                <a:solidFill>
                  <a:schemeClr val="tx1"/>
                </a:solidFill>
              </a:rPr>
              <a:t>outlined in this training.</a:t>
            </a:r>
          </a:p>
          <a:p>
            <a:r>
              <a:rPr lang="en-US" dirty="0"/>
              <a:t>Understanding current and future regulatory requirements is imperative as a DoD supplier</a:t>
            </a:r>
          </a:p>
          <a:p>
            <a:r>
              <a:rPr lang="en-US" dirty="0"/>
              <a:t>Specialized information types, such as FCI and CUI, must be handled and protected according to applicable requirements </a:t>
            </a:r>
          </a:p>
          <a:p>
            <a:r>
              <a:rPr lang="en-US" dirty="0"/>
              <a:t>Understanding the CMMC model:</a:t>
            </a:r>
          </a:p>
          <a:p>
            <a:pPr lvl="1"/>
            <a:r>
              <a:rPr lang="en-US" dirty="0"/>
              <a:t>Breaking down parts of the model for further understanding</a:t>
            </a:r>
          </a:p>
          <a:p>
            <a:pPr lvl="1"/>
            <a:r>
              <a:rPr lang="en-US" dirty="0"/>
              <a:t>Providing steps to prepare for CMMC </a:t>
            </a:r>
          </a:p>
          <a:p>
            <a:r>
              <a:rPr lang="en-US" sz="1800" dirty="0"/>
              <a:t>For questions on the content, please send them to </a:t>
            </a:r>
            <a:r>
              <a:rPr lang="en-US" sz="1800" dirty="0">
                <a:hlinkClick r:id="rId3"/>
              </a:rPr>
              <a:t>Contact Us - DIB SCC </a:t>
            </a:r>
            <a:r>
              <a:rPr lang="en-US" sz="1800" dirty="0" err="1">
                <a:hlinkClick r:id="rId3"/>
              </a:rPr>
              <a:t>CyberAssist</a:t>
            </a:r>
            <a:r>
              <a:rPr lang="en-US" sz="1800" dirty="0">
                <a:hlinkClick r:id="rId3"/>
              </a:rPr>
              <a:t>. </a:t>
            </a:r>
            <a:endParaRPr lang="en-US" sz="1800" dirty="0"/>
          </a:p>
        </p:txBody>
      </p:sp>
      <p:sp>
        <p:nvSpPr>
          <p:cNvPr id="5" name="Slide Number Placeholder 4">
            <a:extLst>
              <a:ext uri="{FF2B5EF4-FFF2-40B4-BE49-F238E27FC236}">
                <a16:creationId xmlns:a16="http://schemas.microsoft.com/office/drawing/2014/main" id="{4F0C0EA8-2BF6-4BA1-933F-130335F07926}"/>
              </a:ext>
            </a:extLst>
          </p:cNvPr>
          <p:cNvSpPr>
            <a:spLocks noGrp="1"/>
          </p:cNvSpPr>
          <p:nvPr>
            <p:ph type="sldNum" sz="quarter" idx="12"/>
          </p:nvPr>
        </p:nvSpPr>
        <p:spPr/>
        <p:txBody>
          <a:bodyPr/>
          <a:lstStyle/>
          <a:p>
            <a:fld id="{EBCD8977-B073-4460-AE63-2BD9EC7B16E4}" type="slidenum">
              <a:rPr lang="en-US" smtClean="0"/>
              <a:t>29</a:t>
            </a:fld>
            <a:endParaRPr lang="en-US" dirty="0"/>
          </a:p>
        </p:txBody>
      </p:sp>
      <p:pic>
        <p:nvPicPr>
          <p:cNvPr id="6" name="Picture 5">
            <a:extLst>
              <a:ext uri="{FF2B5EF4-FFF2-40B4-BE49-F238E27FC236}">
                <a16:creationId xmlns:a16="http://schemas.microsoft.com/office/drawing/2014/main" id="{B1442DCA-23B2-44D4-AEF8-8A71EF9C30A4}"/>
              </a:ext>
            </a:extLst>
          </p:cNvPr>
          <p:cNvPicPr>
            <a:picLocks noChangeAspect="1"/>
          </p:cNvPicPr>
          <p:nvPr/>
        </p:nvPicPr>
        <p:blipFill>
          <a:blip r:embed="rId4"/>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1" name="Diamond 10">
            <a:extLst>
              <a:ext uri="{FF2B5EF4-FFF2-40B4-BE49-F238E27FC236}">
                <a16:creationId xmlns:a16="http://schemas.microsoft.com/office/drawing/2014/main" id="{1367F744-21E7-4675-9105-B13295D51D9A}"/>
              </a:ext>
            </a:extLst>
          </p:cNvPr>
          <p:cNvSpPr/>
          <p:nvPr/>
        </p:nvSpPr>
        <p:spPr>
          <a:xfrm>
            <a:off x="89410" y="108635"/>
            <a:ext cx="325283" cy="387124"/>
          </a:xfrm>
          <a:prstGeom prst="diamond">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2" name="TextBox 11">
            <a:extLst>
              <a:ext uri="{FF2B5EF4-FFF2-40B4-BE49-F238E27FC236}">
                <a16:creationId xmlns:a16="http://schemas.microsoft.com/office/drawing/2014/main" id="{E5E50594-B71A-40F0-855C-A0F5B57EF02F}"/>
              </a:ext>
            </a:extLst>
          </p:cNvPr>
          <p:cNvSpPr txBox="1"/>
          <p:nvPr/>
        </p:nvSpPr>
        <p:spPr>
          <a:xfrm>
            <a:off x="630196" y="5844749"/>
            <a:ext cx="7960468" cy="353943"/>
          </a:xfrm>
          <a:prstGeom prst="rect">
            <a:avLst/>
          </a:prstGeom>
          <a:noFill/>
        </p:spPr>
        <p:txBody>
          <a:bodyPr wrap="square" rtlCol="0">
            <a:spAutoFit/>
          </a:bodyPr>
          <a:lstStyle/>
          <a:p>
            <a:r>
              <a:rPr lang="en-US" sz="1700" dirty="0"/>
              <a:t>Next: Module 3 – Assessment Process - Interim</a:t>
            </a:r>
          </a:p>
        </p:txBody>
      </p:sp>
      <p:sp>
        <p:nvSpPr>
          <p:cNvPr id="4" name="Footer Placeholder 3">
            <a:extLst>
              <a:ext uri="{FF2B5EF4-FFF2-40B4-BE49-F238E27FC236}">
                <a16:creationId xmlns:a16="http://schemas.microsoft.com/office/drawing/2014/main" id="{CAC7C91F-A407-6C9F-C6F4-0CCE461905D0}"/>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21639399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BCDEDC-5F4F-4CBD-A675-98DCE1780F85}"/>
              </a:ext>
            </a:extLst>
          </p:cNvPr>
          <p:cNvSpPr>
            <a:spLocks noGrp="1"/>
          </p:cNvSpPr>
          <p:nvPr>
            <p:ph type="ctrTitle"/>
          </p:nvPr>
        </p:nvSpPr>
        <p:spPr/>
        <p:txBody>
          <a:bodyPr/>
          <a:lstStyle/>
          <a:p>
            <a:r>
              <a:rPr lang="en-US" sz="4400" dirty="0"/>
              <a:t>Cybersecurity Maturity </a:t>
            </a:r>
            <a:br>
              <a:rPr lang="en-US" sz="4400" dirty="0"/>
            </a:br>
            <a:r>
              <a:rPr lang="en-US" sz="4400" dirty="0"/>
              <a:t>Model Certification (CMMC)</a:t>
            </a:r>
          </a:p>
        </p:txBody>
      </p:sp>
      <p:sp>
        <p:nvSpPr>
          <p:cNvPr id="3" name="Subtitle 2">
            <a:extLst>
              <a:ext uri="{FF2B5EF4-FFF2-40B4-BE49-F238E27FC236}">
                <a16:creationId xmlns:a16="http://schemas.microsoft.com/office/drawing/2014/main" id="{A2566097-A210-42C8-8B68-02A7B8773803}"/>
              </a:ext>
            </a:extLst>
          </p:cNvPr>
          <p:cNvSpPr>
            <a:spLocks noGrp="1"/>
          </p:cNvSpPr>
          <p:nvPr>
            <p:ph type="subTitle" idx="1"/>
          </p:nvPr>
        </p:nvSpPr>
        <p:spPr/>
        <p:txBody>
          <a:bodyPr/>
          <a:lstStyle/>
          <a:p>
            <a:r>
              <a:rPr lang="en-US" dirty="0"/>
              <a:t>Module 2</a:t>
            </a:r>
          </a:p>
        </p:txBody>
      </p:sp>
      <p:sp>
        <p:nvSpPr>
          <p:cNvPr id="5" name="Slide Number Placeholder 4">
            <a:extLst>
              <a:ext uri="{FF2B5EF4-FFF2-40B4-BE49-F238E27FC236}">
                <a16:creationId xmlns:a16="http://schemas.microsoft.com/office/drawing/2014/main" id="{17918FBD-48D4-43C7-A87A-20FA20C7E69F}"/>
              </a:ext>
            </a:extLst>
          </p:cNvPr>
          <p:cNvSpPr>
            <a:spLocks noGrp="1"/>
          </p:cNvSpPr>
          <p:nvPr>
            <p:ph type="sldNum" sz="quarter" idx="12"/>
          </p:nvPr>
        </p:nvSpPr>
        <p:spPr/>
        <p:txBody>
          <a:bodyPr/>
          <a:lstStyle/>
          <a:p>
            <a:fld id="{EBCD8977-B073-4460-AE63-2BD9EC7B16E4}" type="slidenum">
              <a:rPr lang="en-US" smtClean="0"/>
              <a:t>3</a:t>
            </a:fld>
            <a:endParaRPr lang="en-US" dirty="0"/>
          </a:p>
        </p:txBody>
      </p:sp>
      <p:pic>
        <p:nvPicPr>
          <p:cNvPr id="6" name="Picture 5">
            <a:extLst>
              <a:ext uri="{FF2B5EF4-FFF2-40B4-BE49-F238E27FC236}">
                <a16:creationId xmlns:a16="http://schemas.microsoft.com/office/drawing/2014/main" id="{FB18EE5D-77D9-4B52-8C63-84B3D81600C2}"/>
              </a:ext>
            </a:extLst>
          </p:cNvPr>
          <p:cNvPicPr>
            <a:picLocks noChangeAspect="1"/>
          </p:cNvPicPr>
          <p:nvPr/>
        </p:nvPicPr>
        <p:blipFill>
          <a:blip r:embed="rId2"/>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7" name="Footer Placeholder 3">
            <a:extLst>
              <a:ext uri="{FF2B5EF4-FFF2-40B4-BE49-F238E27FC236}">
                <a16:creationId xmlns:a16="http://schemas.microsoft.com/office/drawing/2014/main" id="{4EF12BB1-2E1D-139F-4EFA-338BA9BF03C8}"/>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39351273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28F6EE-8E34-49E0-B5EC-20DFA084DA99}"/>
              </a:ext>
            </a:extLst>
          </p:cNvPr>
          <p:cNvSpPr>
            <a:spLocks noGrp="1"/>
          </p:cNvSpPr>
          <p:nvPr>
            <p:ph type="title"/>
          </p:nvPr>
        </p:nvSpPr>
        <p:spPr>
          <a:xfrm>
            <a:off x="498917" y="364278"/>
            <a:ext cx="8596668" cy="840059"/>
          </a:xfrm>
        </p:spPr>
        <p:txBody>
          <a:bodyPr/>
          <a:lstStyle/>
          <a:p>
            <a:r>
              <a:rPr lang="en-US" dirty="0"/>
              <a:t>Disclaimer and Overview</a:t>
            </a:r>
          </a:p>
        </p:txBody>
      </p:sp>
      <p:sp>
        <p:nvSpPr>
          <p:cNvPr id="3" name="Content Placeholder 2">
            <a:extLst>
              <a:ext uri="{FF2B5EF4-FFF2-40B4-BE49-F238E27FC236}">
                <a16:creationId xmlns:a16="http://schemas.microsoft.com/office/drawing/2014/main" id="{C9E761D3-6E31-4269-9A5B-DEB822394285}"/>
              </a:ext>
            </a:extLst>
          </p:cNvPr>
          <p:cNvSpPr>
            <a:spLocks noGrp="1"/>
          </p:cNvSpPr>
          <p:nvPr>
            <p:ph idx="1"/>
          </p:nvPr>
        </p:nvSpPr>
        <p:spPr>
          <a:xfrm>
            <a:off x="687124" y="1360145"/>
            <a:ext cx="8914073" cy="4979882"/>
          </a:xfrm>
        </p:spPr>
        <p:txBody>
          <a:bodyPr>
            <a:normAutofit fontScale="92500" lnSpcReduction="20000"/>
          </a:bodyPr>
          <a:lstStyle/>
          <a:p>
            <a:r>
              <a:rPr lang="en-US" dirty="0">
                <a:effectLst/>
                <a:ea typeface="Times New Roman" panose="02020603050405020304" pitchFamily="18" charset="0"/>
              </a:rPr>
              <a:t>The intent of this training is to build awareness for Defense Industrial Base (DIB) suppliers of the likely requirements of the Cybersecurity Maturity Model Certification (CMMC) and their obligation to meet FAR 52.204-21 (basic cyber hygiene) and DFARS 252.204-7012 (specialized data handling and protection requirements).</a:t>
            </a:r>
            <a:endParaRPr lang="en-US" dirty="0"/>
          </a:p>
          <a:p>
            <a:r>
              <a:rPr lang="en-US" dirty="0"/>
              <a:t>This training is self-paced and intended for a range of roles and responsibilities including, but not limited to, executives, project managers and technical staff from organizations seeking certification (OSC) and need to comply with CMMC. Currently, CMMC does not apply to any contractor.</a:t>
            </a:r>
          </a:p>
          <a:p>
            <a:r>
              <a:rPr lang="en-US" dirty="0"/>
              <a:t>Note: Completion of this training DOES NOT certify your organization. This training is intended for the purposes of providing awareness of the subjects outlined above.</a:t>
            </a:r>
          </a:p>
          <a:p>
            <a:r>
              <a:rPr lang="en-US" dirty="0"/>
              <a:t>The DIB Sector Coordinating Council (SCC) Supply Chain Task Force does not take responsibility for suppliers’ certification by the CMMC 3rd Party Assessment Organization (C3PAO).</a:t>
            </a:r>
          </a:p>
          <a:p>
            <a:r>
              <a:rPr lang="en-US" dirty="0"/>
              <a:t>This training focuses on U.S. regulations and industry best practices:</a:t>
            </a:r>
          </a:p>
          <a:p>
            <a:pPr lvl="1"/>
            <a:r>
              <a:rPr lang="en-US" dirty="0">
                <a:effectLst/>
              </a:rPr>
              <a:t>U.S. Department of Defense (DoD) Chief Information Officer (CIO) </a:t>
            </a:r>
            <a:r>
              <a:rPr lang="en-US" dirty="0"/>
              <a:t>Cybersecurity Maturity Model Certification (CMMC) Information</a:t>
            </a:r>
          </a:p>
          <a:p>
            <a:pPr lvl="1"/>
            <a:r>
              <a:rPr lang="en-US" dirty="0"/>
              <a:t>National Institute of Standards &amp; Technologies (NIST) publications</a:t>
            </a:r>
          </a:p>
          <a:p>
            <a:pPr lvl="1"/>
            <a:r>
              <a:rPr lang="en-US" dirty="0"/>
              <a:t>National Archives &amp; Records Administration (NARA) definitions</a:t>
            </a:r>
          </a:p>
          <a:p>
            <a:pPr lvl="1"/>
            <a:r>
              <a:rPr lang="en-US" dirty="0"/>
              <a:t>DIB SCC Supply Chain Task Force – </a:t>
            </a:r>
            <a:r>
              <a:rPr lang="en-US" dirty="0" err="1"/>
              <a:t>CyberAssist</a:t>
            </a:r>
            <a:r>
              <a:rPr lang="en-US" dirty="0"/>
              <a:t> website</a:t>
            </a:r>
          </a:p>
        </p:txBody>
      </p:sp>
      <p:sp>
        <p:nvSpPr>
          <p:cNvPr id="5" name="Slide Number Placeholder 4">
            <a:extLst>
              <a:ext uri="{FF2B5EF4-FFF2-40B4-BE49-F238E27FC236}">
                <a16:creationId xmlns:a16="http://schemas.microsoft.com/office/drawing/2014/main" id="{5C041CD4-597A-4DD0-B10E-07983346772E}"/>
              </a:ext>
            </a:extLst>
          </p:cNvPr>
          <p:cNvSpPr>
            <a:spLocks noGrp="1"/>
          </p:cNvSpPr>
          <p:nvPr>
            <p:ph type="sldNum" sz="quarter" idx="12"/>
          </p:nvPr>
        </p:nvSpPr>
        <p:spPr/>
        <p:txBody>
          <a:bodyPr/>
          <a:lstStyle/>
          <a:p>
            <a:fld id="{EBCD8977-B073-4460-AE63-2BD9EC7B16E4}" type="slidenum">
              <a:rPr lang="en-US"/>
              <a:pPr/>
              <a:t>4</a:t>
            </a:fld>
            <a:endParaRPr lang="en-US"/>
          </a:p>
        </p:txBody>
      </p:sp>
      <p:pic>
        <p:nvPicPr>
          <p:cNvPr id="6" name="Picture 5">
            <a:extLst>
              <a:ext uri="{FF2B5EF4-FFF2-40B4-BE49-F238E27FC236}">
                <a16:creationId xmlns:a16="http://schemas.microsoft.com/office/drawing/2014/main" id="{9EDDC60C-7E51-4907-A376-B45F46DBBE30}"/>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4" name="TextBox 3">
            <a:extLst>
              <a:ext uri="{FF2B5EF4-FFF2-40B4-BE49-F238E27FC236}">
                <a16:creationId xmlns:a16="http://schemas.microsoft.com/office/drawing/2014/main" id="{A2A68308-3371-4E34-8D38-CEBC661F2E66}"/>
              </a:ext>
            </a:extLst>
          </p:cNvPr>
          <p:cNvSpPr txBox="1"/>
          <p:nvPr/>
        </p:nvSpPr>
        <p:spPr>
          <a:xfrm>
            <a:off x="5945624" y="165582"/>
            <a:ext cx="3526057" cy="1092607"/>
          </a:xfrm>
          <a:prstGeom prst="rect">
            <a:avLst/>
          </a:prstGeom>
          <a:noFill/>
        </p:spPr>
        <p:txBody>
          <a:bodyPr wrap="square" rtlCol="0">
            <a:spAutoFit/>
          </a:bodyPr>
          <a:lstStyle/>
          <a:p>
            <a:r>
              <a:rPr lang="en-US" sz="1300" b="1" dirty="0">
                <a:solidFill>
                  <a:srgbClr val="FF0000"/>
                </a:solidFill>
              </a:rPr>
              <a:t>Note: CMMC is still going through the rule-making process and certain aspects and requirements may change. Refer to the</a:t>
            </a:r>
            <a:r>
              <a:rPr lang="en-US" sz="1300" b="1" i="1" dirty="0">
                <a:solidFill>
                  <a:srgbClr val="FF0000"/>
                </a:solidFill>
              </a:rPr>
              <a:t> Resources Guide </a:t>
            </a:r>
            <a:r>
              <a:rPr lang="en-US" sz="1300" b="1" dirty="0">
                <a:solidFill>
                  <a:srgbClr val="FF0000"/>
                </a:solidFill>
              </a:rPr>
              <a:t>provided in this training for the most updated information.</a:t>
            </a:r>
          </a:p>
        </p:txBody>
      </p:sp>
      <p:sp>
        <p:nvSpPr>
          <p:cNvPr id="7" name="Footer Placeholder 3">
            <a:extLst>
              <a:ext uri="{FF2B5EF4-FFF2-40B4-BE49-F238E27FC236}">
                <a16:creationId xmlns:a16="http://schemas.microsoft.com/office/drawing/2014/main" id="{C349289D-0C0A-2D3C-543F-8A973F74F2AB}"/>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31190358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89CDE1-FF32-4E58-AA6F-0B6B82572E44}"/>
              </a:ext>
            </a:extLst>
          </p:cNvPr>
          <p:cNvSpPr>
            <a:spLocks noGrp="1"/>
          </p:cNvSpPr>
          <p:nvPr>
            <p:ph type="title"/>
          </p:nvPr>
        </p:nvSpPr>
        <p:spPr>
          <a:xfrm>
            <a:off x="677334" y="356506"/>
            <a:ext cx="8596668" cy="731423"/>
          </a:xfrm>
        </p:spPr>
        <p:txBody>
          <a:bodyPr/>
          <a:lstStyle/>
          <a:p>
            <a:r>
              <a:rPr lang="en-US" dirty="0"/>
              <a:t>Module Topics and Objectives </a:t>
            </a:r>
          </a:p>
        </p:txBody>
      </p:sp>
      <p:sp>
        <p:nvSpPr>
          <p:cNvPr id="3" name="Content Placeholder 2">
            <a:extLst>
              <a:ext uri="{FF2B5EF4-FFF2-40B4-BE49-F238E27FC236}">
                <a16:creationId xmlns:a16="http://schemas.microsoft.com/office/drawing/2014/main" id="{4D1273BF-B600-4E4B-B5F3-8264FC5AF89E}"/>
              </a:ext>
            </a:extLst>
          </p:cNvPr>
          <p:cNvSpPr>
            <a:spLocks noGrp="1"/>
          </p:cNvSpPr>
          <p:nvPr>
            <p:ph idx="1"/>
          </p:nvPr>
        </p:nvSpPr>
        <p:spPr>
          <a:xfrm>
            <a:off x="677335" y="1104933"/>
            <a:ext cx="9055966" cy="4188972"/>
          </a:xfrm>
        </p:spPr>
        <p:txBody>
          <a:bodyPr>
            <a:normAutofit/>
          </a:bodyPr>
          <a:lstStyle/>
          <a:p>
            <a:pPr marL="0" indent="0">
              <a:buNone/>
            </a:pPr>
            <a:r>
              <a:rPr lang="en-US" sz="1700" dirty="0"/>
              <a:t>Topics covered in this module:</a:t>
            </a:r>
          </a:p>
          <a:p>
            <a:pPr lvl="1"/>
            <a:r>
              <a:rPr lang="en-US" dirty="0"/>
              <a:t>Cybersecurity Maturity Model Certification (CMMC)</a:t>
            </a:r>
          </a:p>
          <a:p>
            <a:pPr lvl="1"/>
            <a:r>
              <a:rPr lang="en-US" dirty="0"/>
              <a:t>Protecting U.S. Government Information: Federal Contract Information (FCI) and Controlled Unclassified Information (CUI)</a:t>
            </a:r>
          </a:p>
          <a:p>
            <a:pPr lvl="1"/>
            <a:r>
              <a:rPr lang="en-US" dirty="0"/>
              <a:t>CMMC Domains</a:t>
            </a:r>
          </a:p>
          <a:p>
            <a:pPr marL="0" indent="0">
              <a:buNone/>
            </a:pPr>
            <a:r>
              <a:rPr lang="en-US" sz="1700" dirty="0"/>
              <a:t>The objectives of this module are:</a:t>
            </a:r>
          </a:p>
          <a:p>
            <a:pPr lvl="1"/>
            <a:r>
              <a:rPr lang="en-US" dirty="0"/>
              <a:t>Provide understanding of FCI and CUI; and</a:t>
            </a:r>
          </a:p>
          <a:p>
            <a:pPr lvl="1"/>
            <a:r>
              <a:rPr lang="en-US" dirty="0"/>
              <a:t>Provide understanding of the CMMC model.</a:t>
            </a:r>
          </a:p>
          <a:p>
            <a:pPr marL="0" indent="0">
              <a:buNone/>
            </a:pPr>
            <a:r>
              <a:rPr lang="en-US" sz="1700" dirty="0"/>
              <a:t>A legend has been provided to assist with determining the content that you will need to know for each of the CMMC levels and what is additional content that will assist your organization with your cybersecurity posture. The corresponding symbol will be located at the top left corner of the slide.</a:t>
            </a:r>
          </a:p>
        </p:txBody>
      </p:sp>
      <p:sp>
        <p:nvSpPr>
          <p:cNvPr id="5" name="Slide Number Placeholder 4">
            <a:extLst>
              <a:ext uri="{FF2B5EF4-FFF2-40B4-BE49-F238E27FC236}">
                <a16:creationId xmlns:a16="http://schemas.microsoft.com/office/drawing/2014/main" id="{ED3B8B38-6955-4DDA-818D-8185BA59DA34}"/>
              </a:ext>
            </a:extLst>
          </p:cNvPr>
          <p:cNvSpPr>
            <a:spLocks noGrp="1"/>
          </p:cNvSpPr>
          <p:nvPr>
            <p:ph type="sldNum" sz="quarter" idx="12"/>
          </p:nvPr>
        </p:nvSpPr>
        <p:spPr/>
        <p:txBody>
          <a:bodyPr/>
          <a:lstStyle/>
          <a:p>
            <a:fld id="{EBCD8977-B073-4460-AE63-2BD9EC7B16E4}" type="slidenum">
              <a:rPr lang="en-US"/>
              <a:pPr/>
              <a:t>5</a:t>
            </a:fld>
            <a:endParaRPr lang="en-US"/>
          </a:p>
        </p:txBody>
      </p:sp>
      <p:pic>
        <p:nvPicPr>
          <p:cNvPr id="6" name="Picture 5">
            <a:extLst>
              <a:ext uri="{FF2B5EF4-FFF2-40B4-BE49-F238E27FC236}">
                <a16:creationId xmlns:a16="http://schemas.microsoft.com/office/drawing/2014/main" id="{80862197-E2AA-4ADA-A365-ED4F43AEF47F}"/>
              </a:ext>
            </a:extLst>
          </p:cNvPr>
          <p:cNvPicPr>
            <a:picLocks noChangeAspect="1"/>
          </p:cNvPicPr>
          <p:nvPr/>
        </p:nvPicPr>
        <p:blipFill>
          <a:blip r:embed="rId2"/>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grpSp>
        <p:nvGrpSpPr>
          <p:cNvPr id="18" name="Group 17">
            <a:extLst>
              <a:ext uri="{FF2B5EF4-FFF2-40B4-BE49-F238E27FC236}">
                <a16:creationId xmlns:a16="http://schemas.microsoft.com/office/drawing/2014/main" id="{1A472EA9-05D8-4D41-9232-B01022A46CDE}"/>
              </a:ext>
            </a:extLst>
          </p:cNvPr>
          <p:cNvGrpSpPr/>
          <p:nvPr/>
        </p:nvGrpSpPr>
        <p:grpSpPr>
          <a:xfrm>
            <a:off x="2787275" y="5338609"/>
            <a:ext cx="4494879" cy="1384995"/>
            <a:chOff x="2787275" y="5410933"/>
            <a:chExt cx="4494879" cy="1384995"/>
          </a:xfrm>
        </p:grpSpPr>
        <p:grpSp>
          <p:nvGrpSpPr>
            <p:cNvPr id="8" name="Group 7">
              <a:extLst>
                <a:ext uri="{FF2B5EF4-FFF2-40B4-BE49-F238E27FC236}">
                  <a16:creationId xmlns:a16="http://schemas.microsoft.com/office/drawing/2014/main" id="{B2C9A1E6-3BA0-46A6-847C-A51D60CC429C}"/>
                </a:ext>
              </a:extLst>
            </p:cNvPr>
            <p:cNvGrpSpPr/>
            <p:nvPr/>
          </p:nvGrpSpPr>
          <p:grpSpPr>
            <a:xfrm>
              <a:off x="2787275" y="5410933"/>
              <a:ext cx="4494879" cy="1384995"/>
              <a:chOff x="605931" y="4849067"/>
              <a:chExt cx="4494879" cy="1384995"/>
            </a:xfrm>
          </p:grpSpPr>
          <p:grpSp>
            <p:nvGrpSpPr>
              <p:cNvPr id="9" name="Group 8">
                <a:extLst>
                  <a:ext uri="{FF2B5EF4-FFF2-40B4-BE49-F238E27FC236}">
                    <a16:creationId xmlns:a16="http://schemas.microsoft.com/office/drawing/2014/main" id="{B794DF81-7F40-4AFD-8BED-C7D27779F768}"/>
                  </a:ext>
                </a:extLst>
              </p:cNvPr>
              <p:cNvGrpSpPr/>
              <p:nvPr/>
            </p:nvGrpSpPr>
            <p:grpSpPr>
              <a:xfrm>
                <a:off x="605931" y="4849067"/>
                <a:ext cx="4494879" cy="1384995"/>
                <a:chOff x="1850838" y="2535522"/>
                <a:chExt cx="5184159" cy="1384995"/>
              </a:xfrm>
            </p:grpSpPr>
            <p:sp>
              <p:nvSpPr>
                <p:cNvPr id="11" name="TextBox 10">
                  <a:extLst>
                    <a:ext uri="{FF2B5EF4-FFF2-40B4-BE49-F238E27FC236}">
                      <a16:creationId xmlns:a16="http://schemas.microsoft.com/office/drawing/2014/main" id="{BCB25306-CF5B-4B4B-8225-053FED78D340}"/>
                    </a:ext>
                  </a:extLst>
                </p:cNvPr>
                <p:cNvSpPr txBox="1"/>
                <p:nvPr/>
              </p:nvSpPr>
              <p:spPr>
                <a:xfrm>
                  <a:off x="1850838" y="2535522"/>
                  <a:ext cx="5184159" cy="1384995"/>
                </a:xfrm>
                <a:prstGeom prst="rect">
                  <a:avLst/>
                </a:prstGeom>
                <a:noFill/>
                <a:ln w="38100">
                  <a:solidFill>
                    <a:schemeClr val="accent1"/>
                  </a:solidFill>
                </a:ln>
              </p:spPr>
              <p:txBody>
                <a:bodyPr wrap="square" rtlCol="0">
                  <a:spAutoFit/>
                </a:bodyPr>
                <a:lstStyle/>
                <a:p>
                  <a:r>
                    <a:rPr lang="en-US" sz="1400" b="1" u="sng" dirty="0"/>
                    <a:t>Content Legend </a:t>
                  </a:r>
                </a:p>
                <a:p>
                  <a:r>
                    <a:rPr lang="en-US" sz="1400" dirty="0">
                      <a:solidFill>
                        <a:srgbClr val="00B050"/>
                      </a:solidFill>
                    </a:rPr>
                    <a:t>      </a:t>
                  </a:r>
                </a:p>
                <a:p>
                  <a:r>
                    <a:rPr lang="en-US" sz="1400" dirty="0">
                      <a:solidFill>
                        <a:srgbClr val="00B050"/>
                      </a:solidFill>
                    </a:rPr>
                    <a:t>	= CMMC L1 Content</a:t>
                  </a:r>
                </a:p>
                <a:p>
                  <a:r>
                    <a:rPr lang="en-US" sz="1400" dirty="0">
                      <a:solidFill>
                        <a:srgbClr val="00B050"/>
                      </a:solidFill>
                    </a:rPr>
                    <a:t>	</a:t>
                  </a:r>
                  <a:r>
                    <a:rPr lang="en-US" sz="1400" dirty="0">
                      <a:solidFill>
                        <a:schemeClr val="accent2"/>
                      </a:solidFill>
                    </a:rPr>
                    <a:t>= CMMC L2 Content</a:t>
                  </a:r>
                </a:p>
                <a:p>
                  <a:r>
                    <a:rPr lang="en-US" sz="1400" dirty="0">
                      <a:solidFill>
                        <a:schemeClr val="accent2"/>
                      </a:solidFill>
                    </a:rPr>
                    <a:t>	</a:t>
                  </a:r>
                  <a:r>
                    <a:rPr lang="en-US" sz="1400" dirty="0">
                      <a:solidFill>
                        <a:schemeClr val="accent1">
                          <a:lumMod val="75000"/>
                          <a:lumOff val="25000"/>
                        </a:schemeClr>
                      </a:solidFill>
                    </a:rPr>
                    <a:t>= CMMC L3 Content</a:t>
                  </a:r>
                </a:p>
                <a:p>
                  <a:r>
                    <a:rPr lang="en-US" sz="1400" dirty="0">
                      <a:solidFill>
                        <a:srgbClr val="FF0000"/>
                      </a:solidFill>
                    </a:rPr>
                    <a:t>         = Non-CMMC Content/Extra</a:t>
                  </a:r>
                </a:p>
              </p:txBody>
            </p:sp>
            <p:sp>
              <p:nvSpPr>
                <p:cNvPr id="12" name="Diamond 11">
                  <a:extLst>
                    <a:ext uri="{FF2B5EF4-FFF2-40B4-BE49-F238E27FC236}">
                      <a16:creationId xmlns:a16="http://schemas.microsoft.com/office/drawing/2014/main" id="{8B362BC9-E47E-4B99-AD4E-E715992AB687}"/>
                    </a:ext>
                  </a:extLst>
                </p:cNvPr>
                <p:cNvSpPr/>
                <p:nvPr/>
              </p:nvSpPr>
              <p:spPr>
                <a:xfrm>
                  <a:off x="2136393" y="3217112"/>
                  <a:ext cx="209321" cy="188401"/>
                </a:xfrm>
                <a:prstGeom prst="diamond">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3" name="Star: 5 Points 12">
                  <a:extLst>
                    <a:ext uri="{FF2B5EF4-FFF2-40B4-BE49-F238E27FC236}">
                      <a16:creationId xmlns:a16="http://schemas.microsoft.com/office/drawing/2014/main" id="{B27D50DD-A906-46E4-A265-A3FBE5BB3E86}"/>
                    </a:ext>
                  </a:extLst>
                </p:cNvPr>
                <p:cNvSpPr/>
                <p:nvPr/>
              </p:nvSpPr>
              <p:spPr>
                <a:xfrm>
                  <a:off x="2136393" y="2984006"/>
                  <a:ext cx="209321" cy="188401"/>
                </a:xfrm>
                <a:prstGeom prst="star5">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grpSp>
          <p:sp>
            <p:nvSpPr>
              <p:cNvPr id="10" name="Plus Sign 9">
                <a:extLst>
                  <a:ext uri="{FF2B5EF4-FFF2-40B4-BE49-F238E27FC236}">
                    <a16:creationId xmlns:a16="http://schemas.microsoft.com/office/drawing/2014/main" id="{AC1BB7A5-FE5B-4DA1-AD9A-A6493D552978}"/>
                  </a:ext>
                </a:extLst>
              </p:cNvPr>
              <p:cNvSpPr/>
              <p:nvPr/>
            </p:nvSpPr>
            <p:spPr>
              <a:xfrm>
                <a:off x="795459" y="5918637"/>
                <a:ext cx="284194" cy="300704"/>
              </a:xfrm>
              <a:prstGeom prst="mathPlus">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 name="Oval 16">
              <a:extLst>
                <a:ext uri="{FF2B5EF4-FFF2-40B4-BE49-F238E27FC236}">
                  <a16:creationId xmlns:a16="http://schemas.microsoft.com/office/drawing/2014/main" id="{BAFC68E1-A1D1-4F03-A616-6FE1F965100B}"/>
                </a:ext>
              </a:extLst>
            </p:cNvPr>
            <p:cNvSpPr/>
            <p:nvPr/>
          </p:nvSpPr>
          <p:spPr>
            <a:xfrm>
              <a:off x="2999677" y="6311587"/>
              <a:ext cx="245327" cy="144966"/>
            </a:xfrm>
            <a:prstGeom prst="ellipse">
              <a:avLst/>
            </a:prstGeom>
            <a:solidFill>
              <a:schemeClr val="accent1">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TextBox 14">
            <a:extLst>
              <a:ext uri="{FF2B5EF4-FFF2-40B4-BE49-F238E27FC236}">
                <a16:creationId xmlns:a16="http://schemas.microsoft.com/office/drawing/2014/main" id="{A80DCB23-0D70-4636-B839-D26CAA03778E}"/>
              </a:ext>
            </a:extLst>
          </p:cNvPr>
          <p:cNvSpPr txBox="1"/>
          <p:nvPr/>
        </p:nvSpPr>
        <p:spPr>
          <a:xfrm>
            <a:off x="7750108" y="342427"/>
            <a:ext cx="2629556" cy="1169551"/>
          </a:xfrm>
          <a:prstGeom prst="rect">
            <a:avLst/>
          </a:prstGeom>
          <a:solidFill>
            <a:srgbClr val="28517A"/>
          </a:solidFill>
        </p:spPr>
        <p:txBody>
          <a:bodyPr wrap="square" tIns="91440" bIns="91440" rtlCol="0">
            <a:spAutoFit/>
          </a:bodyPr>
          <a:lstStyle/>
          <a:p>
            <a:pPr algn="ctr"/>
            <a:r>
              <a:rPr lang="en-US" sz="1600" b="1" dirty="0">
                <a:solidFill>
                  <a:schemeClr val="bg1"/>
                </a:solidFill>
                <a:cs typeface="Arial" panose="020B0604020202020204" pitchFamily="34" charset="0"/>
              </a:rPr>
              <a:t>Helpful Hint:</a:t>
            </a:r>
          </a:p>
          <a:p>
            <a:pPr algn="ctr"/>
            <a:r>
              <a:rPr lang="en-US" sz="1600" dirty="0">
                <a:solidFill>
                  <a:schemeClr val="bg1"/>
                </a:solidFill>
                <a:cs typeface="Arial" panose="020B0604020202020204" pitchFamily="34" charset="0"/>
              </a:rPr>
              <a:t>Refer to the Resource Guide for a Glossary and Acronym Guide</a:t>
            </a:r>
          </a:p>
        </p:txBody>
      </p:sp>
      <p:sp>
        <p:nvSpPr>
          <p:cNvPr id="4" name="Footer Placeholder 3">
            <a:extLst>
              <a:ext uri="{FF2B5EF4-FFF2-40B4-BE49-F238E27FC236}">
                <a16:creationId xmlns:a16="http://schemas.microsoft.com/office/drawing/2014/main" id="{A7052BF2-0F51-1E9E-549A-A660B33D2435}"/>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28291851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1597E6-5B1B-422C-8E03-C6D8EC5D9E76}"/>
              </a:ext>
            </a:extLst>
          </p:cNvPr>
          <p:cNvSpPr>
            <a:spLocks noGrp="1"/>
          </p:cNvSpPr>
          <p:nvPr>
            <p:ph type="title"/>
          </p:nvPr>
        </p:nvSpPr>
        <p:spPr>
          <a:xfrm>
            <a:off x="187142" y="327025"/>
            <a:ext cx="9636748" cy="690751"/>
          </a:xfrm>
        </p:spPr>
        <p:txBody>
          <a:bodyPr>
            <a:normAutofit fontScale="90000"/>
          </a:bodyPr>
          <a:lstStyle/>
          <a:p>
            <a:r>
              <a:rPr lang="en-US" dirty="0"/>
              <a:t>Cybersecurity Maturity Model Certification (CMMC)</a:t>
            </a:r>
          </a:p>
        </p:txBody>
      </p:sp>
      <p:sp>
        <p:nvSpPr>
          <p:cNvPr id="9" name="Content Placeholder 8">
            <a:extLst>
              <a:ext uri="{FF2B5EF4-FFF2-40B4-BE49-F238E27FC236}">
                <a16:creationId xmlns:a16="http://schemas.microsoft.com/office/drawing/2014/main" id="{29996D2C-B88B-4C7B-8780-8FF71E604BAA}"/>
              </a:ext>
            </a:extLst>
          </p:cNvPr>
          <p:cNvSpPr>
            <a:spLocks noGrp="1"/>
          </p:cNvSpPr>
          <p:nvPr>
            <p:ph sz="half" idx="1"/>
          </p:nvPr>
        </p:nvSpPr>
        <p:spPr>
          <a:xfrm>
            <a:off x="5388213" y="2649155"/>
            <a:ext cx="4422364" cy="3303971"/>
          </a:xfrm>
        </p:spPr>
        <p:txBody>
          <a:bodyPr>
            <a:normAutofit/>
          </a:bodyPr>
          <a:lstStyle/>
          <a:p>
            <a:r>
              <a:rPr lang="en-US" sz="2000" dirty="0"/>
              <a:t>CMMC measures the implementation of cybersecurity requirements at three levels.</a:t>
            </a:r>
          </a:p>
          <a:p>
            <a:r>
              <a:rPr lang="en-US" sz="2000" dirty="0"/>
              <a:t>CMMC Model 2.0 combines various cybersecurity standards and best practices and is built on NIST 800-171 and a </a:t>
            </a:r>
            <a:r>
              <a:rPr lang="en-US" sz="2000" dirty="0">
                <a:effectLst/>
                <a:ea typeface="Times New Roman" panose="02020603050405020304" pitchFamily="18" charset="0"/>
              </a:rPr>
              <a:t>sub-set of NIST 800-172</a:t>
            </a:r>
            <a:r>
              <a:rPr lang="en-US" sz="2000" baseline="0" dirty="0"/>
              <a:t>.</a:t>
            </a:r>
            <a:endParaRPr lang="en-US" sz="2000" dirty="0"/>
          </a:p>
          <a:p>
            <a:endParaRPr lang="en-US" sz="2000" dirty="0"/>
          </a:p>
          <a:p>
            <a:pPr marL="0" indent="0">
              <a:buNone/>
            </a:pPr>
            <a:endParaRPr lang="en-US" sz="2000" dirty="0"/>
          </a:p>
        </p:txBody>
      </p:sp>
      <p:sp>
        <p:nvSpPr>
          <p:cNvPr id="5" name="Slide Number Placeholder 4">
            <a:extLst>
              <a:ext uri="{FF2B5EF4-FFF2-40B4-BE49-F238E27FC236}">
                <a16:creationId xmlns:a16="http://schemas.microsoft.com/office/drawing/2014/main" id="{1E874508-0710-4A55-820A-8B1F45AD90B6}"/>
              </a:ext>
            </a:extLst>
          </p:cNvPr>
          <p:cNvSpPr>
            <a:spLocks noGrp="1"/>
          </p:cNvSpPr>
          <p:nvPr>
            <p:ph type="sldNum" sz="quarter" idx="12"/>
          </p:nvPr>
        </p:nvSpPr>
        <p:spPr/>
        <p:txBody>
          <a:bodyPr/>
          <a:lstStyle/>
          <a:p>
            <a:fld id="{EBCD8977-B073-4460-AE63-2BD9EC7B16E4}" type="slidenum">
              <a:rPr lang="en-US" smtClean="0"/>
              <a:t>6</a:t>
            </a:fld>
            <a:endParaRPr lang="en-US" dirty="0"/>
          </a:p>
        </p:txBody>
      </p:sp>
      <p:pic>
        <p:nvPicPr>
          <p:cNvPr id="6" name="Picture 5">
            <a:extLst>
              <a:ext uri="{FF2B5EF4-FFF2-40B4-BE49-F238E27FC236}">
                <a16:creationId xmlns:a16="http://schemas.microsoft.com/office/drawing/2014/main" id="{B4A3C608-3FB1-49E5-A408-1C6DED422F54}"/>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pic>
        <p:nvPicPr>
          <p:cNvPr id="11" name="Picture 10">
            <a:extLst>
              <a:ext uri="{FF2B5EF4-FFF2-40B4-BE49-F238E27FC236}">
                <a16:creationId xmlns:a16="http://schemas.microsoft.com/office/drawing/2014/main" id="{52AE8EA3-7502-4EFF-8D86-A250D8B82EE6}"/>
              </a:ext>
            </a:extLst>
          </p:cNvPr>
          <p:cNvPicPr>
            <a:picLocks noChangeAspect="1"/>
          </p:cNvPicPr>
          <p:nvPr/>
        </p:nvPicPr>
        <p:blipFill>
          <a:blip r:embed="rId4"/>
          <a:stretch>
            <a:fillRect/>
          </a:stretch>
        </p:blipFill>
        <p:spPr>
          <a:xfrm>
            <a:off x="384632" y="2204713"/>
            <a:ext cx="4917768" cy="4153803"/>
          </a:xfrm>
          <a:prstGeom prst="rect">
            <a:avLst/>
          </a:prstGeom>
        </p:spPr>
      </p:pic>
      <p:sp>
        <p:nvSpPr>
          <p:cNvPr id="12" name="TextBox 11">
            <a:extLst>
              <a:ext uri="{FF2B5EF4-FFF2-40B4-BE49-F238E27FC236}">
                <a16:creationId xmlns:a16="http://schemas.microsoft.com/office/drawing/2014/main" id="{05B358F2-4032-4FDB-B3DA-F4764AD5D6E8}"/>
              </a:ext>
            </a:extLst>
          </p:cNvPr>
          <p:cNvSpPr txBox="1"/>
          <p:nvPr/>
        </p:nvSpPr>
        <p:spPr>
          <a:xfrm>
            <a:off x="840262" y="1116575"/>
            <a:ext cx="8674869" cy="738664"/>
          </a:xfrm>
          <a:prstGeom prst="rect">
            <a:avLst/>
          </a:prstGeom>
          <a:solidFill>
            <a:srgbClr val="28517A"/>
          </a:solidFill>
        </p:spPr>
        <p:txBody>
          <a:bodyPr wrap="square" tIns="91440" bIns="91440" rtlCol="0">
            <a:spAutoFit/>
          </a:bodyPr>
          <a:lstStyle/>
          <a:p>
            <a:r>
              <a:rPr lang="en-US" sz="1800" dirty="0">
                <a:solidFill>
                  <a:schemeClr val="bg1"/>
                </a:solidFill>
              </a:rPr>
              <a:t>CMMC was created by the DoD in response to rising malicious cyber activity impacting DoD systems and data.</a:t>
            </a:r>
          </a:p>
        </p:txBody>
      </p:sp>
      <p:sp>
        <p:nvSpPr>
          <p:cNvPr id="10" name="TextBox 9">
            <a:extLst>
              <a:ext uri="{FF2B5EF4-FFF2-40B4-BE49-F238E27FC236}">
                <a16:creationId xmlns:a16="http://schemas.microsoft.com/office/drawing/2014/main" id="{A425E264-FFE7-43BE-B0E9-BB96C4BC43DC}"/>
              </a:ext>
            </a:extLst>
          </p:cNvPr>
          <p:cNvSpPr txBox="1"/>
          <p:nvPr/>
        </p:nvSpPr>
        <p:spPr>
          <a:xfrm>
            <a:off x="5189523" y="6501146"/>
            <a:ext cx="5088129" cy="338554"/>
          </a:xfrm>
          <a:prstGeom prst="rect">
            <a:avLst/>
          </a:prstGeom>
          <a:noFill/>
        </p:spPr>
        <p:txBody>
          <a:bodyPr wrap="square" rtlCol="0">
            <a:spAutoFit/>
          </a:bodyPr>
          <a:lstStyle/>
          <a:p>
            <a:r>
              <a:rPr lang="en-US" sz="800" dirty="0"/>
              <a:t>Source: </a:t>
            </a:r>
            <a:r>
              <a:rPr lang="en-US" sz="800" dirty="0">
                <a:effectLst/>
              </a:rPr>
              <a:t>Cybersecurity Maturity Model Certification Model Overview Version 2.0 | December 2021, </a:t>
            </a:r>
            <a:r>
              <a:rPr lang="en-US" sz="800" dirty="0">
                <a:effectLst/>
                <a:ea typeface="Calibri" panose="020F0502020204030204" pitchFamily="34" charset="0"/>
                <a:cs typeface="Times New Roman" panose="02020603050405020304" pitchFamily="18" charset="0"/>
              </a:rPr>
              <a:t>https://dodcio.defense.gov/Portals/0/Documents/CMMC/ModelOverview_V2.0_FINAL2_20211202_508.pdf</a:t>
            </a:r>
            <a:r>
              <a:rPr lang="en-US" sz="800" dirty="0"/>
              <a:t> </a:t>
            </a:r>
          </a:p>
        </p:txBody>
      </p:sp>
      <p:sp>
        <p:nvSpPr>
          <p:cNvPr id="3" name="Footer Placeholder 3">
            <a:extLst>
              <a:ext uri="{FF2B5EF4-FFF2-40B4-BE49-F238E27FC236}">
                <a16:creationId xmlns:a16="http://schemas.microsoft.com/office/drawing/2014/main" id="{51B8B771-55FD-D61A-205C-273994E9C2B2}"/>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33301299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29996D2C-B88B-4C7B-8780-8FF71E604BAA}"/>
              </a:ext>
            </a:extLst>
          </p:cNvPr>
          <p:cNvSpPr>
            <a:spLocks noGrp="1"/>
          </p:cNvSpPr>
          <p:nvPr>
            <p:ph sz="half" idx="1"/>
          </p:nvPr>
        </p:nvSpPr>
        <p:spPr>
          <a:xfrm>
            <a:off x="584792" y="1054722"/>
            <a:ext cx="8972866" cy="5434891"/>
          </a:xfrm>
        </p:spPr>
        <p:txBody>
          <a:bodyPr>
            <a:noAutofit/>
          </a:bodyPr>
          <a:lstStyle/>
          <a:p>
            <a:pPr marL="0" indent="0">
              <a:buNone/>
            </a:pPr>
            <a:r>
              <a:rPr lang="en-US" sz="1600" b="1" dirty="0">
                <a:solidFill>
                  <a:schemeClr val="tx1"/>
                </a:solidFill>
              </a:rPr>
              <a:t>What is FCI?</a:t>
            </a:r>
          </a:p>
          <a:p>
            <a:r>
              <a:rPr lang="en-US" sz="1600" b="1" dirty="0"/>
              <a:t>FCI </a:t>
            </a:r>
            <a:r>
              <a:rPr lang="en-US" sz="1600" dirty="0"/>
              <a:t>is any U.S. Government information that is “not intended for public release” that is provided by or generated for the U.S. Government under a contract to develop or deliver a product or service to the Government, but not including information provided by the Government to the public (such as on public websites) or simple transactional information, such as necessary to process payments. (FAR 52.204-21)</a:t>
            </a:r>
          </a:p>
          <a:p>
            <a:pPr marL="0" indent="0">
              <a:lnSpc>
                <a:spcPct val="150000"/>
              </a:lnSpc>
              <a:buNone/>
            </a:pPr>
            <a:r>
              <a:rPr lang="en-US" sz="1600" b="1" dirty="0">
                <a:solidFill>
                  <a:schemeClr val="tx1"/>
                </a:solidFill>
                <a:effectLst/>
                <a:ea typeface="Calibri" panose="020F0502020204030204" pitchFamily="34" charset="0"/>
              </a:rPr>
              <a:t>Key Regulation?</a:t>
            </a:r>
          </a:p>
          <a:p>
            <a:r>
              <a:rPr lang="en-US" sz="1600" dirty="0">
                <a:effectLst/>
                <a:ea typeface="Calibri" panose="020F0502020204030204" pitchFamily="34" charset="0"/>
                <a:hlinkClick r:id="rId3"/>
              </a:rPr>
              <a:t>FAR 52.204-21</a:t>
            </a:r>
            <a:r>
              <a:rPr lang="en-US" sz="1600" dirty="0">
                <a:effectLst/>
                <a:ea typeface="Calibri" panose="020F0502020204030204" pitchFamily="34" charset="0"/>
              </a:rPr>
              <a:t>: Basic Safeguarding of Covered Contractor Information Systems requires the basic safeguarding requirements and procedures to protect covered contractor information systems.</a:t>
            </a:r>
          </a:p>
          <a:p>
            <a:pPr marL="0" indent="0">
              <a:buNone/>
            </a:pPr>
            <a:r>
              <a:rPr lang="en-US" sz="1600" b="1" dirty="0">
                <a:effectLst/>
                <a:ea typeface="Calibri" panose="020F0502020204030204" pitchFamily="34" charset="0"/>
              </a:rPr>
              <a:t>Definition: </a:t>
            </a:r>
            <a:r>
              <a:rPr lang="en-US" sz="1600" b="1" dirty="0"/>
              <a:t>“Covered contractor information system” </a:t>
            </a:r>
            <a:r>
              <a:rPr lang="en-US" sz="1600" dirty="0"/>
              <a:t>means an information system that is owned or operated by a contractor that processes, stores, or transmits FCI.</a:t>
            </a:r>
          </a:p>
          <a:p>
            <a:pPr marL="0" indent="0">
              <a:lnSpc>
                <a:spcPct val="150000"/>
              </a:lnSpc>
              <a:buNone/>
            </a:pPr>
            <a:r>
              <a:rPr lang="en-US" sz="1600" b="1" dirty="0">
                <a:solidFill>
                  <a:schemeClr val="tx1"/>
                </a:solidFill>
              </a:rPr>
              <a:t>Key Documents?</a:t>
            </a:r>
          </a:p>
          <a:p>
            <a:r>
              <a:rPr lang="en-US" sz="1600" dirty="0"/>
              <a:t>None, 15 FAR controls map to 17 </a:t>
            </a:r>
            <a:r>
              <a:rPr lang="en-US" sz="1600" dirty="0">
                <a:effectLst/>
                <a:ea typeface="Calibri" panose="020F0502020204030204" pitchFamily="34" charset="0"/>
                <a:cs typeface="Times New Roman" panose="02020603050405020304" pitchFamily="18" charset="0"/>
              </a:rPr>
              <a:t>National Institute of Standards and Technology (</a:t>
            </a:r>
            <a:r>
              <a:rPr lang="en-US" sz="1600" kern="1400" dirty="0"/>
              <a:t>NIST) Special Publication (SP) 800-</a:t>
            </a:r>
            <a:r>
              <a:rPr lang="en-US" sz="1600" dirty="0"/>
              <a:t>171 controls</a:t>
            </a:r>
          </a:p>
          <a:p>
            <a:r>
              <a:rPr lang="en-US" sz="1600" dirty="0">
                <a:hlinkClick r:id="rId4"/>
              </a:rPr>
              <a:t>CMMC Level 1 Self-Assessment Guide</a:t>
            </a:r>
            <a:endParaRPr lang="en-US" sz="1600" dirty="0"/>
          </a:p>
          <a:p>
            <a:pPr lvl="1"/>
            <a:endParaRPr lang="en-US" dirty="0"/>
          </a:p>
          <a:p>
            <a:endParaRPr lang="en-US" sz="1600" dirty="0"/>
          </a:p>
          <a:p>
            <a:pPr marL="0" indent="0">
              <a:buNone/>
            </a:pPr>
            <a:endParaRPr lang="en-US" sz="1600" dirty="0"/>
          </a:p>
        </p:txBody>
      </p:sp>
      <p:sp>
        <p:nvSpPr>
          <p:cNvPr id="5" name="Slide Number Placeholder 4">
            <a:extLst>
              <a:ext uri="{FF2B5EF4-FFF2-40B4-BE49-F238E27FC236}">
                <a16:creationId xmlns:a16="http://schemas.microsoft.com/office/drawing/2014/main" id="{1E874508-0710-4A55-820A-8B1F45AD90B6}"/>
              </a:ext>
            </a:extLst>
          </p:cNvPr>
          <p:cNvSpPr>
            <a:spLocks noGrp="1"/>
          </p:cNvSpPr>
          <p:nvPr>
            <p:ph type="sldNum" sz="quarter" idx="12"/>
          </p:nvPr>
        </p:nvSpPr>
        <p:spPr/>
        <p:txBody>
          <a:bodyPr/>
          <a:lstStyle/>
          <a:p>
            <a:fld id="{EBCD8977-B073-4460-AE63-2BD9EC7B16E4}" type="slidenum">
              <a:rPr lang="en-US" smtClean="0"/>
              <a:t>7</a:t>
            </a:fld>
            <a:endParaRPr lang="en-US" dirty="0"/>
          </a:p>
        </p:txBody>
      </p:sp>
      <p:pic>
        <p:nvPicPr>
          <p:cNvPr id="6" name="Picture 5">
            <a:extLst>
              <a:ext uri="{FF2B5EF4-FFF2-40B4-BE49-F238E27FC236}">
                <a16:creationId xmlns:a16="http://schemas.microsoft.com/office/drawing/2014/main" id="{B4A3C608-3FB1-49E5-A408-1C6DED422F54}"/>
              </a:ext>
            </a:extLst>
          </p:cNvPr>
          <p:cNvPicPr>
            <a:picLocks noChangeAspect="1"/>
          </p:cNvPicPr>
          <p:nvPr/>
        </p:nvPicPr>
        <p:blipFill>
          <a:blip r:embed="rId5"/>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1" name="Title 1">
            <a:extLst>
              <a:ext uri="{FF2B5EF4-FFF2-40B4-BE49-F238E27FC236}">
                <a16:creationId xmlns:a16="http://schemas.microsoft.com/office/drawing/2014/main" id="{ADF858A3-8CBB-4F4E-8F08-4C708AF20C1A}"/>
              </a:ext>
            </a:extLst>
          </p:cNvPr>
          <p:cNvSpPr txBox="1">
            <a:spLocks/>
          </p:cNvSpPr>
          <p:nvPr/>
        </p:nvSpPr>
        <p:spPr>
          <a:xfrm>
            <a:off x="469778" y="225425"/>
            <a:ext cx="8804224" cy="690751"/>
          </a:xfrm>
          <a:prstGeom prst="rect">
            <a:avLst/>
          </a:prstGeom>
        </p:spPr>
        <p:txBody>
          <a:bodyPr vert="horz" lIns="91440" tIns="45720" rIns="91440" bIns="45720" rtlCol="0" anchor="t">
            <a:normAutofit fontScale="92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Protecting U.S. Government Information: FCI</a:t>
            </a:r>
          </a:p>
        </p:txBody>
      </p:sp>
      <p:sp>
        <p:nvSpPr>
          <p:cNvPr id="12" name="Star: 5 Points 11">
            <a:extLst>
              <a:ext uri="{FF2B5EF4-FFF2-40B4-BE49-F238E27FC236}">
                <a16:creationId xmlns:a16="http://schemas.microsoft.com/office/drawing/2014/main" id="{6B948125-10A6-46B0-83BD-F701B6D9CE21}"/>
              </a:ext>
            </a:extLst>
          </p:cNvPr>
          <p:cNvSpPr/>
          <p:nvPr/>
        </p:nvSpPr>
        <p:spPr>
          <a:xfrm>
            <a:off x="77116" y="64533"/>
            <a:ext cx="326560" cy="343090"/>
          </a:xfrm>
          <a:prstGeom prst="star5">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Footer Placeholder 3">
            <a:extLst>
              <a:ext uri="{FF2B5EF4-FFF2-40B4-BE49-F238E27FC236}">
                <a16:creationId xmlns:a16="http://schemas.microsoft.com/office/drawing/2014/main" id="{AC07C3FE-7E87-8B09-777C-0EB3B605AC02}"/>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17296277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29996D2C-B88B-4C7B-8780-8FF71E604BAA}"/>
              </a:ext>
            </a:extLst>
          </p:cNvPr>
          <p:cNvSpPr>
            <a:spLocks noGrp="1"/>
          </p:cNvSpPr>
          <p:nvPr>
            <p:ph sz="half" idx="1"/>
          </p:nvPr>
        </p:nvSpPr>
        <p:spPr>
          <a:xfrm>
            <a:off x="584792" y="913332"/>
            <a:ext cx="8972866" cy="5493155"/>
          </a:xfrm>
        </p:spPr>
        <p:txBody>
          <a:bodyPr>
            <a:normAutofit/>
          </a:bodyPr>
          <a:lstStyle/>
          <a:p>
            <a:pPr marL="0" indent="0">
              <a:buNone/>
            </a:pPr>
            <a:r>
              <a:rPr lang="en-US" sz="2000" b="1" dirty="0">
                <a:solidFill>
                  <a:schemeClr val="tx1"/>
                </a:solidFill>
              </a:rPr>
              <a:t>What is CUI?</a:t>
            </a:r>
          </a:p>
          <a:p>
            <a:r>
              <a:rPr lang="en-US" sz="2000" b="1" dirty="0"/>
              <a:t>CUI </a:t>
            </a:r>
            <a:r>
              <a:rPr lang="en-US" sz="2000" dirty="0"/>
              <a:t>is Information that requires safeguarding or dissemination controls pursuant to and consistent with law, regulations, and government-wide policies, excluding information that is classified under Executive Order 13526, Classified National Security Information, December 29, 2009, or any predecessor or successor order, or the Atomic Energy Act of 1954, as amended. Source: E.O. 13556 (adapted)</a:t>
            </a:r>
          </a:p>
          <a:p>
            <a:pPr marL="0" indent="0">
              <a:lnSpc>
                <a:spcPct val="160000"/>
              </a:lnSpc>
              <a:buNone/>
            </a:pPr>
            <a:r>
              <a:rPr lang="en-US" sz="2000" b="1" dirty="0">
                <a:solidFill>
                  <a:schemeClr val="tx1"/>
                </a:solidFill>
                <a:effectLst/>
                <a:ea typeface="Calibri" panose="020F0502020204030204" pitchFamily="34" charset="0"/>
              </a:rPr>
              <a:t>Key Regulation?</a:t>
            </a:r>
          </a:p>
          <a:p>
            <a:r>
              <a:rPr lang="en-US" sz="2000" dirty="0">
                <a:hlinkClick r:id="rId3"/>
              </a:rPr>
              <a:t>DFARS 252.204-7012</a:t>
            </a:r>
            <a:r>
              <a:rPr lang="en-US" sz="2000" dirty="0"/>
              <a:t>: Safeguarding Covered Defense Information (CDI) and Cyber Incident Reporting </a:t>
            </a:r>
            <a:r>
              <a:rPr lang="en-US" sz="2000" kern="1400" dirty="0"/>
              <a:t>requires contractors who handle CDI on non-federal systems in performance of contracts to implement adequate cybersecurity safeguarding controls (NIST SP 800-171), rapidly report cyber incidents to the federal government within 72 hours of discovery, and to flow these requirements to their subcontractors who receive or generate CDI on their internal system.</a:t>
            </a:r>
            <a:endParaRPr lang="en-US" sz="2000" dirty="0"/>
          </a:p>
          <a:p>
            <a:endParaRPr lang="en-US" sz="2000" dirty="0">
              <a:solidFill>
                <a:schemeClr val="tx1"/>
              </a:solidFill>
            </a:endParaRPr>
          </a:p>
          <a:p>
            <a:pPr marL="0" indent="0">
              <a:buNone/>
            </a:pPr>
            <a:endParaRPr lang="en-US" sz="2000" dirty="0">
              <a:solidFill>
                <a:schemeClr val="tx1"/>
              </a:solidFill>
            </a:endParaRPr>
          </a:p>
        </p:txBody>
      </p:sp>
      <p:sp>
        <p:nvSpPr>
          <p:cNvPr id="5" name="Slide Number Placeholder 4">
            <a:extLst>
              <a:ext uri="{FF2B5EF4-FFF2-40B4-BE49-F238E27FC236}">
                <a16:creationId xmlns:a16="http://schemas.microsoft.com/office/drawing/2014/main" id="{1E874508-0710-4A55-820A-8B1F45AD90B6}"/>
              </a:ext>
            </a:extLst>
          </p:cNvPr>
          <p:cNvSpPr>
            <a:spLocks noGrp="1"/>
          </p:cNvSpPr>
          <p:nvPr>
            <p:ph type="sldNum" sz="quarter" idx="12"/>
          </p:nvPr>
        </p:nvSpPr>
        <p:spPr/>
        <p:txBody>
          <a:bodyPr/>
          <a:lstStyle/>
          <a:p>
            <a:fld id="{EBCD8977-B073-4460-AE63-2BD9EC7B16E4}" type="slidenum">
              <a:rPr lang="en-US" smtClean="0"/>
              <a:t>8</a:t>
            </a:fld>
            <a:endParaRPr lang="en-US" dirty="0"/>
          </a:p>
        </p:txBody>
      </p:sp>
      <p:pic>
        <p:nvPicPr>
          <p:cNvPr id="6" name="Picture 5">
            <a:extLst>
              <a:ext uri="{FF2B5EF4-FFF2-40B4-BE49-F238E27FC236}">
                <a16:creationId xmlns:a16="http://schemas.microsoft.com/office/drawing/2014/main" id="{B4A3C608-3FB1-49E5-A408-1C6DED422F54}"/>
              </a:ext>
            </a:extLst>
          </p:cNvPr>
          <p:cNvPicPr>
            <a:picLocks noChangeAspect="1"/>
          </p:cNvPicPr>
          <p:nvPr/>
        </p:nvPicPr>
        <p:blipFill>
          <a:blip r:embed="rId4"/>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1" name="Title 1">
            <a:extLst>
              <a:ext uri="{FF2B5EF4-FFF2-40B4-BE49-F238E27FC236}">
                <a16:creationId xmlns:a16="http://schemas.microsoft.com/office/drawing/2014/main" id="{ADF858A3-8CBB-4F4E-8F08-4C708AF20C1A}"/>
              </a:ext>
            </a:extLst>
          </p:cNvPr>
          <p:cNvSpPr txBox="1">
            <a:spLocks/>
          </p:cNvSpPr>
          <p:nvPr/>
        </p:nvSpPr>
        <p:spPr>
          <a:xfrm>
            <a:off x="469778" y="225425"/>
            <a:ext cx="8804224" cy="690751"/>
          </a:xfrm>
          <a:prstGeom prst="rect">
            <a:avLst/>
          </a:prstGeom>
        </p:spPr>
        <p:txBody>
          <a:bodyPr vert="horz" lIns="91440" tIns="45720" rIns="91440" bIns="45720" rtlCol="0" anchor="t">
            <a:normAutofit fontScale="92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Protecting U.S. Government Information: CUI</a:t>
            </a:r>
          </a:p>
        </p:txBody>
      </p:sp>
      <p:sp>
        <p:nvSpPr>
          <p:cNvPr id="8" name="TextBox 7">
            <a:extLst>
              <a:ext uri="{FF2B5EF4-FFF2-40B4-BE49-F238E27FC236}">
                <a16:creationId xmlns:a16="http://schemas.microsoft.com/office/drawing/2014/main" id="{7B7BCFA0-43A7-493C-BC9A-F64A0961A4B8}"/>
              </a:ext>
            </a:extLst>
          </p:cNvPr>
          <p:cNvSpPr txBox="1"/>
          <p:nvPr/>
        </p:nvSpPr>
        <p:spPr>
          <a:xfrm>
            <a:off x="9519291" y="2210921"/>
            <a:ext cx="2159357" cy="1692771"/>
          </a:xfrm>
          <a:prstGeom prst="rect">
            <a:avLst/>
          </a:prstGeom>
          <a:solidFill>
            <a:srgbClr val="28517A"/>
          </a:solidFill>
        </p:spPr>
        <p:txBody>
          <a:bodyPr wrap="square" tIns="91440" bIns="91440" rtlCol="0">
            <a:spAutoFit/>
          </a:bodyPr>
          <a:lstStyle/>
          <a:p>
            <a:pPr marL="0" indent="0">
              <a:buNone/>
            </a:pPr>
            <a:r>
              <a:rPr lang="en-US" sz="1400" b="1" dirty="0">
                <a:solidFill>
                  <a:schemeClr val="bg1"/>
                </a:solidFill>
              </a:rPr>
              <a:t>Note: </a:t>
            </a:r>
            <a:r>
              <a:rPr lang="en-US" sz="1400" dirty="0">
                <a:solidFill>
                  <a:schemeClr val="bg1"/>
                </a:solidFill>
              </a:rPr>
              <a:t>This clause does not apply to contractors where it has been determined that CUI is not managed in/stored on the contractor's environment</a:t>
            </a:r>
          </a:p>
        </p:txBody>
      </p:sp>
      <p:sp>
        <p:nvSpPr>
          <p:cNvPr id="13" name="Diamond 12">
            <a:extLst>
              <a:ext uri="{FF2B5EF4-FFF2-40B4-BE49-F238E27FC236}">
                <a16:creationId xmlns:a16="http://schemas.microsoft.com/office/drawing/2014/main" id="{3C5C84EE-6254-423F-A044-627A502A992D}"/>
              </a:ext>
            </a:extLst>
          </p:cNvPr>
          <p:cNvSpPr/>
          <p:nvPr/>
        </p:nvSpPr>
        <p:spPr>
          <a:xfrm>
            <a:off x="89410" y="59207"/>
            <a:ext cx="256579" cy="296683"/>
          </a:xfrm>
          <a:prstGeom prst="diamond">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4" name="Oval 13">
            <a:extLst>
              <a:ext uri="{FF2B5EF4-FFF2-40B4-BE49-F238E27FC236}">
                <a16:creationId xmlns:a16="http://schemas.microsoft.com/office/drawing/2014/main" id="{8C01A76F-B293-4A42-8F09-6B7D09E4CD00}"/>
              </a:ext>
            </a:extLst>
          </p:cNvPr>
          <p:cNvSpPr/>
          <p:nvPr/>
        </p:nvSpPr>
        <p:spPr>
          <a:xfrm>
            <a:off x="435396" y="125058"/>
            <a:ext cx="256579" cy="174509"/>
          </a:xfrm>
          <a:prstGeom prst="ellipse">
            <a:avLst/>
          </a:prstGeom>
          <a:solidFill>
            <a:schemeClr val="accent1">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Footer Placeholder 3">
            <a:extLst>
              <a:ext uri="{FF2B5EF4-FFF2-40B4-BE49-F238E27FC236}">
                <a16:creationId xmlns:a16="http://schemas.microsoft.com/office/drawing/2014/main" id="{F6345C3B-AA96-CEA4-C592-DC17877D4D7E}"/>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10508664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29996D2C-B88B-4C7B-8780-8FF71E604BAA}"/>
              </a:ext>
            </a:extLst>
          </p:cNvPr>
          <p:cNvSpPr>
            <a:spLocks noGrp="1"/>
          </p:cNvSpPr>
          <p:nvPr>
            <p:ph sz="half" idx="1"/>
          </p:nvPr>
        </p:nvSpPr>
        <p:spPr>
          <a:xfrm>
            <a:off x="584792" y="913332"/>
            <a:ext cx="8972866" cy="5493155"/>
          </a:xfrm>
        </p:spPr>
        <p:txBody>
          <a:bodyPr>
            <a:noAutofit/>
          </a:bodyPr>
          <a:lstStyle/>
          <a:p>
            <a:pPr marL="0" lvl="0" indent="0" defTabSz="887413" fontAlgn="base">
              <a:spcBef>
                <a:spcPts val="0"/>
              </a:spcBef>
              <a:buSzPct val="100000"/>
              <a:buNone/>
            </a:pPr>
            <a:r>
              <a:rPr lang="en-US" sz="1900" kern="0" dirty="0">
                <a:ea typeface="ＭＳ Ｐゴシック" pitchFamily="-112" charset="-128"/>
                <a:hlinkClick r:id="rId3"/>
              </a:rPr>
              <a:t>DFARS </a:t>
            </a:r>
            <a:r>
              <a:rPr lang="en-US" sz="1900" dirty="0">
                <a:hlinkClick r:id="rId3"/>
              </a:rPr>
              <a:t>252.204-7012 </a:t>
            </a:r>
            <a:r>
              <a:rPr lang="en-US" sz="1900" kern="0" dirty="0">
                <a:ea typeface="ＭＳ Ｐゴシック" pitchFamily="-112" charset="-128"/>
              </a:rPr>
              <a:t>invokes the </a:t>
            </a:r>
            <a:r>
              <a:rPr lang="en-US" sz="1900" kern="0" dirty="0">
                <a:ea typeface="ＭＳ Ｐゴシック" pitchFamily="-112" charset="-128"/>
                <a:hlinkClick r:id="rId4"/>
              </a:rPr>
              <a:t>NIST Special Publication 800-171 </a:t>
            </a:r>
            <a:r>
              <a:rPr lang="en-US" sz="1900" kern="0" dirty="0">
                <a:ea typeface="ＭＳ Ｐゴシック" pitchFamily="-112" charset="-128"/>
              </a:rPr>
              <a:t>standard also known as “</a:t>
            </a:r>
            <a:r>
              <a:rPr lang="en-US" sz="1900" b="1" kern="0" dirty="0">
                <a:ea typeface="ＭＳ Ｐゴシック" pitchFamily="-112" charset="-128"/>
              </a:rPr>
              <a:t>Protecting Controlled Unclassified Information in Nonfederal Information Systems and Organizations</a:t>
            </a:r>
            <a:r>
              <a:rPr lang="en-US" sz="1900" kern="0" dirty="0">
                <a:ea typeface="ＭＳ Ｐゴシック" pitchFamily="-112" charset="-128"/>
              </a:rPr>
              <a:t>.”  </a:t>
            </a:r>
          </a:p>
          <a:p>
            <a:pPr marL="171450" lvl="0" indent="-171450" defTabSz="887413" fontAlgn="base">
              <a:spcBef>
                <a:spcPts val="0"/>
              </a:spcBef>
              <a:buSzPct val="100000"/>
              <a:buFont typeface="Arial" panose="020B0604020202020204" pitchFamily="34" charset="0"/>
              <a:buChar char="•"/>
            </a:pPr>
            <a:r>
              <a:rPr lang="en-US" sz="1900" kern="0" dirty="0">
                <a:ea typeface="ＭＳ Ｐゴシック" pitchFamily="-112" charset="-128"/>
              </a:rPr>
              <a:t>In total, 800-171 has 110 unique security requirements that are split among 14 broader sections, or “families.”</a:t>
            </a:r>
          </a:p>
          <a:p>
            <a:pPr marL="171450" lvl="0" indent="-171450" defTabSz="887413" fontAlgn="base">
              <a:spcBef>
                <a:spcPts val="0"/>
              </a:spcBef>
              <a:buSzPct val="100000"/>
              <a:buFont typeface="Arial" panose="020B0604020202020204" pitchFamily="34" charset="0"/>
              <a:buChar char="•"/>
            </a:pPr>
            <a:r>
              <a:rPr lang="en-US" sz="1900" kern="0" dirty="0">
                <a:ea typeface="ＭＳ Ｐゴシック" pitchFamily="-112" charset="-128"/>
              </a:rPr>
              <a:t>Considering the volume and specificity of these requirements, any organization performing under contracts (or subcontracts) with the Defense Department must make sure that they have the requisite information security knowledge, expertise and resources to comply with NIST SP 800-171. Non-compliance, after all, could spell the end of a contractor’s relationship with the DoD.</a:t>
            </a:r>
          </a:p>
          <a:p>
            <a:pPr marL="171450" marR="0" lvl="0" indent="-171450" algn="l" defTabSz="887413" rtl="0" eaLnBrk="1" fontAlgn="base" latinLnBrk="0" hangingPunct="1">
              <a:lnSpc>
                <a:spcPct val="100000"/>
              </a:lnSpc>
              <a:spcBef>
                <a:spcPts val="0"/>
              </a:spcBef>
              <a:buClrTx/>
              <a:buSzPct val="100000"/>
              <a:buFont typeface="Arial" panose="020B0604020202020204" pitchFamily="34" charset="0"/>
              <a:buChar char="•"/>
              <a:tabLst/>
              <a:defRPr/>
            </a:pPr>
            <a:r>
              <a:rPr lang="en-US" sz="1900" dirty="0"/>
              <a:t>Department of Defense Controlled Unclassified Information (DoD CUI) previously known as Covered Defense Information (CDI) is one example of CUI. In explaining what steps must be taken to protect CUI, the NIST guidelines cover the protection of DoD CUI or CDI as mandated by the DFARS clause 252.204-7012</a:t>
            </a:r>
            <a:endParaRPr lang="en-US" sz="1900" dirty="0">
              <a:solidFill>
                <a:schemeClr val="tx1"/>
              </a:solidFill>
            </a:endParaRPr>
          </a:p>
          <a:p>
            <a:pPr marL="0" indent="0">
              <a:buNone/>
            </a:pPr>
            <a:endParaRPr lang="en-US" sz="1900" dirty="0">
              <a:solidFill>
                <a:schemeClr val="tx1"/>
              </a:solidFill>
            </a:endParaRPr>
          </a:p>
        </p:txBody>
      </p:sp>
      <p:sp>
        <p:nvSpPr>
          <p:cNvPr id="5" name="Slide Number Placeholder 4">
            <a:extLst>
              <a:ext uri="{FF2B5EF4-FFF2-40B4-BE49-F238E27FC236}">
                <a16:creationId xmlns:a16="http://schemas.microsoft.com/office/drawing/2014/main" id="{1E874508-0710-4A55-820A-8B1F45AD90B6}"/>
              </a:ext>
            </a:extLst>
          </p:cNvPr>
          <p:cNvSpPr>
            <a:spLocks noGrp="1"/>
          </p:cNvSpPr>
          <p:nvPr>
            <p:ph type="sldNum" sz="quarter" idx="12"/>
          </p:nvPr>
        </p:nvSpPr>
        <p:spPr/>
        <p:txBody>
          <a:bodyPr/>
          <a:lstStyle/>
          <a:p>
            <a:fld id="{EBCD8977-B073-4460-AE63-2BD9EC7B16E4}" type="slidenum">
              <a:rPr lang="en-US" smtClean="0"/>
              <a:t>9</a:t>
            </a:fld>
            <a:endParaRPr lang="en-US" dirty="0"/>
          </a:p>
        </p:txBody>
      </p:sp>
      <p:pic>
        <p:nvPicPr>
          <p:cNvPr id="6" name="Picture 5">
            <a:extLst>
              <a:ext uri="{FF2B5EF4-FFF2-40B4-BE49-F238E27FC236}">
                <a16:creationId xmlns:a16="http://schemas.microsoft.com/office/drawing/2014/main" id="{B4A3C608-3FB1-49E5-A408-1C6DED422F54}"/>
              </a:ext>
            </a:extLst>
          </p:cNvPr>
          <p:cNvPicPr>
            <a:picLocks noChangeAspect="1"/>
          </p:cNvPicPr>
          <p:nvPr/>
        </p:nvPicPr>
        <p:blipFill>
          <a:blip r:embed="rId5"/>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1" name="Title 1">
            <a:extLst>
              <a:ext uri="{FF2B5EF4-FFF2-40B4-BE49-F238E27FC236}">
                <a16:creationId xmlns:a16="http://schemas.microsoft.com/office/drawing/2014/main" id="{ADF858A3-8CBB-4F4E-8F08-4C708AF20C1A}"/>
              </a:ext>
            </a:extLst>
          </p:cNvPr>
          <p:cNvSpPr txBox="1">
            <a:spLocks/>
          </p:cNvSpPr>
          <p:nvPr/>
        </p:nvSpPr>
        <p:spPr>
          <a:xfrm>
            <a:off x="469778" y="325441"/>
            <a:ext cx="9417172" cy="690751"/>
          </a:xfrm>
          <a:prstGeom prst="rect">
            <a:avLst/>
          </a:prstGeom>
        </p:spPr>
        <p:txBody>
          <a:bodyPr vert="horz" lIns="91440" tIns="45720" rIns="91440" bIns="45720" rtlCol="0" anchor="t">
            <a:normAutofit fontScale="77500" lnSpcReduction="200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Protecting U.S. Government Information: CUI (cont’d)</a:t>
            </a:r>
          </a:p>
        </p:txBody>
      </p:sp>
      <p:sp>
        <p:nvSpPr>
          <p:cNvPr id="13" name="Diamond 12">
            <a:extLst>
              <a:ext uri="{FF2B5EF4-FFF2-40B4-BE49-F238E27FC236}">
                <a16:creationId xmlns:a16="http://schemas.microsoft.com/office/drawing/2014/main" id="{3C5C84EE-6254-423F-A044-627A502A992D}"/>
              </a:ext>
            </a:extLst>
          </p:cNvPr>
          <p:cNvSpPr/>
          <p:nvPr/>
        </p:nvSpPr>
        <p:spPr>
          <a:xfrm>
            <a:off x="89410" y="59207"/>
            <a:ext cx="256579" cy="296683"/>
          </a:xfrm>
          <a:prstGeom prst="diamond">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4" name="Oval 13">
            <a:extLst>
              <a:ext uri="{FF2B5EF4-FFF2-40B4-BE49-F238E27FC236}">
                <a16:creationId xmlns:a16="http://schemas.microsoft.com/office/drawing/2014/main" id="{8C01A76F-B293-4A42-8F09-6B7D09E4CD00}"/>
              </a:ext>
            </a:extLst>
          </p:cNvPr>
          <p:cNvSpPr/>
          <p:nvPr/>
        </p:nvSpPr>
        <p:spPr>
          <a:xfrm>
            <a:off x="435396" y="125058"/>
            <a:ext cx="256579" cy="174509"/>
          </a:xfrm>
          <a:prstGeom prst="ellipse">
            <a:avLst/>
          </a:prstGeom>
          <a:solidFill>
            <a:schemeClr val="accent1">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20FF662D-1DA9-4623-96D3-C6C8652D5067}"/>
              </a:ext>
            </a:extLst>
          </p:cNvPr>
          <p:cNvSpPr txBox="1"/>
          <p:nvPr/>
        </p:nvSpPr>
        <p:spPr>
          <a:xfrm>
            <a:off x="9519291" y="2210921"/>
            <a:ext cx="2159357" cy="1692771"/>
          </a:xfrm>
          <a:prstGeom prst="rect">
            <a:avLst/>
          </a:prstGeom>
          <a:solidFill>
            <a:srgbClr val="28517A"/>
          </a:solidFill>
        </p:spPr>
        <p:txBody>
          <a:bodyPr wrap="square" tIns="91440" bIns="91440" rtlCol="0">
            <a:spAutoFit/>
          </a:bodyPr>
          <a:lstStyle/>
          <a:p>
            <a:pPr marL="0" indent="0">
              <a:buNone/>
            </a:pPr>
            <a:r>
              <a:rPr lang="en-US" sz="1400" b="1" dirty="0">
                <a:solidFill>
                  <a:schemeClr val="bg1"/>
                </a:solidFill>
              </a:rPr>
              <a:t>Note: </a:t>
            </a:r>
            <a:r>
              <a:rPr lang="en-US" sz="1400" dirty="0">
                <a:solidFill>
                  <a:schemeClr val="bg1"/>
                </a:solidFill>
              </a:rPr>
              <a:t>This clause does not apply to contractors where it has been determined that CUI is not managed in/stored on the contractor's environment</a:t>
            </a:r>
          </a:p>
        </p:txBody>
      </p:sp>
      <p:sp>
        <p:nvSpPr>
          <p:cNvPr id="2" name="Footer Placeholder 3">
            <a:extLst>
              <a:ext uri="{FF2B5EF4-FFF2-40B4-BE49-F238E27FC236}">
                <a16:creationId xmlns:a16="http://schemas.microsoft.com/office/drawing/2014/main" id="{1060FC35-D121-231F-AF74-87D66A0166F9}"/>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1833190305"/>
      </p:ext>
    </p:extLst>
  </p:cSld>
  <p:clrMapOvr>
    <a:masterClrMapping/>
  </p:clrMapOvr>
</p:sld>
</file>

<file path=ppt/theme/theme1.xml><?xml version="1.0" encoding="utf-8"?>
<a:theme xmlns:a="http://schemas.openxmlformats.org/drawingml/2006/main" name="Facet">
  <a:themeElements>
    <a:clrScheme name="Custom 12">
      <a:dk1>
        <a:sysClr val="windowText" lastClr="000000"/>
      </a:dk1>
      <a:lt1>
        <a:sysClr val="window" lastClr="FFFFFF"/>
      </a:lt1>
      <a:dk2>
        <a:srgbClr val="2C3C43"/>
      </a:dk2>
      <a:lt2>
        <a:srgbClr val="EBEBEB"/>
      </a:lt2>
      <a:accent1>
        <a:srgbClr val="002060"/>
      </a:accent1>
      <a:accent2>
        <a:srgbClr val="E6B91E"/>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3de9faa6-9fe1-49b3-9a08-227a296b54a6}" enabled="1" method="Privileged" siteId="{d5fe813e-0caa-432a-b2ac-d555aa91bd1c}" contentBits="0" removed="0"/>
</clbl:labelList>
</file>

<file path=docProps/app.xml><?xml version="1.0" encoding="utf-8"?>
<Properties xmlns="http://schemas.openxmlformats.org/officeDocument/2006/extended-properties" xmlns:vt="http://schemas.openxmlformats.org/officeDocument/2006/docPropsVTypes">
  <Template>Theme1</Template>
  <TotalTime>163753</TotalTime>
  <Words>9639</Words>
  <Application>Microsoft Office PowerPoint</Application>
  <PresentationFormat>Widescreen</PresentationFormat>
  <Paragraphs>565</Paragraphs>
  <Slides>29</Slides>
  <Notes>25</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29</vt:i4>
      </vt:variant>
    </vt:vector>
  </HeadingPairs>
  <TitlesOfParts>
    <vt:vector size="38" baseType="lpstr">
      <vt:lpstr>Arial</vt:lpstr>
      <vt:lpstr>Calibri</vt:lpstr>
      <vt:lpstr>Muli</vt:lpstr>
      <vt:lpstr>Segoe UI</vt:lpstr>
      <vt:lpstr>Times New Roman</vt:lpstr>
      <vt:lpstr>Trebuchet MS</vt:lpstr>
      <vt:lpstr>Wingdings</vt:lpstr>
      <vt:lpstr>Wingdings 3</vt:lpstr>
      <vt:lpstr>Facet</vt:lpstr>
      <vt:lpstr>Defense Industrial Base (DIB) Sector Coordinating Council (SCC)  Supply Chain Cyber Training</vt:lpstr>
      <vt:lpstr>Agenda</vt:lpstr>
      <vt:lpstr>Cybersecurity Maturity  Model Certification (CMMC)</vt:lpstr>
      <vt:lpstr>Disclaimer and Overview</vt:lpstr>
      <vt:lpstr>Module Topics and Objectives </vt:lpstr>
      <vt:lpstr>Cybersecurity Maturity Model Certification (CMMC)</vt:lpstr>
      <vt:lpstr>PowerPoint Presentation</vt:lpstr>
      <vt:lpstr>PowerPoint Presentation</vt:lpstr>
      <vt:lpstr>PowerPoint Presentation</vt:lpstr>
      <vt:lpstr>PowerPoint Presentation</vt:lpstr>
      <vt:lpstr>The CMMC Model</vt:lpstr>
      <vt:lpstr>CMMC Domains</vt:lpstr>
      <vt:lpstr>Access Control (AC)</vt:lpstr>
      <vt:lpstr>Audit and Accountability (AU)</vt:lpstr>
      <vt:lpstr>Awareness and Training (AT)</vt:lpstr>
      <vt:lpstr>Configuration Management (CM)</vt:lpstr>
      <vt:lpstr>Identification and Authentication (IA)</vt:lpstr>
      <vt:lpstr>Incident Response (IR)</vt:lpstr>
      <vt:lpstr>Maintenance (MA) </vt:lpstr>
      <vt:lpstr>Media Protection (MP)</vt:lpstr>
      <vt:lpstr>Personnel Security (PS)</vt:lpstr>
      <vt:lpstr>Physical Protection (PE)</vt:lpstr>
      <vt:lpstr>Risk Assessment (RA)</vt:lpstr>
      <vt:lpstr>Security Assessment (CA)</vt:lpstr>
      <vt:lpstr>System and Communications Protection (SC)</vt:lpstr>
      <vt:lpstr>System and Information Integrity (SI)</vt:lpstr>
      <vt:lpstr>CMMC Enumeration/Numbering Defined</vt:lpstr>
      <vt:lpstr>CMMC Practice Interconnectivity</vt:lpstr>
      <vt:lpstr>Module 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Defense Industrial Base  Supply Chain Cyber Training</dc:title>
  <dc:creator/>
  <cp:keywords>Unrestricted</cp:keywords>
  <cp:lastModifiedBy>Stevens, Mary Kay [USA]</cp:lastModifiedBy>
  <cp:revision>924</cp:revision>
  <dcterms:created xsi:type="dcterms:W3CDTF">2021-03-04T18:31:47Z</dcterms:created>
  <dcterms:modified xsi:type="dcterms:W3CDTF">2023-03-20T20:48:33Z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M SIP Document Sensitivity">
    <vt:lpwstr/>
  </property>
  <property fmtid="{D5CDD505-2E9C-101B-9397-08002B2CF9AE}" pid="3" name="Document Author">
    <vt:lpwstr>US\e337530</vt:lpwstr>
  </property>
  <property fmtid="{D5CDD505-2E9C-101B-9397-08002B2CF9AE}" pid="4" name="Document Sensitivity">
    <vt:lpwstr>1</vt:lpwstr>
  </property>
  <property fmtid="{D5CDD505-2E9C-101B-9397-08002B2CF9AE}" pid="5" name="ThirdParty">
    <vt:lpwstr/>
  </property>
  <property fmtid="{D5CDD505-2E9C-101B-9397-08002B2CF9AE}" pid="6" name="OCI Restriction">
    <vt:bool>false</vt:bool>
  </property>
  <property fmtid="{D5CDD505-2E9C-101B-9397-08002B2CF9AE}" pid="7" name="OCI Additional Info">
    <vt:lpwstr/>
  </property>
  <property fmtid="{D5CDD505-2E9C-101B-9397-08002B2CF9AE}" pid="8" name="Allow Header Overwrite">
    <vt:bool>true</vt:bool>
  </property>
  <property fmtid="{D5CDD505-2E9C-101B-9397-08002B2CF9AE}" pid="9" name="Allow Footer Overwrite">
    <vt:bool>true</vt:bool>
  </property>
  <property fmtid="{D5CDD505-2E9C-101B-9397-08002B2CF9AE}" pid="10" name="Multiple Selected">
    <vt:lpwstr>-1</vt:lpwstr>
  </property>
  <property fmtid="{D5CDD505-2E9C-101B-9397-08002B2CF9AE}" pid="11" name="SIPLongWording">
    <vt:lpwstr>_x000d_
_x000d_
</vt:lpwstr>
  </property>
  <property fmtid="{D5CDD505-2E9C-101B-9397-08002B2CF9AE}" pid="12" name="ExpCountry">
    <vt:lpwstr/>
  </property>
  <property fmtid="{D5CDD505-2E9C-101B-9397-08002B2CF9AE}" pid="13" name="TextBoxAndDropdownValues">
    <vt:lpwstr/>
  </property>
</Properties>
</file>