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4"/>
  </p:notesMasterIdLst>
  <p:handoutMasterIdLst>
    <p:handoutMasterId r:id="rId25"/>
  </p:handoutMasterIdLst>
  <p:sldIdLst>
    <p:sldId id="256" r:id="rId2"/>
    <p:sldId id="257" r:id="rId3"/>
    <p:sldId id="3106" r:id="rId4"/>
    <p:sldId id="3123" r:id="rId5"/>
    <p:sldId id="3086" r:id="rId6"/>
    <p:sldId id="3114" r:id="rId7"/>
    <p:sldId id="3120" r:id="rId8"/>
    <p:sldId id="3121" r:id="rId9"/>
    <p:sldId id="3122" r:id="rId10"/>
    <p:sldId id="3111" r:id="rId11"/>
    <p:sldId id="3112" r:id="rId12"/>
    <p:sldId id="3113" r:id="rId13"/>
    <p:sldId id="3089" r:id="rId14"/>
    <p:sldId id="3076" r:id="rId15"/>
    <p:sldId id="3116" r:id="rId16"/>
    <p:sldId id="3059" r:id="rId17"/>
    <p:sldId id="3118" r:id="rId18"/>
    <p:sldId id="3060" r:id="rId19"/>
    <p:sldId id="3061" r:id="rId20"/>
    <p:sldId id="306" r:id="rId21"/>
    <p:sldId id="276" r:id="rId22"/>
    <p:sldId id="2978"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C4E3702-AB8B-0844-DB8F-FE5820AE3838}" name="Tran, Loi (US)" initials="TL(" userId="Tran, Loi (US)" providerId="None"/>
  <p188:author id="{5062DD92-7BF4-8651-F4AF-F1B461EDDB34}" name="Stevens, Mary Kay [USA]" initials="SMK[" userId="S::029523@bah.com::0cc034a4-8d22-4a99-a182-942d10679622" providerId="AD"/>
  <p188:author id="{3EDD76A9-442F-3A5C-AB21-DC6191F3C236}" name="Autry, Tom [US] (ES)" initials="AT[(" userId="S::Thomas.Autry@ngc.com::8a17664f-97d2-4390-b09d-f04ef5ed986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Stevens, Mary Kay [USA]" initials="SMK[" lastIdx="453" clrIdx="0">
    <p:extLst>
      <p:ext uri="{19B8F6BF-5375-455C-9EA6-DF929625EA0E}">
        <p15:presenceInfo xmlns:p15="http://schemas.microsoft.com/office/powerpoint/2012/main" userId="S::029523@bah.com::0cc034a4-8d22-4a99-a182-942d10679622" providerId="AD"/>
      </p:ext>
    </p:extLst>
  </p:cmAuthor>
  <p:cmAuthor id="2" name="Johnson, Jeannie" initials="JJ" lastIdx="9" clrIdx="1">
    <p:extLst>
      <p:ext uri="{19B8F6BF-5375-455C-9EA6-DF929625EA0E}">
        <p15:presenceInfo xmlns:p15="http://schemas.microsoft.com/office/powerpoint/2012/main" userId="S-1-5-21-1993962763-688789844-682003330-5849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517A"/>
    <a:srgbClr val="33CC33"/>
    <a:srgbClr val="CCCCFF"/>
    <a:srgbClr val="CC99FF"/>
    <a:srgbClr val="00FFCC"/>
    <a:srgbClr val="CCFFFF"/>
    <a:srgbClr val="009999"/>
    <a:srgbClr val="33CCFF"/>
    <a:srgbClr val="FFFF99"/>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086" autoAdjust="0"/>
    <p:restoredTop sz="74501" autoAdjust="0"/>
  </p:normalViewPr>
  <p:slideViewPr>
    <p:cSldViewPr snapToGrid="0">
      <p:cViewPr varScale="1">
        <p:scale>
          <a:sx n="85" d="100"/>
          <a:sy n="85" d="100"/>
        </p:scale>
        <p:origin x="1068" y="66"/>
      </p:cViewPr>
      <p:guideLst/>
    </p:cSldViewPr>
  </p:slideViewPr>
  <p:outlineViewPr>
    <p:cViewPr>
      <p:scale>
        <a:sx n="33" d="100"/>
        <a:sy n="33" d="100"/>
      </p:scale>
      <p:origin x="0" y="-40512"/>
    </p:cViewPr>
  </p:outlineViewPr>
  <p:notesTextViewPr>
    <p:cViewPr>
      <p:scale>
        <a:sx n="1" d="1"/>
        <a:sy n="1" d="1"/>
      </p:scale>
      <p:origin x="0" y="0"/>
    </p:cViewPr>
  </p:notesTextViewPr>
  <p:sorterViewPr>
    <p:cViewPr>
      <p:scale>
        <a:sx n="100" d="100"/>
        <a:sy n="100" d="100"/>
      </p:scale>
      <p:origin x="0" y="-13908"/>
    </p:cViewPr>
  </p:sorterViewPr>
  <p:notesViewPr>
    <p:cSldViewPr snapToGrid="0">
      <p:cViewPr>
        <p:scale>
          <a:sx n="72" d="100"/>
          <a:sy n="72" d="100"/>
        </p:scale>
        <p:origin x="2244" y="-61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8209340-AF7D-49FE-9694-5D60501785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a:p>
            <a:endParaRPr lang="en-US"/>
          </a:p>
        </p:txBody>
      </p:sp>
      <p:sp>
        <p:nvSpPr>
          <p:cNvPr id="3" name="Date Placeholder 2">
            <a:extLst>
              <a:ext uri="{FF2B5EF4-FFF2-40B4-BE49-F238E27FC236}">
                <a16:creationId xmlns:a16="http://schemas.microsoft.com/office/drawing/2014/main" id="{8CA14905-171C-4D18-9F02-52FCF1CBB12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5A79900-1908-4BBB-B369-1F7CFE4E44D5}" type="datetimeFigureOut">
              <a:rPr lang="en-US" smtClean="0"/>
              <a:t>3/20/2023</a:t>
            </a:fld>
            <a:endParaRPr lang="en-US"/>
          </a:p>
        </p:txBody>
      </p:sp>
      <p:sp>
        <p:nvSpPr>
          <p:cNvPr id="4" name="Footer Placeholder 3">
            <a:extLst>
              <a:ext uri="{FF2B5EF4-FFF2-40B4-BE49-F238E27FC236}">
                <a16:creationId xmlns:a16="http://schemas.microsoft.com/office/drawing/2014/main" id="{D40FCF8D-F573-4B47-B647-2A7ABB5046A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a:p>
            <a:endParaRPr lang="en-US"/>
          </a:p>
        </p:txBody>
      </p:sp>
      <p:sp>
        <p:nvSpPr>
          <p:cNvPr id="5" name="Slide Number Placeholder 4">
            <a:extLst>
              <a:ext uri="{FF2B5EF4-FFF2-40B4-BE49-F238E27FC236}">
                <a16:creationId xmlns:a16="http://schemas.microsoft.com/office/drawing/2014/main" id="{66739100-4496-4E08-85DE-1265AC1CDFE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5EE3050-68A4-494F-891D-1C5FFDCDEDE7}" type="slidenum">
              <a:rPr lang="en-US" smtClean="0"/>
              <a:t>‹#›</a:t>
            </a:fld>
            <a:endParaRPr lang="en-US"/>
          </a:p>
        </p:txBody>
      </p:sp>
    </p:spTree>
    <p:extLst>
      <p:ext uri="{BB962C8B-B14F-4D97-AF65-F5344CB8AC3E}">
        <p14:creationId xmlns:p14="http://schemas.microsoft.com/office/powerpoint/2010/main" val="1690255406"/>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0CA404-9458-4CE8-A284-DC6CE0B67EF2}" type="datetimeFigureOut">
              <a:rPr lang="en-US" smtClean="0"/>
              <a:t>3/20/2023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171A22-84E6-4B62-A31C-293EB5412BB8}" type="slidenum">
              <a:rPr lang="en-US" smtClean="0"/>
              <a:t>‹#›</a:t>
            </a:fld>
            <a:endParaRPr lang="en-US" dirty="0"/>
          </a:p>
        </p:txBody>
      </p:sp>
    </p:spTree>
    <p:extLst>
      <p:ext uri="{BB962C8B-B14F-4D97-AF65-F5344CB8AC3E}">
        <p14:creationId xmlns:p14="http://schemas.microsoft.com/office/powerpoint/2010/main" val="909157932"/>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a:t>
            </a:fld>
            <a:endParaRPr lang="en-US" dirty="0"/>
          </a:p>
        </p:txBody>
      </p:sp>
    </p:spTree>
    <p:extLst>
      <p:ext uri="{BB962C8B-B14F-4D97-AF65-F5344CB8AC3E}">
        <p14:creationId xmlns:p14="http://schemas.microsoft.com/office/powerpoint/2010/main" val="8825884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E2171A22-84E6-4B62-A31C-293EB5412BB8}" type="slidenum">
              <a:rPr lang="en-US" smtClean="0"/>
              <a:t>13</a:t>
            </a:fld>
            <a:endParaRPr lang="en-US" dirty="0"/>
          </a:p>
        </p:txBody>
      </p:sp>
    </p:spTree>
    <p:extLst>
      <p:ext uri="{BB962C8B-B14F-4D97-AF65-F5344CB8AC3E}">
        <p14:creationId xmlns:p14="http://schemas.microsoft.com/office/powerpoint/2010/main" val="21539167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CMMC Assessment Scope – Level 2 Guide, </a:t>
            </a:r>
            <a:r>
              <a:rPr lang="en-US"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https://dodcio.defense.gov/Portals/0/Documents/CMMC/Scope_Level2_V2.0_FINAL_20211202_508.pdf </a:t>
            </a:r>
            <a:endParaRPr lang="en-US" dirty="0"/>
          </a:p>
          <a:p>
            <a:endParaRPr lang="en-US" dirty="0"/>
          </a:p>
          <a:p>
            <a:r>
              <a:rPr lang="en-US" dirty="0"/>
              <a:t>CUI Assets:</a:t>
            </a:r>
          </a:p>
          <a:p>
            <a:pPr marL="171450" indent="-171450">
              <a:buFont typeface="Arial" panose="020B0604020202020204" pitchFamily="34" charset="0"/>
              <a:buChar char="•"/>
            </a:pPr>
            <a:r>
              <a:rPr lang="en-US" b="1" dirty="0"/>
              <a:t>Process </a:t>
            </a:r>
            <a:r>
              <a:rPr lang="en-US" dirty="0"/>
              <a:t>- CUI can be used by an asset (e.g., accessed, entered, edited, generated, manipulated, or printed).</a:t>
            </a:r>
          </a:p>
          <a:p>
            <a:pPr marL="171450" indent="-171450">
              <a:buFont typeface="Arial" panose="020B0604020202020204" pitchFamily="34" charset="0"/>
              <a:buChar char="•"/>
            </a:pPr>
            <a:r>
              <a:rPr lang="en-US" b="1" dirty="0"/>
              <a:t>Store</a:t>
            </a:r>
            <a:r>
              <a:rPr lang="en-US" dirty="0"/>
              <a:t> - CUI is inactive or at rest (e.g., located on electronic media, in system component memory, or in physical format such as paper documents).</a:t>
            </a:r>
          </a:p>
          <a:p>
            <a:pPr marL="171450" indent="-171450">
              <a:buFont typeface="Arial" panose="020B0604020202020204" pitchFamily="34" charset="0"/>
              <a:buChar char="•"/>
            </a:pPr>
            <a:r>
              <a:rPr lang="en-US" b="1" dirty="0"/>
              <a:t>Transmit</a:t>
            </a:r>
            <a:r>
              <a:rPr lang="en-US" dirty="0"/>
              <a:t> - CUI is being transferred from one asset to another asset (e.g., data in transit using physical or digital transport methods).</a:t>
            </a:r>
          </a:p>
          <a:p>
            <a:endParaRPr lang="en-US" dirty="0"/>
          </a:p>
          <a:p>
            <a:r>
              <a:rPr lang="en-US" dirty="0"/>
              <a:t>CUI Assets are part of the CMMC Assessment Scope and are assessed against applicable CMMC practices.</a:t>
            </a:r>
          </a:p>
          <a:p>
            <a:endParaRPr lang="en-US" dirty="0"/>
          </a:p>
          <a:p>
            <a:r>
              <a:rPr lang="en-US" dirty="0"/>
              <a:t>Out-of-Scope Assets do not process, store, or transmit CUI. Out-of-Scope Assets are outside of the CMMC Assessment Scope and should not be part of the CMMC assessment.</a:t>
            </a:r>
          </a:p>
          <a:p>
            <a:endParaRPr lang="en-US" dirty="0"/>
          </a:p>
          <a:p>
            <a:r>
              <a:rPr lang="en-US" dirty="0"/>
              <a:t>Security Protection Assets: Assets that provide security functions or capabilities to the Contractor’s CMMC Assessment Scope, irrespective of whether or not these assets process, store, or transmit CUI.</a:t>
            </a:r>
          </a:p>
          <a:p>
            <a:endParaRPr lang="en-US" dirty="0"/>
          </a:p>
          <a:p>
            <a:pPr marL="171450" indent="-171450">
              <a:buFont typeface="Arial" panose="020B0604020202020204" pitchFamily="34" charset="0"/>
              <a:buChar char="•"/>
            </a:pPr>
            <a:r>
              <a:rPr lang="en-US" b="1" dirty="0"/>
              <a:t>People</a:t>
            </a:r>
            <a:r>
              <a:rPr lang="en-US" dirty="0"/>
              <a:t> - Employees, contractors, vendors, and external service provider personnel</a:t>
            </a:r>
          </a:p>
          <a:p>
            <a:pPr marL="171450" indent="-171450">
              <a:buFont typeface="Arial" panose="020B0604020202020204" pitchFamily="34" charset="0"/>
              <a:buChar char="•"/>
            </a:pPr>
            <a:r>
              <a:rPr lang="en-US" b="1" dirty="0"/>
              <a:t>Technology</a:t>
            </a:r>
            <a:r>
              <a:rPr lang="en-US" dirty="0"/>
              <a:t> - Servers, client computers, mobile devices, network appliances (e.g., firewalls, switches, APs, and routers), VoIP devices, applications virtual machines, and database systems</a:t>
            </a:r>
          </a:p>
          <a:p>
            <a:pPr marL="171450" indent="-171450">
              <a:buFont typeface="Arial" panose="020B0604020202020204" pitchFamily="34" charset="0"/>
              <a:buChar char="•"/>
            </a:pPr>
            <a:r>
              <a:rPr lang="en-US" b="1" dirty="0"/>
              <a:t>Facilities</a:t>
            </a:r>
            <a:r>
              <a:rPr lang="en-US" dirty="0"/>
              <a:t> - Physical office locations, satellite offices, server rooms, datacenters, manufacturing plants and secure rooms</a:t>
            </a:r>
          </a:p>
          <a:p>
            <a:pPr marL="171450" indent="-171450">
              <a:buFont typeface="Arial" panose="020B0604020202020204" pitchFamily="34" charset="0"/>
              <a:buChar char="•"/>
            </a:pPr>
            <a:r>
              <a:rPr lang="en-US" b="1" dirty="0"/>
              <a:t>External Service Provider (ESP) </a:t>
            </a:r>
            <a:r>
              <a:rPr lang="en-US" dirty="0"/>
              <a:t>- External people, technology, or facilities that the organization uses, including cloud services, co-located data centers, hosting providers, and managed security service providers.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Source: </a:t>
            </a:r>
            <a:r>
              <a:rPr lang="en-US" sz="1800" dirty="0">
                <a:effectLst/>
                <a:latin typeface="Segoe UI" panose="020B0502040204020203" pitchFamily="34" charset="0"/>
              </a:rPr>
              <a:t>CMMC Assessment Scope - Level 2, Version 2.0, December 2021 </a:t>
            </a:r>
            <a:endParaRPr lang="en-US" sz="1800" dirty="0">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E2171A22-84E6-4B62-A31C-293EB5412BB8}" type="slidenum">
              <a:rPr lang="en-US" smtClean="0"/>
              <a:t>14</a:t>
            </a:fld>
            <a:endParaRPr lang="en-US" dirty="0"/>
          </a:p>
        </p:txBody>
      </p:sp>
    </p:spTree>
    <p:extLst>
      <p:ext uri="{BB962C8B-B14F-4D97-AF65-F5344CB8AC3E}">
        <p14:creationId xmlns:p14="http://schemas.microsoft.com/office/powerpoint/2010/main" val="4230219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CMMC Assessment Scope – Level 2 Guide, </a:t>
            </a:r>
            <a:r>
              <a:rPr lang="en-US"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https://dodcio.defense.gov/Portals/0/Documents/CMMC/Scope_Level2_V2.0_FINAL_20211202_508.pdf </a:t>
            </a:r>
            <a:endParaRPr lang="en-US" dirty="0"/>
          </a:p>
          <a:p>
            <a:endParaRPr lang="en-US" dirty="0"/>
          </a:p>
          <a:p>
            <a:r>
              <a:rPr lang="en-US" dirty="0"/>
              <a:t>CUI Assets:</a:t>
            </a:r>
          </a:p>
          <a:p>
            <a:pPr marL="171450" indent="-171450">
              <a:buFont typeface="Arial" panose="020B0604020202020204" pitchFamily="34" charset="0"/>
              <a:buChar char="•"/>
            </a:pPr>
            <a:r>
              <a:rPr lang="en-US" b="1" dirty="0"/>
              <a:t>Process </a:t>
            </a:r>
            <a:r>
              <a:rPr lang="en-US" dirty="0"/>
              <a:t>- CUI can be used by an asset (e.g., accessed, entered, edited, generated, manipulated, or printed).</a:t>
            </a:r>
          </a:p>
          <a:p>
            <a:pPr marL="171450" indent="-171450">
              <a:buFont typeface="Arial" panose="020B0604020202020204" pitchFamily="34" charset="0"/>
              <a:buChar char="•"/>
            </a:pPr>
            <a:r>
              <a:rPr lang="en-US" b="1" dirty="0"/>
              <a:t>Store</a:t>
            </a:r>
            <a:r>
              <a:rPr lang="en-US" dirty="0"/>
              <a:t> - CUI is inactive or at rest (e.g., located on electronic media, in system component memory, or in physical format such as paper documents).</a:t>
            </a:r>
          </a:p>
          <a:p>
            <a:pPr marL="171450" indent="-171450">
              <a:buFont typeface="Arial" panose="020B0604020202020204" pitchFamily="34" charset="0"/>
              <a:buChar char="•"/>
            </a:pPr>
            <a:r>
              <a:rPr lang="en-US" b="1" dirty="0"/>
              <a:t>Transmit</a:t>
            </a:r>
            <a:r>
              <a:rPr lang="en-US" dirty="0"/>
              <a:t> - CUI is being transferred from one asset to another asset (e.g., data in transit using physical or digital transport methods).</a:t>
            </a:r>
          </a:p>
          <a:p>
            <a:endParaRPr lang="en-US" dirty="0"/>
          </a:p>
          <a:p>
            <a:r>
              <a:rPr lang="en-US" dirty="0"/>
              <a:t>CUI Assets are part of the CMMC Assessment Scope and are assessed against applicable CMMC practices.</a:t>
            </a:r>
          </a:p>
          <a:p>
            <a:endParaRPr lang="en-US" dirty="0"/>
          </a:p>
          <a:p>
            <a:r>
              <a:rPr lang="en-US" dirty="0"/>
              <a:t>Out-of-Scope Assets do not process, store, or transmit CUI. Out-of-Scope Assets are outside of the CMMC Assessment Scope and should not be part of the CMMC assessment.</a:t>
            </a:r>
          </a:p>
          <a:p>
            <a:endParaRPr lang="en-US" dirty="0"/>
          </a:p>
          <a:p>
            <a:r>
              <a:rPr lang="en-US" dirty="0"/>
              <a:t>Security Protection Assets: Assets that provide security functions or capabilities to the Contractor’s CMMC Assessment Scope, irrespective of whether or not these assets process, store, or transmit CUI.</a:t>
            </a:r>
          </a:p>
          <a:p>
            <a:endParaRPr lang="en-US" dirty="0"/>
          </a:p>
          <a:p>
            <a:pPr marL="171450" indent="-171450">
              <a:buFont typeface="Arial" panose="020B0604020202020204" pitchFamily="34" charset="0"/>
              <a:buChar char="•"/>
            </a:pPr>
            <a:r>
              <a:rPr lang="en-US" b="1" dirty="0"/>
              <a:t>People</a:t>
            </a:r>
            <a:r>
              <a:rPr lang="en-US" dirty="0"/>
              <a:t> - Employees, contractors, vendors, and external service provider personnel</a:t>
            </a:r>
          </a:p>
          <a:p>
            <a:pPr marL="171450" indent="-171450">
              <a:buFont typeface="Arial" panose="020B0604020202020204" pitchFamily="34" charset="0"/>
              <a:buChar char="•"/>
            </a:pPr>
            <a:r>
              <a:rPr lang="en-US" b="1" dirty="0"/>
              <a:t>Technology</a:t>
            </a:r>
            <a:r>
              <a:rPr lang="en-US" dirty="0"/>
              <a:t> - Servers, client computers, mobile devices, network appliances (e.g., firewalls, switches, APs, and routers), VoIP devices, applications virtual machines, and database systems</a:t>
            </a:r>
          </a:p>
          <a:p>
            <a:pPr marL="171450" indent="-171450">
              <a:buFont typeface="Arial" panose="020B0604020202020204" pitchFamily="34" charset="0"/>
              <a:buChar char="•"/>
            </a:pPr>
            <a:r>
              <a:rPr lang="en-US" b="1" dirty="0"/>
              <a:t>Facilities</a:t>
            </a:r>
            <a:r>
              <a:rPr lang="en-US" dirty="0"/>
              <a:t> - Physical office locations, satellite offices, server rooms, datacenters, manufacturing plants and secure rooms</a:t>
            </a:r>
          </a:p>
          <a:p>
            <a:pPr marL="171450" indent="-171450">
              <a:buFont typeface="Arial" panose="020B0604020202020204" pitchFamily="34" charset="0"/>
              <a:buChar char="•"/>
            </a:pPr>
            <a:r>
              <a:rPr lang="en-US" b="1" dirty="0"/>
              <a:t>External Service Provider (ESP) </a:t>
            </a:r>
            <a:r>
              <a:rPr lang="en-US" dirty="0"/>
              <a:t>- External people, technology, or facilities that the organization uses, including cloud services, co-located data centers, hosting providers, and managed security service providers.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Source: </a:t>
            </a:r>
            <a:r>
              <a:rPr lang="en-US" sz="1800" dirty="0">
                <a:effectLst/>
                <a:latin typeface="Segoe UI" panose="020B0502040204020203" pitchFamily="34" charset="0"/>
              </a:rPr>
              <a:t>CMMC Assessment Scope - Level 2, Version 2.0, December 2021 </a:t>
            </a:r>
            <a:endParaRPr lang="en-US" sz="1800" dirty="0">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E2171A22-84E6-4B62-A31C-293EB5412BB8}" type="slidenum">
              <a:rPr lang="en-US" smtClean="0"/>
              <a:t>15</a:t>
            </a:fld>
            <a:endParaRPr lang="en-US" dirty="0"/>
          </a:p>
        </p:txBody>
      </p:sp>
    </p:spTree>
    <p:extLst>
      <p:ext uri="{BB962C8B-B14F-4D97-AF65-F5344CB8AC3E}">
        <p14:creationId xmlns:p14="http://schemas.microsoft.com/office/powerpoint/2010/main" val="24724167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DoD contracts that specify the need for a contractor to process, store, or transmit CUI require the company to comply with CMMC Level 2 practices.</a:t>
            </a:r>
            <a:endParaRPr lang="en-US" b="0" dirty="0"/>
          </a:p>
          <a:p>
            <a:endParaRPr lang="en-US" b="1" dirty="0"/>
          </a:p>
          <a:p>
            <a:r>
              <a:rPr lang="en-US" b="1" dirty="0"/>
              <a:t>Who is Interviewed</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Certified Assessor has discussions with contractor staff to understand if a practice has been addressed. Interviews of applicable staff (possibly at different organizational levels) determine if CMMC practices are implemented as well as if adequate resourcing, training, and planning have occurred for individuals to perform the practices.</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What is Examined</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Examination includes reviewing, inspecting, observing, studying, or analyzing assessment objects. The objects can be documents, mechanisms, or activities. For some practices, the Certified Assessor reviews documentation to determine if assessment objectives are met. Interviews with contractor staff may identify the documents the contractor uses. Documents need to be in their final forms; working papers (e.g., drafts) of documentation are not eligible to be submitted as evidence because they are not yet official and are still subject to change. Common types of documents that can be used as evidence include: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policy, process, and procedure documents;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training materials;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plans and planning documents; and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system-level, network, and data flow diagrams.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list of documents is not exhaustive or prescriptive. A contractor may not have these specific documents, and other documents may be used to provide evidence of compliance. In other cases, the practice is best assessed by observing that safeguards are in place by viewing hardware, associated configuration information, or observing staff following a process. </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What is Tested</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Testing is an important part of the assessment process. Interviews tell the Certified Assessor what the contractor staff believe to be true, documentation provides evidence of intent, and testing demonstrates what has or has not been done. For example, contractor staff may talk about how users are identified, documentation may provide details on how users are identified, but seeing a demonstration of identifying users provides evidence that the practice is met. The Certified Assessor will determine which practices or objectives within a practice need demonstration or testing. Not all practices will require testing.  </a:t>
            </a:r>
            <a:r>
              <a:rPr lang="en-US" sz="1200" b="1" kern="1200" dirty="0">
                <a:solidFill>
                  <a:schemeClr val="tx1"/>
                </a:solidFill>
                <a:effectLst/>
                <a:latin typeface="+mn-lt"/>
                <a:ea typeface="+mn-ea"/>
                <a:cs typeface="+mn-cs"/>
              </a:rPr>
              <a:t>Source: </a:t>
            </a:r>
            <a:r>
              <a:rPr lang="en-US" sz="1800" dirty="0">
                <a:effectLst/>
                <a:latin typeface="Segoe UI" panose="020B0502040204020203" pitchFamily="34" charset="0"/>
              </a:rPr>
              <a:t>CMMC Assessment Guide, Level 2, Version 2.0, December 2021</a:t>
            </a:r>
            <a:endParaRPr lang="en-US" sz="1800" dirty="0">
              <a:effectLst/>
              <a:latin typeface="Arial" panose="020B0604020202020204" pitchFamily="34" charset="0"/>
            </a:endParaRPr>
          </a:p>
          <a:p>
            <a:endParaRPr lang="en-US" dirty="0"/>
          </a:p>
          <a:p>
            <a:pPr algn="l"/>
            <a:r>
              <a:rPr lang="en-US" sz="1200" b="0" i="0" u="none" strike="noStrike" baseline="0" dirty="0">
                <a:latin typeface="TimesNewRomanPSMT"/>
              </a:rPr>
              <a:t>The three possible assessment methods (Examine, Interview, and Test) and scoring evidence successfully for each practice</a:t>
            </a:r>
          </a:p>
          <a:p>
            <a:pPr algn="l"/>
            <a:endParaRPr lang="en-US" sz="1200" b="0" i="0" u="none" strike="noStrike" baseline="0" dirty="0">
              <a:latin typeface="TimesNewRomanPSMT"/>
            </a:endParaRPr>
          </a:p>
          <a:p>
            <a:pPr algn="l"/>
            <a:r>
              <a:rPr lang="en-US" sz="1200" b="0" i="0" u="none" strike="noStrike" baseline="0" dirty="0">
                <a:latin typeface="TimesNewRomanPSMT"/>
              </a:rPr>
              <a:t>Assessment findings</a:t>
            </a:r>
          </a:p>
          <a:p>
            <a:pPr algn="l"/>
            <a:endParaRPr lang="en-US" sz="1200" b="0" i="0" u="none" strike="noStrike" baseline="0" dirty="0">
              <a:latin typeface="TimesNewRomanPSMT"/>
            </a:endParaRPr>
          </a:p>
          <a:p>
            <a:pPr algn="l"/>
            <a:r>
              <a:rPr lang="en-US" sz="1200" b="0" i="0" u="none" strike="noStrike" baseline="0" dirty="0">
                <a:latin typeface="TimesNewRomanPSMT"/>
              </a:rPr>
              <a:t>MET - The contractor successfully meets the practice. For each practice marked MET, the certified assessor includes statements that indicate the</a:t>
            </a:r>
          </a:p>
          <a:p>
            <a:pPr algn="l"/>
            <a:r>
              <a:rPr lang="en-US" sz="1200" b="0" i="0" u="none" strike="noStrike" baseline="0" dirty="0">
                <a:latin typeface="TimesNewRomanPSMT"/>
              </a:rPr>
              <a:t>response conforms to all objectives and documents the appropriate evidence to support the response.</a:t>
            </a:r>
          </a:p>
          <a:p>
            <a:pPr algn="l"/>
            <a:endParaRPr lang="en-US" sz="1200" b="0" i="0" u="none" strike="noStrike" baseline="0" dirty="0">
              <a:latin typeface="TimesNewRomanPSMT"/>
            </a:endParaRPr>
          </a:p>
          <a:p>
            <a:pPr algn="l"/>
            <a:r>
              <a:rPr lang="en-US" sz="1200" b="0" i="0" u="none" strike="noStrike" baseline="0" dirty="0">
                <a:latin typeface="TimesNewRomanPSMT"/>
              </a:rPr>
              <a:t>NOT MET - The contractor has not met the practice. For each practice marked NOT MET, the certified assessor includes statements that explain why</a:t>
            </a:r>
          </a:p>
          <a:p>
            <a:pPr algn="l"/>
            <a:r>
              <a:rPr lang="en-US" sz="1200" b="0" i="0" u="none" strike="noStrike" baseline="0" dirty="0">
                <a:latin typeface="TimesNewRomanPSMT"/>
              </a:rPr>
              <a:t>and documents the appropriate evidence that the contractor does not conform fully to all of the objectives.</a:t>
            </a:r>
          </a:p>
          <a:p>
            <a:pPr algn="l"/>
            <a:endParaRPr lang="en-US" sz="1200" b="0" i="0" u="none" strike="noStrike" baseline="0" dirty="0">
              <a:latin typeface="TimesNewRomanPSMT"/>
            </a:endParaRPr>
          </a:p>
          <a:p>
            <a:pPr algn="l"/>
            <a:r>
              <a:rPr lang="en-US" sz="1200" b="0" i="0" u="none" strike="noStrike" baseline="0" dirty="0">
                <a:latin typeface="TimesNewRomanPSMT"/>
              </a:rPr>
              <a:t>NOT APPLICABLE (N/A) - The practice does not apply for the assessment. For each practice marked N/A, the certified assessor includes a statement that explains</a:t>
            </a:r>
          </a:p>
          <a:p>
            <a:pPr algn="l"/>
            <a:r>
              <a:rPr lang="en-US" sz="1200" b="0" i="0" u="none" strike="noStrike" baseline="0" dirty="0">
                <a:latin typeface="TimesNewRomanPSMT"/>
              </a:rPr>
              <a:t>why the practice does not apply to the contractor. For example, SC.L1-3.13.5 might be N/A if there are no publicly accessible systems.</a:t>
            </a:r>
          </a:p>
          <a:p>
            <a:pPr algn="l"/>
            <a:endParaRPr lang="en-US" sz="1200" b="0" i="0" u="none" strike="noStrike" baseline="0" dirty="0">
              <a:latin typeface="TimesNewRomanPSMT"/>
            </a:endParaRPr>
          </a:p>
          <a:p>
            <a:pPr algn="l"/>
            <a:r>
              <a:rPr lang="en-US" sz="1200" b="0" i="0" u="none" strike="noStrike" baseline="0" dirty="0">
                <a:latin typeface="TimesNewRomanPSMT"/>
              </a:rPr>
              <a:t>A contractor can inherit practice objectives. A practice objective that is inherited is MET if adequate evidence is provided that the enterprise or</a:t>
            </a:r>
          </a:p>
          <a:p>
            <a:pPr algn="l"/>
            <a:r>
              <a:rPr lang="en-US" sz="1200" b="0" i="0" u="none" strike="noStrike" baseline="0" dirty="0">
                <a:latin typeface="TimesNewRomanPSMT"/>
              </a:rPr>
              <a:t>another entity such as an External Service Provider (ESP), performs the practice objective. An ESP may be external people, technology, or facilities</a:t>
            </a:r>
          </a:p>
          <a:p>
            <a:pPr algn="l"/>
            <a:r>
              <a:rPr lang="en-US" sz="1200" b="0" i="0" u="none" strike="noStrike" baseline="0" dirty="0">
                <a:latin typeface="TimesNewRomanPSMT"/>
              </a:rPr>
              <a:t>that the contractor uses, including cloud service providers, managed service providers, managed security providers, cybersecurity-as-a-service</a:t>
            </a:r>
          </a:p>
          <a:p>
            <a:pPr algn="l"/>
            <a:r>
              <a:rPr lang="en-US" sz="1200" b="0" i="0" u="none" strike="noStrike" baseline="0" dirty="0">
                <a:latin typeface="TimesNewRomanPSMT"/>
              </a:rPr>
              <a:t>providers.</a:t>
            </a:r>
          </a:p>
          <a:p>
            <a:pPr algn="l"/>
            <a:endParaRPr lang="en-US" sz="1200" b="0" i="0" u="none" strike="noStrike" baseline="0" dirty="0">
              <a:latin typeface="TimesNewRomanPSMT"/>
            </a:endParaRPr>
          </a:p>
          <a:p>
            <a:pPr algn="l"/>
            <a:r>
              <a:rPr lang="en-US" sz="1200" b="0" i="0" u="none" strike="noStrike" baseline="0" dirty="0">
                <a:latin typeface="TimesNewRomanPSMT"/>
              </a:rPr>
              <a:t>Evidence from the enterprise or entity from with the objectives are inherited should show they applicable to in-scope assets and that the assessment</a:t>
            </a:r>
          </a:p>
          <a:p>
            <a:pPr algn="l"/>
            <a:r>
              <a:rPr lang="en-US" sz="1200" b="0" i="0" u="none" strike="noStrike" baseline="0" dirty="0">
                <a:latin typeface="TimesNewRomanPSMT"/>
              </a:rPr>
              <a:t>objectives are met. For each practice objective that is inherited, the certified assessor includes statements that indicate how they were evaluated and</a:t>
            </a:r>
          </a:p>
          <a:p>
            <a:pPr algn="l"/>
            <a:r>
              <a:rPr lang="en-US" sz="1200" b="0" i="0" u="none" strike="noStrike" baseline="0" dirty="0">
                <a:latin typeface="TimesNewRomanPSMT"/>
              </a:rPr>
              <a:t>from whom they are inherited. If the contractor cannot demonstrate adequate evidence for all assessment objectives, through either contractor</a:t>
            </a:r>
          </a:p>
          <a:p>
            <a:pPr algn="l"/>
            <a:r>
              <a:rPr lang="en-US" sz="1200" b="0" i="0" u="none" strike="noStrike" baseline="0" dirty="0">
                <a:latin typeface="TimesNewRomanPSMT"/>
              </a:rPr>
              <a:t>evidence or evidence of inheritance, the contractor will receive a NOT MET for the practice. </a:t>
            </a:r>
            <a:r>
              <a:rPr lang="en-US" sz="1200" b="1" i="0" u="none" strike="noStrike" baseline="0" dirty="0">
                <a:latin typeface="TimesNewRomanPSMT"/>
              </a:rPr>
              <a:t>Source:</a:t>
            </a:r>
            <a:r>
              <a:rPr lang="en-US" sz="1200" b="0" i="0" u="none" strike="noStrike" baseline="0" dirty="0">
                <a:latin typeface="TimesNewRomanPSMT"/>
              </a:rPr>
              <a:t> CMMC Assessment Process (CAP), Version 1.0, July 2022</a:t>
            </a:r>
          </a:p>
          <a:p>
            <a:pPr algn="l"/>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16</a:t>
            </a:fld>
            <a:endParaRPr lang="en-US" dirty="0"/>
          </a:p>
        </p:txBody>
      </p:sp>
    </p:spTree>
    <p:extLst>
      <p:ext uri="{BB962C8B-B14F-4D97-AF65-F5344CB8AC3E}">
        <p14:creationId xmlns:p14="http://schemas.microsoft.com/office/powerpoint/2010/main" val="42027361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DoD contracts that specify the need for a contractor to process, store, or transmit CUI require the company to comply with CMMC Level 2 practices.</a:t>
            </a:r>
            <a:endParaRPr lang="en-US" b="0" dirty="0"/>
          </a:p>
          <a:p>
            <a:endParaRPr lang="en-US" b="1" dirty="0"/>
          </a:p>
          <a:p>
            <a:r>
              <a:rPr lang="en-US" b="1" dirty="0"/>
              <a:t>Who is Interviewed</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Certified Assessor has discussions with contractor staff to understand if a practice has been addressed. Interviews of applicable staff (possibly at different organizational levels) determine if CMMC practices are implemented as well as if adequate resourcing, training, and planning have occurred for individuals to perform the practices.</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What is Examined</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Examination includes reviewing, inspecting, observing, studying, or analyzing assessment objects. The objects can be documents, mechanisms, or activities. For some practices, the Certified Assessor reviews documentation to determine if assessment objectives are met. Interviews with contractor staff may identify the documents the contractor uses. Documents need to be in their final forms; working papers (e.g., drafts) of documentation are not eligible to be submitted as evidence because they are not yet official and are still subject to change. Common types of documents that can be used as evidence include: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policy, process, and procedure documents;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training materials;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plans and planning documents; and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system-level, network, and data flow diagrams.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list of documents is not exhaustive or prescriptive. A contractor may not have these specific documents, and other documents may be used to provide evidence of compliance. In other cases, the practice is best assessed by observing that safeguards are in place by viewing hardware, associated configuration information, or observing staff following a process. </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What is Tested</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Testing is an important part of the assessment process. Interviews tell the Certified Assessor what the contractor staff believe to be true, documentation provides evidence of intent, and testing demonstrates what has or has not been done. For example, contractor staff may talk about how users are identified, documentation may provide details on how users are identified, but seeing a demonstration of identifying users provides evidence that the practice is met. The Certified Assessor will determine which practices or objectives within a practice need demonstration or testing. Not all practices will require testing.  </a:t>
            </a:r>
            <a:r>
              <a:rPr lang="en-US" sz="1200" b="1" kern="1200" dirty="0">
                <a:solidFill>
                  <a:schemeClr val="tx1"/>
                </a:solidFill>
                <a:effectLst/>
                <a:latin typeface="+mn-lt"/>
                <a:ea typeface="+mn-ea"/>
                <a:cs typeface="+mn-cs"/>
              </a:rPr>
              <a:t>Source: </a:t>
            </a:r>
            <a:r>
              <a:rPr lang="en-US" sz="1800" dirty="0">
                <a:effectLst/>
                <a:latin typeface="Segoe UI" panose="020B0502040204020203" pitchFamily="34" charset="0"/>
              </a:rPr>
              <a:t>CMMC Assessment Guide, Level 2, Version 2.0, December 2021</a:t>
            </a:r>
            <a:endParaRPr lang="en-US" sz="1800" dirty="0">
              <a:effectLst/>
              <a:latin typeface="Arial" panose="020B0604020202020204" pitchFamily="34" charset="0"/>
            </a:endParaRPr>
          </a:p>
          <a:p>
            <a:endParaRPr lang="en-US" dirty="0"/>
          </a:p>
          <a:p>
            <a:pPr algn="l"/>
            <a:r>
              <a:rPr lang="en-US" sz="1200" b="0" i="0" u="none" strike="noStrike" baseline="0" dirty="0">
                <a:latin typeface="TimesNewRomanPSMT"/>
              </a:rPr>
              <a:t>The three possible assessment methods (Examine, Interview, and Test) and scoring evidence successfully for each practice</a:t>
            </a:r>
          </a:p>
          <a:p>
            <a:pPr algn="l"/>
            <a:endParaRPr lang="en-US" sz="1200" b="0" i="0" u="none" strike="noStrike" baseline="0" dirty="0">
              <a:latin typeface="TimesNewRomanPSMT"/>
            </a:endParaRPr>
          </a:p>
          <a:p>
            <a:pPr algn="l"/>
            <a:r>
              <a:rPr lang="en-US" sz="1200" b="0" i="0" u="none" strike="noStrike" baseline="0" dirty="0">
                <a:latin typeface="TimesNewRomanPSMT"/>
              </a:rPr>
              <a:t>Assessment findings</a:t>
            </a:r>
          </a:p>
          <a:p>
            <a:pPr algn="l"/>
            <a:endParaRPr lang="en-US" sz="1200" b="0" i="0" u="none" strike="noStrike" baseline="0" dirty="0">
              <a:latin typeface="TimesNewRomanPSMT"/>
            </a:endParaRPr>
          </a:p>
          <a:p>
            <a:pPr algn="l"/>
            <a:r>
              <a:rPr lang="en-US" sz="1200" b="0" i="0" u="none" strike="noStrike" baseline="0" dirty="0">
                <a:latin typeface="TimesNewRomanPSMT"/>
              </a:rPr>
              <a:t>MET - The contractor successfully meets the practice. For each practice marked MET, the certified assessor includes statements that indicate the</a:t>
            </a:r>
          </a:p>
          <a:p>
            <a:pPr algn="l"/>
            <a:r>
              <a:rPr lang="en-US" sz="1200" b="0" i="0" u="none" strike="noStrike" baseline="0" dirty="0">
                <a:latin typeface="TimesNewRomanPSMT"/>
              </a:rPr>
              <a:t>response conforms to all objectives and documents the appropriate evidence to support the response.</a:t>
            </a:r>
          </a:p>
          <a:p>
            <a:pPr algn="l"/>
            <a:endParaRPr lang="en-US" sz="1200" b="0" i="0" u="none" strike="noStrike" baseline="0" dirty="0">
              <a:latin typeface="TimesNewRomanPSMT"/>
            </a:endParaRPr>
          </a:p>
          <a:p>
            <a:pPr algn="l"/>
            <a:r>
              <a:rPr lang="en-US" sz="1200" b="0" i="0" u="none" strike="noStrike" baseline="0" dirty="0">
                <a:latin typeface="TimesNewRomanPSMT"/>
              </a:rPr>
              <a:t>NOT MET - The contractor has not met the practice. For each practice marked NOT MET, the certified assessor includes statements that explain why</a:t>
            </a:r>
          </a:p>
          <a:p>
            <a:pPr algn="l"/>
            <a:r>
              <a:rPr lang="en-US" sz="1200" b="0" i="0" u="none" strike="noStrike" baseline="0" dirty="0">
                <a:latin typeface="TimesNewRomanPSMT"/>
              </a:rPr>
              <a:t>and documents the appropriate evidence that the contractor does not conform fully to all of the objectives.</a:t>
            </a:r>
          </a:p>
          <a:p>
            <a:pPr algn="l"/>
            <a:endParaRPr lang="en-US" sz="1200" b="0" i="0" u="none" strike="noStrike" baseline="0" dirty="0">
              <a:latin typeface="TimesNewRomanPSMT"/>
            </a:endParaRPr>
          </a:p>
          <a:p>
            <a:pPr algn="l"/>
            <a:r>
              <a:rPr lang="en-US" sz="1200" b="0" i="0" u="none" strike="noStrike" baseline="0" dirty="0">
                <a:latin typeface="TimesNewRomanPSMT"/>
              </a:rPr>
              <a:t>NOT APPLICABLE (N/A) - The practice does not apply for the assessment. For each practice marked N/A, the certified assessor includes a statement that explains</a:t>
            </a:r>
          </a:p>
          <a:p>
            <a:pPr algn="l"/>
            <a:r>
              <a:rPr lang="en-US" sz="1200" b="0" i="0" u="none" strike="noStrike" baseline="0" dirty="0">
                <a:latin typeface="TimesNewRomanPSMT"/>
              </a:rPr>
              <a:t>why the practice does not apply to the contractor. For example, SC.L1-3.13.5 might be N/A if there are no publicly accessible systems.</a:t>
            </a:r>
          </a:p>
          <a:p>
            <a:pPr algn="l"/>
            <a:endParaRPr lang="en-US" sz="1200" b="0" i="0" u="none" strike="noStrike" baseline="0" dirty="0">
              <a:latin typeface="TimesNewRomanPSMT"/>
            </a:endParaRPr>
          </a:p>
          <a:p>
            <a:pPr algn="l"/>
            <a:r>
              <a:rPr lang="en-US" sz="1200" b="0" i="0" u="none" strike="noStrike" baseline="0" dirty="0">
                <a:latin typeface="TimesNewRomanPSMT"/>
              </a:rPr>
              <a:t>A contractor can inherit practice objectives. A practice objective that is inherited is MET if adequate evidence is provided that the enterprise or</a:t>
            </a:r>
          </a:p>
          <a:p>
            <a:pPr algn="l"/>
            <a:r>
              <a:rPr lang="en-US" sz="1200" b="0" i="0" u="none" strike="noStrike" baseline="0" dirty="0">
                <a:latin typeface="TimesNewRomanPSMT"/>
              </a:rPr>
              <a:t>another entity such as an External Service Provider (ESP), performs the practice objective. An ESP may be external people, technology, or facilities</a:t>
            </a:r>
          </a:p>
          <a:p>
            <a:pPr algn="l"/>
            <a:r>
              <a:rPr lang="en-US" sz="1200" b="0" i="0" u="none" strike="noStrike" baseline="0" dirty="0">
                <a:latin typeface="TimesNewRomanPSMT"/>
              </a:rPr>
              <a:t>that the contractor uses, including cloud service providers, managed service providers, managed security providers, cybersecurity-as-a-service</a:t>
            </a:r>
          </a:p>
          <a:p>
            <a:pPr algn="l"/>
            <a:r>
              <a:rPr lang="en-US" sz="1200" b="0" i="0" u="none" strike="noStrike" baseline="0" dirty="0">
                <a:latin typeface="TimesNewRomanPSMT"/>
              </a:rPr>
              <a:t>providers.</a:t>
            </a:r>
          </a:p>
          <a:p>
            <a:pPr algn="l"/>
            <a:endParaRPr lang="en-US" sz="1200" b="0" i="0" u="none" strike="noStrike" baseline="0" dirty="0">
              <a:latin typeface="TimesNewRomanPSMT"/>
            </a:endParaRPr>
          </a:p>
          <a:p>
            <a:pPr algn="l"/>
            <a:r>
              <a:rPr lang="en-US" sz="1200" b="0" i="0" u="none" strike="noStrike" baseline="0" dirty="0">
                <a:latin typeface="TimesNewRomanPSMT"/>
              </a:rPr>
              <a:t>Evidence from the enterprise or entity from with the objectives are inherited should show they applicable to in-scope assets and that the assessment</a:t>
            </a:r>
          </a:p>
          <a:p>
            <a:pPr algn="l"/>
            <a:r>
              <a:rPr lang="en-US" sz="1200" b="0" i="0" u="none" strike="noStrike" baseline="0" dirty="0">
                <a:latin typeface="TimesNewRomanPSMT"/>
              </a:rPr>
              <a:t>objectives are met. For each practice objective that is inherited, the certified assessor includes statements that indicate how they were evaluated and</a:t>
            </a:r>
          </a:p>
          <a:p>
            <a:pPr algn="l"/>
            <a:r>
              <a:rPr lang="en-US" sz="1200" b="0" i="0" u="none" strike="noStrike" baseline="0" dirty="0">
                <a:latin typeface="TimesNewRomanPSMT"/>
              </a:rPr>
              <a:t>from whom they are inherited. If the contractor cannot demonstrate adequate evidence for all assessment objectives, through either contractor</a:t>
            </a:r>
          </a:p>
          <a:p>
            <a:pPr algn="l"/>
            <a:r>
              <a:rPr lang="en-US" sz="1200" b="0" i="0" u="none" strike="noStrike" baseline="0" dirty="0">
                <a:latin typeface="TimesNewRomanPSMT"/>
              </a:rPr>
              <a:t>evidence or evidence of inheritance, the contractor will receive a NOT MET for the practice. </a:t>
            </a:r>
            <a:r>
              <a:rPr lang="en-US" sz="1200" b="1" i="0" u="none" strike="noStrike" baseline="0" dirty="0">
                <a:latin typeface="TimesNewRomanPSMT"/>
              </a:rPr>
              <a:t>Source:</a:t>
            </a:r>
            <a:r>
              <a:rPr lang="en-US" sz="1200" b="0" i="0" u="none" strike="noStrike" baseline="0" dirty="0">
                <a:latin typeface="TimesNewRomanPSMT"/>
              </a:rPr>
              <a:t> CMMC Assessment Process (CAP), Version 1.0, July 2022</a:t>
            </a:r>
          </a:p>
          <a:p>
            <a:pPr algn="l"/>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17</a:t>
            </a:fld>
            <a:endParaRPr lang="en-US" dirty="0"/>
          </a:p>
        </p:txBody>
      </p:sp>
    </p:spTree>
    <p:extLst>
      <p:ext uri="{BB962C8B-B14F-4D97-AF65-F5344CB8AC3E}">
        <p14:creationId xmlns:p14="http://schemas.microsoft.com/office/powerpoint/2010/main" val="1864437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words “defined”, “identified”, or “specified” indicate requirements that must be explained in the SSP and be included in documentation such as policy, procedures, etc.</a:t>
            </a:r>
          </a:p>
          <a:p>
            <a:endParaRPr lang="en-US" dirty="0"/>
          </a:p>
          <a:p>
            <a:r>
              <a:rPr lang="en-US" dirty="0"/>
              <a:t>Words such as “authorized”, “created”, “enforced”, “implemented”, or “limited” indicate that evidence must be provided by the OSC to show proof of meeting the assessment objective(s).</a:t>
            </a:r>
          </a:p>
          <a:p>
            <a:endParaRPr lang="en-US" dirty="0"/>
          </a:p>
        </p:txBody>
      </p:sp>
      <p:sp>
        <p:nvSpPr>
          <p:cNvPr id="4" name="Header Placeholder 3"/>
          <p:cNvSpPr>
            <a:spLocks noGrp="1"/>
          </p:cNvSpPr>
          <p:nvPr>
            <p:ph type="hdr" sz="quarter"/>
          </p:nvPr>
        </p:nvSpPr>
        <p:spPr/>
        <p:txBody>
          <a:bodyPr/>
          <a:lstStyle/>
          <a:p>
            <a:endParaRPr lang="en-US"/>
          </a:p>
          <a:p>
            <a:endParaRPr lang="en-US"/>
          </a:p>
        </p:txBody>
      </p:sp>
      <p:sp>
        <p:nvSpPr>
          <p:cNvPr id="5" name="Footer Placeholder 4"/>
          <p:cNvSpPr>
            <a:spLocks noGrp="1"/>
          </p:cNvSpPr>
          <p:nvPr>
            <p:ph type="ftr" sz="quarter" idx="4"/>
          </p:nvPr>
        </p:nvSpPr>
        <p:spPr/>
        <p:txBody>
          <a:bodyPr/>
          <a:lstStyle/>
          <a:p>
            <a:endParaRPr lang="en-US"/>
          </a:p>
          <a:p>
            <a:endParaRPr lang="en-US"/>
          </a:p>
        </p:txBody>
      </p:sp>
      <p:sp>
        <p:nvSpPr>
          <p:cNvPr id="6" name="Slide Number Placeholder 5"/>
          <p:cNvSpPr>
            <a:spLocks noGrp="1"/>
          </p:cNvSpPr>
          <p:nvPr>
            <p:ph type="sldNum" sz="quarter" idx="5"/>
          </p:nvPr>
        </p:nvSpPr>
        <p:spPr/>
        <p:txBody>
          <a:bodyPr/>
          <a:lstStyle/>
          <a:p>
            <a:fld id="{E2171A22-84E6-4B62-A31C-293EB5412BB8}" type="slidenum">
              <a:rPr lang="en-US" smtClean="0"/>
              <a:t>18</a:t>
            </a:fld>
            <a:endParaRPr lang="en-US" dirty="0"/>
          </a:p>
        </p:txBody>
      </p:sp>
    </p:spTree>
    <p:extLst>
      <p:ext uri="{BB962C8B-B14F-4D97-AF65-F5344CB8AC3E}">
        <p14:creationId xmlns:p14="http://schemas.microsoft.com/office/powerpoint/2010/main" val="30007801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19</a:t>
            </a:fld>
            <a:endParaRPr lang="en-US" dirty="0"/>
          </a:p>
        </p:txBody>
      </p:sp>
    </p:spTree>
    <p:extLst>
      <p:ext uri="{BB962C8B-B14F-4D97-AF65-F5344CB8AC3E}">
        <p14:creationId xmlns:p14="http://schemas.microsoft.com/office/powerpoint/2010/main" val="10768865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The CMMC AB Marketplace, https://cyberab.org/Catalog#!/c/s/Results/Format/list/Page/1/Size/9/Sort/NameAscending,  for authorized resources to assist in training, RPO and </a:t>
            </a:r>
            <a:r>
              <a:rPr lang="en-US" dirty="0"/>
              <a:t>CMMC Third-Party Assessment Organization (</a:t>
            </a:r>
            <a:r>
              <a:rPr kumimoji="0" lang="en-US" sz="1200" b="0" i="0" u="none" strike="noStrike" kern="1200" cap="none" spc="0" normalizeH="0" baseline="0" noProof="0" dirty="0">
                <a:ln>
                  <a:noFill/>
                </a:ln>
                <a:solidFill>
                  <a:prstClr val="black"/>
                </a:solidFill>
                <a:effectLst/>
                <a:uLnTx/>
                <a:uFillTx/>
                <a:latin typeface="+mn-lt"/>
                <a:ea typeface="+mn-ea"/>
                <a:cs typeface="+mn-cs"/>
              </a:rPr>
              <a:t>C3PAO) services.</a:t>
            </a:r>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20</a:t>
            </a:fld>
            <a:endParaRPr lang="en-US" dirty="0"/>
          </a:p>
        </p:txBody>
      </p:sp>
    </p:spTree>
    <p:extLst>
      <p:ext uri="{BB962C8B-B14F-4D97-AF65-F5344CB8AC3E}">
        <p14:creationId xmlns:p14="http://schemas.microsoft.com/office/powerpoint/2010/main" val="2103172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indent="-457200">
              <a:buFont typeface="+mj-lt"/>
              <a:buAutoNum type="arabicPeriod"/>
            </a:pPr>
            <a:r>
              <a:rPr lang="en-US" sz="2000" dirty="0"/>
              <a:t>Examine each of the CMMC Level 2 practices to determine</a:t>
            </a:r>
          </a:p>
          <a:p>
            <a:pPr marL="742950" lvl="1" indent="-285750">
              <a:buFont typeface="Arial" panose="020B0604020202020204" pitchFamily="34" charset="0"/>
              <a:buChar char="•"/>
            </a:pPr>
            <a:r>
              <a:rPr lang="en-US" sz="1800" dirty="0"/>
              <a:t>IT configuration requirements</a:t>
            </a:r>
          </a:p>
          <a:p>
            <a:pPr marL="742950" lvl="1" indent="-285750">
              <a:buFont typeface="Arial" panose="020B0604020202020204" pitchFamily="34" charset="0"/>
              <a:buChar char="•"/>
            </a:pPr>
            <a:r>
              <a:rPr lang="en-US" sz="1800" dirty="0"/>
              <a:t>Any additional software or hardware required</a:t>
            </a:r>
          </a:p>
          <a:p>
            <a:pPr marL="457200" lvl="1" indent="0">
              <a:buNone/>
            </a:pPr>
            <a:endParaRPr lang="en-US" sz="1800" b="1" dirty="0"/>
          </a:p>
          <a:p>
            <a:pPr marL="457200" lvl="1" indent="0">
              <a:buNone/>
            </a:pPr>
            <a:r>
              <a:rPr lang="en-US" sz="1800" b="1" dirty="0"/>
              <a:t>Note: </a:t>
            </a:r>
            <a:r>
              <a:rPr lang="en-US" sz="1800" dirty="0"/>
              <a:t>The complexity of the company IT system may determine whether additional software or tools are required.</a:t>
            </a:r>
          </a:p>
          <a:p>
            <a:pPr marL="457200" lvl="1" indent="0">
              <a:buNone/>
            </a:pPr>
            <a:endParaRPr lang="en-US" sz="1800" dirty="0"/>
          </a:p>
          <a:p>
            <a:pPr marL="457200" indent="-457200">
              <a:buFont typeface="+mj-lt"/>
              <a:buAutoNum type="arabicPeriod"/>
            </a:pPr>
            <a:r>
              <a:rPr lang="en-US" sz="2000" dirty="0"/>
              <a:t>Determine which CMMC practices can readily be accomplished by in-house IT personnel and which require additional research or assistance</a:t>
            </a:r>
          </a:p>
          <a:p>
            <a:pPr marL="457200" indent="-457200">
              <a:buFont typeface="+mj-lt"/>
              <a:buAutoNum type="arabicPeriod"/>
            </a:pPr>
            <a:r>
              <a:rPr lang="en-US" sz="2000" dirty="0"/>
              <a:t>Develop a plan of action and milestones to implement the CMMC practices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Any subcontractor that is going to process, store or transmit CUI, needs to be CMMC level 2 certified</a:t>
            </a:r>
          </a:p>
          <a:p>
            <a:pPr marL="171450" indent="-171450">
              <a:buFont typeface="Arial" panose="020B0604020202020204" pitchFamily="34" charset="0"/>
              <a:buChar char="•"/>
            </a:pPr>
            <a:r>
              <a:rPr lang="en-US" dirty="0"/>
              <a:t>Unless a higher level is specified, all suppliers &amp; sub-contractors must meet CMMC Level 1  </a:t>
            </a:r>
          </a:p>
          <a:p>
            <a:pPr marL="171450" indent="-171450">
              <a:buFont typeface="Arial" panose="020B0604020202020204" pitchFamily="34" charset="0"/>
              <a:buChar char="•"/>
            </a:pPr>
            <a:r>
              <a:rPr lang="en-US" dirty="0"/>
              <a:t>Contractor CMMC Levels are identified in the Contract RFP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Ensure your suppliers who handle FCI and CUI are informed of CMMC and that they are also addressing any outstanding flow down FAR 52.204-21 and CMMC requirements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Keep up to date with regulatory changes and updates -Communicate with all contract stakeholders</a:t>
            </a:r>
          </a:p>
          <a:p>
            <a:pPr lvl="0"/>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CMMC Level 1 Self-Assessment Guide: </a:t>
            </a:r>
            <a:r>
              <a:rPr lang="en-US"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https://dodcio.defense.gov/Portals/0/Documents/CMMC/AG_Level1_V2.0_FinalDraft_20211210_508.pdf</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CMMC Level 2  Assessment Guide: </a:t>
            </a:r>
            <a:r>
              <a:rPr lang="en-US"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https://dodcio.defense.gov/Portals/0/Documents/CMMC/AG_Level2_MasterV2.0_FINAL_202112016_508.pdf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lvl="0"/>
            <a:endParaRPr lang="en-US" dirty="0"/>
          </a:p>
          <a:p>
            <a:r>
              <a:rPr lang="en-US" dirty="0"/>
              <a:t>The CMMC Assessment Guides are organized into the following sections:</a:t>
            </a:r>
          </a:p>
          <a:p>
            <a:pPr marL="628650" lvl="1" indent="-171450">
              <a:buFont typeface="Arial" panose="020B0604020202020204" pitchFamily="34" charset="0"/>
              <a:buChar char="•"/>
            </a:pPr>
            <a:r>
              <a:rPr lang="en-US" dirty="0"/>
              <a:t>Assessment and Certification: provides an overview of the CMMC assessment and certification process, guidance around contractor size, and assessment scope.</a:t>
            </a:r>
          </a:p>
          <a:p>
            <a:pPr marL="628650" lvl="1" indent="-171450">
              <a:buFont typeface="Arial" panose="020B0604020202020204" pitchFamily="34" charset="0"/>
              <a:buChar char="•"/>
            </a:pPr>
            <a:r>
              <a:rPr lang="en-US" dirty="0"/>
              <a:t>Assessment Criteria and Methodology: provides guidance on the criteria and methodology (i.e. interview, examine, and test) Certified Assessors will employ during a CMMC assessment, as well as practice findings.</a:t>
            </a:r>
          </a:p>
          <a:p>
            <a:pPr marL="628650" lvl="1" indent="-171450">
              <a:buFont typeface="Arial" panose="020B0604020202020204" pitchFamily="34" charset="0"/>
              <a:buChar char="•"/>
            </a:pPr>
            <a:r>
              <a:rPr lang="en-US" dirty="0"/>
              <a:t>Practice Descriptions: provides the assessment requirements and specifics for each CMMC practice.</a:t>
            </a:r>
          </a:p>
          <a:p>
            <a:pPr marL="0" lvl="0" indent="0">
              <a:buFont typeface="Arial" panose="020B0604020202020204" pitchFamily="34" charset="0"/>
              <a:buNone/>
            </a:pPr>
            <a:endParaRPr lang="en-US" dirty="0"/>
          </a:p>
          <a:p>
            <a:pPr marL="0" lvl="0" indent="0">
              <a:buFont typeface="Arial" panose="020B0604020202020204" pitchFamily="34" charset="0"/>
              <a:buNone/>
            </a:pPr>
            <a:r>
              <a:rPr lang="en-US" dirty="0"/>
              <a:t>CMMC Level 1 Practices: https://ndisac.org/dibscc/cyberassist/cybersecurity-maturity-model-certification/level-1/ </a:t>
            </a:r>
          </a:p>
          <a:p>
            <a:pPr marL="0" lvl="0" indent="0">
              <a:buFont typeface="Arial" panose="020B0604020202020204" pitchFamily="34" charset="0"/>
              <a:buNone/>
            </a:pPr>
            <a:r>
              <a:rPr lang="en-US" dirty="0"/>
              <a:t>CMMC Level 2 Practices: https://ndisac.org/dibscc/cyberassist/cybersecurity-maturity-model-certification/level-2/ </a:t>
            </a:r>
          </a:p>
          <a:p>
            <a:pPr marL="0" lvl="0" indent="0">
              <a:buFont typeface="Arial" panose="020B0604020202020204" pitchFamily="34" charset="0"/>
              <a:buNone/>
            </a:pPr>
            <a:endParaRPr lang="en-US" dirty="0"/>
          </a:p>
          <a:p>
            <a:pPr lvl="0"/>
            <a:r>
              <a:rPr lang="en-US" b="1" dirty="0"/>
              <a:t>Recommendations for after contract award:</a:t>
            </a:r>
          </a:p>
          <a:p>
            <a:pPr marL="171450" indent="-171450">
              <a:buFont typeface="Arial" panose="020B0604020202020204" pitchFamily="34" charset="0"/>
              <a:buChar char="•"/>
            </a:pPr>
            <a:r>
              <a:rPr lang="en-US" dirty="0"/>
              <a:t>Primes must verify Tier 1 supply chain is certified to the correct CMMC Level before CUI data is shared  </a:t>
            </a:r>
          </a:p>
          <a:p>
            <a:pPr marL="171450" indent="-171450">
              <a:buFont typeface="Arial" panose="020B0604020202020204" pitchFamily="34" charset="0"/>
              <a:buChar char="•"/>
            </a:pPr>
            <a:r>
              <a:rPr lang="en-US" dirty="0"/>
              <a:t>Companies may need to be disqualified if they are not properly certified  </a:t>
            </a:r>
          </a:p>
          <a:p>
            <a:pPr marL="171450" indent="-171450">
              <a:buFont typeface="Arial" panose="020B0604020202020204" pitchFamily="34" charset="0"/>
              <a:buChar char="•"/>
            </a:pPr>
            <a:r>
              <a:rPr lang="en-US" dirty="0"/>
              <a:t>Using sub-contractors that are not certified may be breach of contract</a:t>
            </a:r>
          </a:p>
          <a:p>
            <a:pPr lvl="0"/>
            <a:endParaRPr lang="en-US" dirty="0"/>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21</a:t>
            </a:fld>
            <a:endParaRPr lang="en-US" dirty="0"/>
          </a:p>
        </p:txBody>
      </p:sp>
    </p:spTree>
    <p:extLst>
      <p:ext uri="{BB962C8B-B14F-4D97-AF65-F5344CB8AC3E}">
        <p14:creationId xmlns:p14="http://schemas.microsoft.com/office/powerpoint/2010/main" val="28690119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a:p>
          <a:p>
            <a:endParaRPr lang="en-US"/>
          </a:p>
        </p:txBody>
      </p:sp>
      <p:sp>
        <p:nvSpPr>
          <p:cNvPr id="5" name="Footer Placeholder 4"/>
          <p:cNvSpPr>
            <a:spLocks noGrp="1"/>
          </p:cNvSpPr>
          <p:nvPr>
            <p:ph type="ftr" sz="quarter" idx="4"/>
          </p:nvPr>
        </p:nvSpPr>
        <p:spPr/>
        <p:txBody>
          <a:bodyPr/>
          <a:lstStyle/>
          <a:p>
            <a:endParaRPr lang="en-US"/>
          </a:p>
          <a:p>
            <a:endParaRPr lang="en-US"/>
          </a:p>
        </p:txBody>
      </p:sp>
      <p:sp>
        <p:nvSpPr>
          <p:cNvPr id="6" name="Slide Number Placeholder 5"/>
          <p:cNvSpPr>
            <a:spLocks noGrp="1"/>
          </p:cNvSpPr>
          <p:nvPr>
            <p:ph type="sldNum" sz="quarter" idx="5"/>
          </p:nvPr>
        </p:nvSpPr>
        <p:spPr/>
        <p:txBody>
          <a:bodyPr/>
          <a:lstStyle/>
          <a:p>
            <a:fld id="{E2171A22-84E6-4B62-A31C-293EB5412BB8}" type="slidenum">
              <a:rPr lang="en-US" smtClean="0"/>
              <a:t>22</a:t>
            </a:fld>
            <a:endParaRPr lang="en-US" dirty="0"/>
          </a:p>
        </p:txBody>
      </p:sp>
    </p:spTree>
    <p:extLst>
      <p:ext uri="{BB962C8B-B14F-4D97-AF65-F5344CB8AC3E}">
        <p14:creationId xmlns:p14="http://schemas.microsoft.com/office/powerpoint/2010/main" val="39164559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a:p>
          <a:p>
            <a:endParaRPr lang="en-US"/>
          </a:p>
        </p:txBody>
      </p:sp>
      <p:sp>
        <p:nvSpPr>
          <p:cNvPr id="5" name="Footer Placeholder 4"/>
          <p:cNvSpPr>
            <a:spLocks noGrp="1"/>
          </p:cNvSpPr>
          <p:nvPr>
            <p:ph type="ftr" sz="quarter" idx="4"/>
          </p:nvPr>
        </p:nvSpPr>
        <p:spPr/>
        <p:txBody>
          <a:bodyPr/>
          <a:lstStyle/>
          <a:p>
            <a:endParaRPr lang="en-US"/>
          </a:p>
          <a:p>
            <a:endParaRPr lang="en-US"/>
          </a:p>
        </p:txBody>
      </p:sp>
      <p:sp>
        <p:nvSpPr>
          <p:cNvPr id="6" name="Slide Number Placeholder 5"/>
          <p:cNvSpPr>
            <a:spLocks noGrp="1"/>
          </p:cNvSpPr>
          <p:nvPr>
            <p:ph type="sldNum" sz="quarter" idx="5"/>
          </p:nvPr>
        </p:nvSpPr>
        <p:spPr/>
        <p:txBody>
          <a:bodyPr/>
          <a:lstStyle/>
          <a:p>
            <a:fld id="{E2171A22-84E6-4B62-A31C-293EB5412BB8}" type="slidenum">
              <a:rPr lang="en-US" smtClean="0"/>
              <a:t>4</a:t>
            </a:fld>
            <a:endParaRPr lang="en-US" dirty="0"/>
          </a:p>
        </p:txBody>
      </p:sp>
    </p:spTree>
    <p:extLst>
      <p:ext uri="{BB962C8B-B14F-4D97-AF65-F5344CB8AC3E}">
        <p14:creationId xmlns:p14="http://schemas.microsoft.com/office/powerpoint/2010/main" val="4712175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E2171A22-84E6-4B62-A31C-293EB5412BB8}" type="slidenum">
              <a:rPr lang="en-US" smtClean="0"/>
              <a:t>6</a:t>
            </a:fld>
            <a:endParaRPr lang="en-US" dirty="0"/>
          </a:p>
        </p:txBody>
      </p:sp>
    </p:spTree>
    <p:extLst>
      <p:ext uri="{BB962C8B-B14F-4D97-AF65-F5344CB8AC3E}">
        <p14:creationId xmlns:p14="http://schemas.microsoft.com/office/powerpoint/2010/main" val="7516135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E2171A22-84E6-4B62-A31C-293EB5412BB8}" type="slidenum">
              <a:rPr lang="en-US" smtClean="0"/>
              <a:t>7</a:t>
            </a:fld>
            <a:endParaRPr lang="en-US" dirty="0"/>
          </a:p>
        </p:txBody>
      </p:sp>
    </p:spTree>
    <p:extLst>
      <p:ext uri="{BB962C8B-B14F-4D97-AF65-F5344CB8AC3E}">
        <p14:creationId xmlns:p14="http://schemas.microsoft.com/office/powerpoint/2010/main" val="29601637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E2171A22-84E6-4B62-A31C-293EB5412BB8}" type="slidenum">
              <a:rPr lang="en-US" smtClean="0"/>
              <a:t>8</a:t>
            </a:fld>
            <a:endParaRPr lang="en-US" dirty="0"/>
          </a:p>
        </p:txBody>
      </p:sp>
    </p:spTree>
    <p:extLst>
      <p:ext uri="{BB962C8B-B14F-4D97-AF65-F5344CB8AC3E}">
        <p14:creationId xmlns:p14="http://schemas.microsoft.com/office/powerpoint/2010/main" val="19645837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E2171A22-84E6-4B62-A31C-293EB5412BB8}" type="slidenum">
              <a:rPr lang="en-US" smtClean="0"/>
              <a:t>9</a:t>
            </a:fld>
            <a:endParaRPr lang="en-US" dirty="0"/>
          </a:p>
        </p:txBody>
      </p:sp>
    </p:spTree>
    <p:extLst>
      <p:ext uri="{BB962C8B-B14F-4D97-AF65-F5344CB8AC3E}">
        <p14:creationId xmlns:p14="http://schemas.microsoft.com/office/powerpoint/2010/main" val="32856121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E2171A22-84E6-4B62-A31C-293EB5412BB8}" type="slidenum">
              <a:rPr lang="en-US" smtClean="0"/>
              <a:t>10</a:t>
            </a:fld>
            <a:endParaRPr lang="en-US" dirty="0"/>
          </a:p>
        </p:txBody>
      </p:sp>
    </p:spTree>
    <p:extLst>
      <p:ext uri="{BB962C8B-B14F-4D97-AF65-F5344CB8AC3E}">
        <p14:creationId xmlns:p14="http://schemas.microsoft.com/office/powerpoint/2010/main" val="21539167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E2171A22-84E6-4B62-A31C-293EB5412BB8}" type="slidenum">
              <a:rPr lang="en-US" smtClean="0"/>
              <a:t>11</a:t>
            </a:fld>
            <a:endParaRPr lang="en-US" dirty="0"/>
          </a:p>
        </p:txBody>
      </p:sp>
    </p:spTree>
    <p:extLst>
      <p:ext uri="{BB962C8B-B14F-4D97-AF65-F5344CB8AC3E}">
        <p14:creationId xmlns:p14="http://schemas.microsoft.com/office/powerpoint/2010/main" val="18132371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E2171A22-84E6-4B62-A31C-293EB5412BB8}" type="slidenum">
              <a:rPr lang="en-US" smtClean="0"/>
              <a:t>12</a:t>
            </a:fld>
            <a:endParaRPr lang="en-US" dirty="0"/>
          </a:p>
        </p:txBody>
      </p:sp>
    </p:spTree>
    <p:extLst>
      <p:ext uri="{BB962C8B-B14F-4D97-AF65-F5344CB8AC3E}">
        <p14:creationId xmlns:p14="http://schemas.microsoft.com/office/powerpoint/2010/main" val="13867944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DB093FF-2B7D-47FB-B7F8-CD6287FEE21C}"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959318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3702094343"/>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898304789"/>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618866018"/>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14195710"/>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64648302"/>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6F4F66-48E7-4977-9607-0AE3FDCA8A60}"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4754828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FA5EE5-C50D-4795-A7B3-BC5D19082982}"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21563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E84600-8D47-4B72-9872-7241F6076F74}"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817637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9EA9CA-2D3B-4F9C-BC51-F46BC3E2D1D9}"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2410410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83CA4C-6E62-4616-92EE-3D39E4DAC5DC}" type="datetime1">
              <a:rPr lang="en-US" smtClean="0"/>
              <a:t>3/20/2023</a:t>
            </a:fld>
            <a:endParaRPr lang="en-US" dirty="0"/>
          </a:p>
        </p:txBody>
      </p:sp>
      <p:sp>
        <p:nvSpPr>
          <p:cNvPr id="6" name="Footer Placeholder 5"/>
          <p:cNvSpPr>
            <a:spLocks noGrp="1"/>
          </p:cNvSpPr>
          <p:nvPr>
            <p:ph type="ftr" sz="quarter" idx="11"/>
          </p:nvPr>
        </p:nvSpPr>
        <p:spPr/>
        <p:txBody>
          <a:bodyPr/>
          <a:lstStyle/>
          <a:p>
            <a:r>
              <a:rPr lang="en-US"/>
              <a:t>DRAFT-DIB SCC Cyber Training Working Group</a:t>
            </a:r>
            <a:endParaRPr lang="en-US" dirty="0"/>
          </a:p>
        </p:txBody>
      </p:sp>
      <p:sp>
        <p:nvSpPr>
          <p:cNvPr id="7" name="Slide Number Placeholder 6"/>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209338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ADE6C84-297B-41EA-866E-ABE0C8E1469B}" type="datetime1">
              <a:rPr lang="en-US" smtClean="0"/>
              <a:t>3/20/2023</a:t>
            </a:fld>
            <a:endParaRPr lang="en-US" dirty="0"/>
          </a:p>
        </p:txBody>
      </p:sp>
      <p:sp>
        <p:nvSpPr>
          <p:cNvPr id="8" name="Footer Placeholder 7"/>
          <p:cNvSpPr>
            <a:spLocks noGrp="1"/>
          </p:cNvSpPr>
          <p:nvPr>
            <p:ph type="ftr" sz="quarter" idx="11"/>
          </p:nvPr>
        </p:nvSpPr>
        <p:spPr/>
        <p:txBody>
          <a:bodyPr/>
          <a:lstStyle/>
          <a:p>
            <a:r>
              <a:rPr lang="en-US"/>
              <a:t>DRAFT-DIB SCC Cyber Training Working Group</a:t>
            </a:r>
            <a:endParaRPr lang="en-US" dirty="0"/>
          </a:p>
        </p:txBody>
      </p:sp>
      <p:sp>
        <p:nvSpPr>
          <p:cNvPr id="9" name="Slide Number Placeholder 8"/>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2402280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7E6EC6D-030A-4245-8862-F7117E3200F8}" type="datetime1">
              <a:rPr lang="en-US" smtClean="0"/>
              <a:t>3/20/2023</a:t>
            </a:fld>
            <a:endParaRPr lang="en-US" dirty="0"/>
          </a:p>
        </p:txBody>
      </p:sp>
      <p:sp>
        <p:nvSpPr>
          <p:cNvPr id="4" name="Footer Placeholder 3"/>
          <p:cNvSpPr>
            <a:spLocks noGrp="1"/>
          </p:cNvSpPr>
          <p:nvPr>
            <p:ph type="ftr" sz="quarter" idx="11"/>
          </p:nvPr>
        </p:nvSpPr>
        <p:spPr/>
        <p:txBody>
          <a:bodyPr/>
          <a:lstStyle/>
          <a:p>
            <a:r>
              <a:rPr lang="en-US"/>
              <a:t>DRAFT-DIB SCC Cyber Training Working Group</a:t>
            </a:r>
            <a:endParaRPr lang="en-US" dirty="0"/>
          </a:p>
        </p:txBody>
      </p:sp>
      <p:sp>
        <p:nvSpPr>
          <p:cNvPr id="5" name="Slide Number Placeholder 4"/>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2747200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63ED76-0ECC-40E7-93D7-49F99F961602}" type="datetime1">
              <a:rPr lang="en-US" smtClean="0"/>
              <a:t>3/20/2023</a:t>
            </a:fld>
            <a:endParaRPr lang="en-US" dirty="0"/>
          </a:p>
        </p:txBody>
      </p:sp>
      <p:sp>
        <p:nvSpPr>
          <p:cNvPr id="3" name="Footer Placeholder 2"/>
          <p:cNvSpPr>
            <a:spLocks noGrp="1"/>
          </p:cNvSpPr>
          <p:nvPr>
            <p:ph type="ftr" sz="quarter" idx="11"/>
          </p:nvPr>
        </p:nvSpPr>
        <p:spPr/>
        <p:txBody>
          <a:bodyPr/>
          <a:lstStyle/>
          <a:p>
            <a:r>
              <a:rPr lang="en-US"/>
              <a:t>DRAFT-DIB SCC Cyber Training Working Group</a:t>
            </a:r>
            <a:endParaRPr lang="en-US" dirty="0"/>
          </a:p>
        </p:txBody>
      </p:sp>
      <p:sp>
        <p:nvSpPr>
          <p:cNvPr id="4" name="Slide Number Placeholder 3"/>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029802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564AB38-9F4C-419B-AA33-57512512B421}" type="datetime1">
              <a:rPr lang="en-US" smtClean="0"/>
              <a:t>3/20/2023</a:t>
            </a:fld>
            <a:endParaRPr lang="en-US" dirty="0"/>
          </a:p>
        </p:txBody>
      </p:sp>
      <p:sp>
        <p:nvSpPr>
          <p:cNvPr id="6" name="Footer Placeholder 5"/>
          <p:cNvSpPr>
            <a:spLocks noGrp="1"/>
          </p:cNvSpPr>
          <p:nvPr>
            <p:ph type="ftr" sz="quarter" idx="11"/>
          </p:nvPr>
        </p:nvSpPr>
        <p:spPr/>
        <p:txBody>
          <a:bodyPr/>
          <a:lstStyle/>
          <a:p>
            <a:r>
              <a:rPr lang="en-US"/>
              <a:t>DRAFT-DIB SCC Cyber Training Working Group</a:t>
            </a:r>
            <a:endParaRPr lang="en-US" dirty="0"/>
          </a:p>
        </p:txBody>
      </p:sp>
      <p:sp>
        <p:nvSpPr>
          <p:cNvPr id="7" name="Slide Number Placeholder 6"/>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492881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607836-7422-41A7-BAA7-9BA9CF0DC85F}" type="datetime1">
              <a:rPr lang="en-US" smtClean="0"/>
              <a:t>3/20/2023</a:t>
            </a:fld>
            <a:endParaRPr lang="en-US" dirty="0"/>
          </a:p>
        </p:txBody>
      </p:sp>
      <p:sp>
        <p:nvSpPr>
          <p:cNvPr id="6" name="Footer Placeholder 5"/>
          <p:cNvSpPr>
            <a:spLocks noGrp="1"/>
          </p:cNvSpPr>
          <p:nvPr>
            <p:ph type="ftr" sz="quarter" idx="11"/>
          </p:nvPr>
        </p:nvSpPr>
        <p:spPr/>
        <p:txBody>
          <a:bodyPr/>
          <a:lstStyle/>
          <a:p>
            <a:r>
              <a:rPr lang="en-US"/>
              <a:t>DRAFT-DIB SCC Cyber Training Working Group</a:t>
            </a:r>
            <a:endParaRPr lang="en-US" dirty="0"/>
          </a:p>
        </p:txBody>
      </p:sp>
      <p:sp>
        <p:nvSpPr>
          <p:cNvPr id="7" name="Slide Number Placeholder 6"/>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660050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4821452" y="6022370"/>
            <a:ext cx="2549096" cy="784830"/>
          </a:xfrm>
          <a:prstGeom prst="rect">
            <a:avLst/>
          </a:prstGeom>
        </p:spPr>
        <p:txBody>
          <a:bodyPr vert="horz" wrap="none" lIns="91440" tIns="45720" rIns="91440" bIns="45720" rtlCol="0" anchor="b" anchorCtr="1">
            <a:spAutoFit/>
          </a:bodyPr>
          <a:lstStyle>
            <a:lvl1pPr algn="l">
              <a:defRPr sz="900">
                <a:solidFill>
                  <a:schemeClr val="tx1">
                    <a:tint val="75000"/>
                  </a:schemeClr>
                </a:solidFill>
              </a:defRPr>
            </a:lvl1pPr>
          </a:lstStyle>
          <a:p>
            <a:r>
              <a:rPr lang="en-US"/>
              <a:t>DRAFT-DIB SCC Cyber Training Working Group</a:t>
            </a:r>
          </a:p>
          <a:p>
            <a:endParaRPr lang="en-US"/>
          </a:p>
          <a:p>
            <a:endParaRPr lang="en-US"/>
          </a:p>
          <a:p>
            <a:endParaRPr lang="en-US"/>
          </a:p>
          <a:p>
            <a:endParaRPr lang="en-US" dirty="0"/>
          </a:p>
        </p:txBody>
      </p:sp>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B9A7DC6-50BB-4B71-AC02-590E9CB87A28}" type="datetime1">
              <a:rPr lang="en-US" smtClean="0"/>
              <a:t>3/20/2023</a:t>
            </a:fld>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BCD8977-B073-4460-AE63-2BD9EC7B16E4}" type="slidenum">
              <a:rPr lang="en-US" smtClean="0"/>
              <a:t>‹#›</a:t>
            </a:fld>
            <a:endParaRPr lang="en-US" dirty="0"/>
          </a:p>
        </p:txBody>
      </p:sp>
    </p:spTree>
    <p:extLst>
      <p:ext uri="{BB962C8B-B14F-4D97-AF65-F5344CB8AC3E}">
        <p14:creationId xmlns:p14="http://schemas.microsoft.com/office/powerpoint/2010/main" val="422230254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Lst>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dodcio.defense.gov/Portals/0/Documents/CMMC/AG_Level1_V2.0_FinalDraft_20211210_508.pdf"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s://dodcio.defense.gov/Portals/0/Documents/CMMC/AG_Level2_MasterV2.0_FINAL_202112016_508.pdf"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dodcio.defense.gov/Portals/0/Documents/CMMC/Scope_Level2_V2.0_FINAL_20211202_508.pdf"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dodcio.defense.gov/Portals/0/Documents/CMMC/AG_Level2_MasterV2.0_FINAL_202112016_508.pdf"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cyberab.org/"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s://cyberab.org/Catalog#!/c/s/Results/Format/list/Page/1/Size/9/Sort/NameAscending"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hyperlink" Target="https://creativecommons.org/licenses/by-nc-sa/3.0/" TargetMode="External"/><Relationship Id="rId4" Type="http://schemas.openxmlformats.org/officeDocument/2006/relationships/hyperlink" Target="http://folksonomy.co/?permalink=2246"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s://ndisac.org/dibscc/contact-us/"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hyperlink" Target="https://www.acq.osd.mil/dpap/dars/about_dfarspgi.html#:~:text=The%20DFARS%20provides%20DoD%20implementation,significant%20effect%20on%20the%20public." TargetMode="External"/><Relationship Id="rId4" Type="http://schemas.openxmlformats.org/officeDocument/2006/relationships/hyperlink" Target="https://www.dcma.mil/"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www.federalregister.gov/documents/2016/05/16/2016-11001/federal-acquisition-regulation-basic-safeguarding-of-contractor-information-systems" TargetMode="External"/><Relationship Id="rId5" Type="http://schemas.openxmlformats.org/officeDocument/2006/relationships/hyperlink" Target="https://www.acquisition.gov/far/part-1#:~:text=Purpose%2C%20Authority%2C%20Issuance-,1.101%20Purpose.,acquisition%20by%20all%20executive%20agencies." TargetMode="External"/><Relationship Id="rId4" Type="http://schemas.openxmlformats.org/officeDocument/2006/relationships/hyperlink" Target="https://www.dcma.mil/DIBCAC/"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https://www.esd.whs.mil/Portals/54/Documents/DD/issuances/dodi/500079p.PDF?ver=2019-10-15-115609-957" TargetMode="External"/><Relationship Id="rId4" Type="http://schemas.openxmlformats.org/officeDocument/2006/relationships/hyperlink" Target="https://csrc.nist.gov/glossary/term/plan_of_action_and_mileston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90220-005B-4589-AF14-312C82CAF1AA}"/>
              </a:ext>
            </a:extLst>
          </p:cNvPr>
          <p:cNvSpPr>
            <a:spLocks noGrp="1"/>
          </p:cNvSpPr>
          <p:nvPr>
            <p:ph type="ctrTitle"/>
          </p:nvPr>
        </p:nvSpPr>
        <p:spPr>
          <a:xfrm>
            <a:off x="393085" y="1216418"/>
            <a:ext cx="9994900" cy="2387600"/>
          </a:xfrm>
        </p:spPr>
        <p:txBody>
          <a:bodyPr>
            <a:normAutofit/>
          </a:bodyPr>
          <a:lstStyle/>
          <a:p>
            <a:pPr algn="ctr"/>
            <a:r>
              <a:rPr lang="en-US" sz="4400" dirty="0"/>
              <a:t>Defense Industrial Base (DIB)</a:t>
            </a:r>
            <a:br>
              <a:rPr lang="en-US" sz="4400" dirty="0"/>
            </a:br>
            <a:r>
              <a:rPr lang="en-US" sz="4400" dirty="0"/>
              <a:t>Sector Coordinating Council (SCC) </a:t>
            </a:r>
            <a:br>
              <a:rPr lang="en-US" sz="4400" dirty="0"/>
            </a:br>
            <a:r>
              <a:rPr lang="en-US" sz="4400" dirty="0"/>
              <a:t>Supply Chain Cyber Training</a:t>
            </a:r>
          </a:p>
        </p:txBody>
      </p:sp>
      <p:sp>
        <p:nvSpPr>
          <p:cNvPr id="3" name="Subtitle 2">
            <a:extLst>
              <a:ext uri="{FF2B5EF4-FFF2-40B4-BE49-F238E27FC236}">
                <a16:creationId xmlns:a16="http://schemas.microsoft.com/office/drawing/2014/main" id="{1819652C-637D-41CB-9946-B468E748CF26}"/>
              </a:ext>
            </a:extLst>
          </p:cNvPr>
          <p:cNvSpPr>
            <a:spLocks noGrp="1"/>
          </p:cNvSpPr>
          <p:nvPr>
            <p:ph type="subTitle" idx="1"/>
          </p:nvPr>
        </p:nvSpPr>
        <p:spPr/>
        <p:txBody>
          <a:bodyPr/>
          <a:lstStyle/>
          <a:p>
            <a:pPr algn="ctr"/>
            <a:r>
              <a:rPr lang="en-US" dirty="0"/>
              <a:t>Cyber/Cybersecurity Maturity Model Certification (CMMC) v2.0</a:t>
            </a:r>
          </a:p>
        </p:txBody>
      </p:sp>
      <p:sp>
        <p:nvSpPr>
          <p:cNvPr id="5" name="Slide Number Placeholder 4">
            <a:extLst>
              <a:ext uri="{FF2B5EF4-FFF2-40B4-BE49-F238E27FC236}">
                <a16:creationId xmlns:a16="http://schemas.microsoft.com/office/drawing/2014/main" id="{7B6760A5-C95A-40B0-B7E7-85A1F79EB417}"/>
              </a:ext>
            </a:extLst>
          </p:cNvPr>
          <p:cNvSpPr>
            <a:spLocks noGrp="1"/>
          </p:cNvSpPr>
          <p:nvPr>
            <p:ph type="sldNum" sz="quarter" idx="12"/>
          </p:nvPr>
        </p:nvSpPr>
        <p:spPr/>
        <p:txBody>
          <a:bodyPr/>
          <a:lstStyle/>
          <a:p>
            <a:fld id="{EBCD8977-B073-4460-AE63-2BD9EC7B16E4}" type="slidenum">
              <a:rPr lang="en-US"/>
              <a:pPr/>
              <a:t>1</a:t>
            </a:fld>
            <a:endParaRPr lang="en-US"/>
          </a:p>
        </p:txBody>
      </p:sp>
      <p:pic>
        <p:nvPicPr>
          <p:cNvPr id="6" name="Picture 5">
            <a:extLst>
              <a:ext uri="{FF2B5EF4-FFF2-40B4-BE49-F238E27FC236}">
                <a16:creationId xmlns:a16="http://schemas.microsoft.com/office/drawing/2014/main" id="{6CE51D84-AEE6-473B-94A0-6C323CD54C69}"/>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7" name="Footer Placeholder 3">
            <a:extLst>
              <a:ext uri="{FF2B5EF4-FFF2-40B4-BE49-F238E27FC236}">
                <a16:creationId xmlns:a16="http://schemas.microsoft.com/office/drawing/2014/main" id="{174BBCD7-095E-68B9-CAE1-65F2415C8EB4}"/>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470431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57153-BE55-41AF-AD83-CAAC938B96D1}"/>
              </a:ext>
            </a:extLst>
          </p:cNvPr>
          <p:cNvSpPr>
            <a:spLocks noGrp="1"/>
          </p:cNvSpPr>
          <p:nvPr>
            <p:ph type="title"/>
          </p:nvPr>
        </p:nvSpPr>
        <p:spPr>
          <a:xfrm>
            <a:off x="651353" y="365125"/>
            <a:ext cx="10702447" cy="795969"/>
          </a:xfrm>
        </p:spPr>
        <p:txBody>
          <a:bodyPr/>
          <a:lstStyle/>
          <a:p>
            <a:r>
              <a:rPr lang="en-US" dirty="0"/>
              <a:t>Assessment Level Identification</a:t>
            </a:r>
          </a:p>
        </p:txBody>
      </p:sp>
      <p:sp>
        <p:nvSpPr>
          <p:cNvPr id="3" name="Content Placeholder 2">
            <a:extLst>
              <a:ext uri="{FF2B5EF4-FFF2-40B4-BE49-F238E27FC236}">
                <a16:creationId xmlns:a16="http://schemas.microsoft.com/office/drawing/2014/main" id="{0FC31A02-B98A-47DE-A6DE-C4B7E0BFC2B7}"/>
              </a:ext>
            </a:extLst>
          </p:cNvPr>
          <p:cNvSpPr>
            <a:spLocks noGrp="1"/>
          </p:cNvSpPr>
          <p:nvPr>
            <p:ph idx="1"/>
          </p:nvPr>
        </p:nvSpPr>
        <p:spPr>
          <a:xfrm>
            <a:off x="543198" y="1161095"/>
            <a:ext cx="9823812" cy="5031158"/>
          </a:xfrm>
        </p:spPr>
        <p:txBody>
          <a:bodyPr>
            <a:noAutofit/>
          </a:bodyPr>
          <a:lstStyle/>
          <a:p>
            <a:r>
              <a:rPr lang="en-US" sz="1900" dirty="0"/>
              <a:t>When CMMC “goes live,” organizations will need to determine the appropriate assessment path and level, given the type of information they have access to or develop</a:t>
            </a:r>
          </a:p>
          <a:p>
            <a:pPr lvl="1"/>
            <a:r>
              <a:rPr lang="en-US" sz="1900" b="1" dirty="0"/>
              <a:t>Federal Contract Information (FCI) only</a:t>
            </a:r>
          </a:p>
          <a:p>
            <a:pPr lvl="2"/>
            <a:r>
              <a:rPr lang="en-US" sz="1900" dirty="0"/>
              <a:t>Self-assessment of CMMC Level 1 (L1) practices using the </a:t>
            </a:r>
            <a:r>
              <a:rPr lang="en-US" sz="1900" dirty="0">
                <a:hlinkClick r:id="rId3"/>
              </a:rPr>
              <a:t>CMMC Self-Assessment Guide - Level 1</a:t>
            </a:r>
            <a:r>
              <a:rPr lang="en-US" sz="1900" dirty="0"/>
              <a:t> for additional guidance</a:t>
            </a:r>
          </a:p>
          <a:p>
            <a:pPr lvl="1"/>
            <a:r>
              <a:rPr lang="en-US" sz="1900" b="1" dirty="0"/>
              <a:t>Controlled Unclassified Information (CUI) identified as Non-critical to national security *</a:t>
            </a:r>
            <a:endParaRPr lang="en-US" sz="1900" dirty="0"/>
          </a:p>
          <a:p>
            <a:pPr lvl="2"/>
            <a:r>
              <a:rPr lang="en-US" sz="1900" dirty="0"/>
              <a:t>Self-assessment of CMMC L2 practices using the </a:t>
            </a:r>
            <a:r>
              <a:rPr lang="en-US" sz="1900" dirty="0">
                <a:hlinkClick r:id="rId4"/>
              </a:rPr>
              <a:t>CMMC L2 Assessment Guide</a:t>
            </a:r>
            <a:endParaRPr lang="en-US" sz="1900" dirty="0"/>
          </a:p>
          <a:p>
            <a:pPr lvl="1"/>
            <a:r>
              <a:rPr lang="en-US" sz="1900" b="1" dirty="0"/>
              <a:t>CUI identified as </a:t>
            </a:r>
            <a:r>
              <a:rPr lang="en-US" sz="1900" b="1" dirty="0">
                <a:effectLst/>
              </a:rPr>
              <a:t>Critical to national security *</a:t>
            </a:r>
          </a:p>
          <a:p>
            <a:pPr lvl="2"/>
            <a:r>
              <a:rPr lang="en-US" sz="1900" dirty="0">
                <a:effectLst/>
              </a:rPr>
              <a:t>Requires certification by an authorized C3PAO from the Cyber AB Marketplace </a:t>
            </a:r>
          </a:p>
          <a:p>
            <a:pPr lvl="1"/>
            <a:r>
              <a:rPr lang="en-US" sz="1900" b="1" dirty="0"/>
              <a:t>CUI identified as requiring enhanced protections*</a:t>
            </a:r>
          </a:p>
          <a:p>
            <a:pPr lvl="2"/>
            <a:r>
              <a:rPr lang="en-US" sz="1900" dirty="0"/>
              <a:t>Requires CMMC L3 certification by DCMA DIBCAC*</a:t>
            </a:r>
          </a:p>
          <a:p>
            <a:pPr marL="457200" lvl="1" indent="0">
              <a:buNone/>
            </a:pPr>
            <a:endParaRPr lang="en-US" sz="1900" dirty="0"/>
          </a:p>
        </p:txBody>
      </p:sp>
      <p:sp>
        <p:nvSpPr>
          <p:cNvPr id="5" name="Slide Number Placeholder 4">
            <a:extLst>
              <a:ext uri="{FF2B5EF4-FFF2-40B4-BE49-F238E27FC236}">
                <a16:creationId xmlns:a16="http://schemas.microsoft.com/office/drawing/2014/main" id="{861EA960-28C0-4A3E-9507-DC4DDE1FE4AC}"/>
              </a:ext>
            </a:extLst>
          </p:cNvPr>
          <p:cNvSpPr>
            <a:spLocks noGrp="1"/>
          </p:cNvSpPr>
          <p:nvPr>
            <p:ph type="sldNum" sz="quarter" idx="12"/>
          </p:nvPr>
        </p:nvSpPr>
        <p:spPr/>
        <p:txBody>
          <a:bodyPr/>
          <a:lstStyle/>
          <a:p>
            <a:fld id="{EBCD8977-B073-4460-AE63-2BD9EC7B16E4}" type="slidenum">
              <a:rPr lang="en-US" smtClean="0"/>
              <a:t>10</a:t>
            </a:fld>
            <a:endParaRPr lang="en-US" dirty="0"/>
          </a:p>
        </p:txBody>
      </p:sp>
      <p:pic>
        <p:nvPicPr>
          <p:cNvPr id="6" name="Picture 5">
            <a:extLst>
              <a:ext uri="{FF2B5EF4-FFF2-40B4-BE49-F238E27FC236}">
                <a16:creationId xmlns:a16="http://schemas.microsoft.com/office/drawing/2014/main" id="{D7949027-5EAA-4B32-8483-9E770790415C}"/>
              </a:ext>
            </a:extLst>
          </p:cNvPr>
          <p:cNvPicPr>
            <a:picLocks noChangeAspect="1"/>
          </p:cNvPicPr>
          <p:nvPr/>
        </p:nvPicPr>
        <p:blipFill>
          <a:blip r:embed="rId5"/>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2" name="Diamond 11">
            <a:extLst>
              <a:ext uri="{FF2B5EF4-FFF2-40B4-BE49-F238E27FC236}">
                <a16:creationId xmlns:a16="http://schemas.microsoft.com/office/drawing/2014/main" id="{EDA4E566-32DF-4EB7-B454-A1AFDE88A553}"/>
              </a:ext>
            </a:extLst>
          </p:cNvPr>
          <p:cNvSpPr/>
          <p:nvPr/>
        </p:nvSpPr>
        <p:spPr>
          <a:xfrm>
            <a:off x="89410" y="108635"/>
            <a:ext cx="325283" cy="387124"/>
          </a:xfrm>
          <a:prstGeom prst="diamond">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4" name="TextBox 3">
            <a:extLst>
              <a:ext uri="{FF2B5EF4-FFF2-40B4-BE49-F238E27FC236}">
                <a16:creationId xmlns:a16="http://schemas.microsoft.com/office/drawing/2014/main" id="{FF97598D-DF87-3307-24FE-6FACEA70106E}"/>
              </a:ext>
            </a:extLst>
          </p:cNvPr>
          <p:cNvSpPr txBox="1"/>
          <p:nvPr/>
        </p:nvSpPr>
        <p:spPr>
          <a:xfrm>
            <a:off x="3052119" y="6116302"/>
            <a:ext cx="5535826" cy="646331"/>
          </a:xfrm>
          <a:prstGeom prst="rect">
            <a:avLst/>
          </a:prstGeom>
          <a:noFill/>
        </p:spPr>
        <p:txBody>
          <a:bodyPr wrap="square" rtlCol="0">
            <a:spAutoFit/>
          </a:bodyPr>
          <a:lstStyle/>
          <a:p>
            <a:r>
              <a:rPr lang="en-US" sz="1200" b="1" dirty="0"/>
              <a:t>*Note: </a:t>
            </a:r>
            <a:r>
              <a:rPr lang="en-US" sz="1200" dirty="0"/>
              <a:t>CMMC is still going through the rule-making process and certain aspects and requirements of this clause may change. Refer to the</a:t>
            </a:r>
            <a:r>
              <a:rPr lang="en-US" sz="1200" i="1" dirty="0"/>
              <a:t> Resources Guide </a:t>
            </a:r>
            <a:r>
              <a:rPr lang="en-US" sz="1200" dirty="0"/>
              <a:t>provided in this training for the most updated information.</a:t>
            </a:r>
          </a:p>
        </p:txBody>
      </p:sp>
      <p:sp>
        <p:nvSpPr>
          <p:cNvPr id="8" name="Footer Placeholder 3">
            <a:extLst>
              <a:ext uri="{FF2B5EF4-FFF2-40B4-BE49-F238E27FC236}">
                <a16:creationId xmlns:a16="http://schemas.microsoft.com/office/drawing/2014/main" id="{6FB1FFCE-4FE7-DBFD-F457-80B5C831C089}"/>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6818712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57153-BE55-41AF-AD83-CAAC938B96D1}"/>
              </a:ext>
            </a:extLst>
          </p:cNvPr>
          <p:cNvSpPr>
            <a:spLocks noGrp="1"/>
          </p:cNvSpPr>
          <p:nvPr>
            <p:ph type="title"/>
          </p:nvPr>
        </p:nvSpPr>
        <p:spPr>
          <a:xfrm>
            <a:off x="651353" y="365125"/>
            <a:ext cx="10702447" cy="795969"/>
          </a:xfrm>
        </p:spPr>
        <p:txBody>
          <a:bodyPr/>
          <a:lstStyle/>
          <a:p>
            <a:r>
              <a:rPr lang="en-US" dirty="0"/>
              <a:t>Anticipated CMMC L2 Assessment Process</a:t>
            </a:r>
          </a:p>
        </p:txBody>
      </p:sp>
      <p:sp>
        <p:nvSpPr>
          <p:cNvPr id="3" name="Content Placeholder 2">
            <a:extLst>
              <a:ext uri="{FF2B5EF4-FFF2-40B4-BE49-F238E27FC236}">
                <a16:creationId xmlns:a16="http://schemas.microsoft.com/office/drawing/2014/main" id="{0FC31A02-B98A-47DE-A6DE-C4B7E0BFC2B7}"/>
              </a:ext>
            </a:extLst>
          </p:cNvPr>
          <p:cNvSpPr>
            <a:spLocks noGrp="1"/>
          </p:cNvSpPr>
          <p:nvPr>
            <p:ph idx="1"/>
          </p:nvPr>
        </p:nvSpPr>
        <p:spPr>
          <a:xfrm>
            <a:off x="543198" y="957894"/>
            <a:ext cx="9354563" cy="5709605"/>
          </a:xfrm>
        </p:spPr>
        <p:txBody>
          <a:bodyPr>
            <a:noAutofit/>
          </a:bodyPr>
          <a:lstStyle/>
          <a:p>
            <a:r>
              <a:rPr lang="en-US" sz="1700" dirty="0"/>
              <a:t>Pre-assessment</a:t>
            </a:r>
          </a:p>
          <a:p>
            <a:pPr lvl="1"/>
            <a:r>
              <a:rPr lang="en-US" sz="1700" dirty="0"/>
              <a:t>Identify assessment boundary at OSC</a:t>
            </a:r>
          </a:p>
          <a:p>
            <a:pPr lvl="1"/>
            <a:r>
              <a:rPr lang="en-US" sz="1700" dirty="0"/>
              <a:t>Self-assess CMMC L2 and remediate any findings or gaps</a:t>
            </a:r>
          </a:p>
          <a:p>
            <a:pPr lvl="2"/>
            <a:r>
              <a:rPr lang="en-US" sz="1700" dirty="0"/>
              <a:t>Optional: Hire RPO to perform assessment and recommend remediations</a:t>
            </a:r>
          </a:p>
          <a:p>
            <a:r>
              <a:rPr lang="en-US" sz="1700" dirty="0"/>
              <a:t>Once all practices are sufficiently and adequately documented and performed</a:t>
            </a:r>
          </a:p>
          <a:p>
            <a:pPr lvl="1"/>
            <a:r>
              <a:rPr lang="en-US" sz="1700" dirty="0"/>
              <a:t>Identify authorized C3PAO through the Cyber AB Marketplace</a:t>
            </a:r>
          </a:p>
          <a:p>
            <a:pPr lvl="1"/>
            <a:r>
              <a:rPr lang="en-US" sz="1700" dirty="0"/>
              <a:t>Contract with C3PAO</a:t>
            </a:r>
          </a:p>
          <a:p>
            <a:pPr lvl="1"/>
            <a:r>
              <a:rPr lang="en-US" sz="1700" dirty="0"/>
              <a:t>Identify assets and scoping boundary to be assessed</a:t>
            </a:r>
          </a:p>
          <a:p>
            <a:pPr lvl="1"/>
            <a:r>
              <a:rPr lang="en-US" sz="1700" dirty="0"/>
              <a:t>Schedule and perform assessment by C3PAO</a:t>
            </a:r>
          </a:p>
          <a:p>
            <a:r>
              <a:rPr lang="en-US" sz="1700" dirty="0"/>
              <a:t>Post assessment</a:t>
            </a:r>
          </a:p>
          <a:p>
            <a:pPr lvl="1"/>
            <a:r>
              <a:rPr lang="en-US" sz="1700" dirty="0"/>
              <a:t>Receive assessment results</a:t>
            </a:r>
          </a:p>
          <a:p>
            <a:pPr lvl="2"/>
            <a:r>
              <a:rPr lang="en-US" sz="1700" dirty="0"/>
              <a:t>No gaps, receive CMMC L2 Certification</a:t>
            </a:r>
          </a:p>
          <a:p>
            <a:pPr lvl="2"/>
            <a:r>
              <a:rPr lang="en-US" sz="1700" dirty="0"/>
              <a:t>Gaps found, remediate and request reassessment</a:t>
            </a:r>
          </a:p>
          <a:p>
            <a:pPr lvl="1"/>
            <a:r>
              <a:rPr lang="en-US" sz="1700" dirty="0"/>
              <a:t>Keep documentation and boundary scope assets updated to meet CMMC L2       practices during 3-year certification period</a:t>
            </a:r>
          </a:p>
          <a:p>
            <a:pPr marL="457200" lvl="1" indent="0">
              <a:buNone/>
            </a:pPr>
            <a:endParaRPr lang="en-US" sz="1700" dirty="0"/>
          </a:p>
        </p:txBody>
      </p:sp>
      <p:sp>
        <p:nvSpPr>
          <p:cNvPr id="5" name="Slide Number Placeholder 4">
            <a:extLst>
              <a:ext uri="{FF2B5EF4-FFF2-40B4-BE49-F238E27FC236}">
                <a16:creationId xmlns:a16="http://schemas.microsoft.com/office/drawing/2014/main" id="{861EA960-28C0-4A3E-9507-DC4DDE1FE4AC}"/>
              </a:ext>
            </a:extLst>
          </p:cNvPr>
          <p:cNvSpPr>
            <a:spLocks noGrp="1"/>
          </p:cNvSpPr>
          <p:nvPr>
            <p:ph type="sldNum" sz="quarter" idx="12"/>
          </p:nvPr>
        </p:nvSpPr>
        <p:spPr/>
        <p:txBody>
          <a:bodyPr/>
          <a:lstStyle/>
          <a:p>
            <a:fld id="{EBCD8977-B073-4460-AE63-2BD9EC7B16E4}" type="slidenum">
              <a:rPr lang="en-US" smtClean="0"/>
              <a:t>11</a:t>
            </a:fld>
            <a:endParaRPr lang="en-US" dirty="0"/>
          </a:p>
        </p:txBody>
      </p:sp>
      <p:pic>
        <p:nvPicPr>
          <p:cNvPr id="6" name="Picture 5">
            <a:extLst>
              <a:ext uri="{FF2B5EF4-FFF2-40B4-BE49-F238E27FC236}">
                <a16:creationId xmlns:a16="http://schemas.microsoft.com/office/drawing/2014/main" id="{D7949027-5EAA-4B32-8483-9E770790415C}"/>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2" name="Diamond 11">
            <a:extLst>
              <a:ext uri="{FF2B5EF4-FFF2-40B4-BE49-F238E27FC236}">
                <a16:creationId xmlns:a16="http://schemas.microsoft.com/office/drawing/2014/main" id="{EDA4E566-32DF-4EB7-B454-A1AFDE88A553}"/>
              </a:ext>
            </a:extLst>
          </p:cNvPr>
          <p:cNvSpPr/>
          <p:nvPr/>
        </p:nvSpPr>
        <p:spPr>
          <a:xfrm>
            <a:off x="89410" y="108635"/>
            <a:ext cx="325283" cy="387124"/>
          </a:xfrm>
          <a:prstGeom prst="diamond">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7" name="Footer Placeholder 3">
            <a:extLst>
              <a:ext uri="{FF2B5EF4-FFF2-40B4-BE49-F238E27FC236}">
                <a16:creationId xmlns:a16="http://schemas.microsoft.com/office/drawing/2014/main" id="{F9807F18-8CB7-BD0A-D46D-96DCAE229704}"/>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10763461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57153-BE55-41AF-AD83-CAAC938B96D1}"/>
              </a:ext>
            </a:extLst>
          </p:cNvPr>
          <p:cNvSpPr>
            <a:spLocks noGrp="1"/>
          </p:cNvSpPr>
          <p:nvPr>
            <p:ph type="title"/>
          </p:nvPr>
        </p:nvSpPr>
        <p:spPr>
          <a:xfrm>
            <a:off x="651353" y="365125"/>
            <a:ext cx="10702447" cy="795969"/>
          </a:xfrm>
        </p:spPr>
        <p:txBody>
          <a:bodyPr/>
          <a:lstStyle/>
          <a:p>
            <a:r>
              <a:rPr lang="en-US" dirty="0"/>
              <a:t>Pre-Regulation Assessment – Joint Surveillance</a:t>
            </a:r>
          </a:p>
        </p:txBody>
      </p:sp>
      <p:sp>
        <p:nvSpPr>
          <p:cNvPr id="3" name="Content Placeholder 2">
            <a:extLst>
              <a:ext uri="{FF2B5EF4-FFF2-40B4-BE49-F238E27FC236}">
                <a16:creationId xmlns:a16="http://schemas.microsoft.com/office/drawing/2014/main" id="{0FC31A02-B98A-47DE-A6DE-C4B7E0BFC2B7}"/>
              </a:ext>
            </a:extLst>
          </p:cNvPr>
          <p:cNvSpPr>
            <a:spLocks noGrp="1"/>
          </p:cNvSpPr>
          <p:nvPr>
            <p:ph idx="1"/>
          </p:nvPr>
        </p:nvSpPr>
        <p:spPr>
          <a:xfrm>
            <a:off x="543198" y="1249995"/>
            <a:ext cx="9354563" cy="3804605"/>
          </a:xfrm>
        </p:spPr>
        <p:txBody>
          <a:bodyPr>
            <a:normAutofit/>
          </a:bodyPr>
          <a:lstStyle/>
          <a:p>
            <a:r>
              <a:rPr lang="en-US" sz="2200" dirty="0"/>
              <a:t>Prior to release of updated regulation, the DoD is recommending companies volunteer for the Joint Surveillance program</a:t>
            </a:r>
          </a:p>
          <a:p>
            <a:r>
              <a:rPr lang="en-US" sz="2200" dirty="0"/>
              <a:t>The Joint Surveillance program pairs an OSC-selected authorized C3PAO with DCMA DIBCAC for the OSC’s assessment</a:t>
            </a:r>
          </a:p>
          <a:p>
            <a:pPr lvl="1"/>
            <a:r>
              <a:rPr lang="en-US" sz="2000" dirty="0"/>
              <a:t>Acceptance into Joint Surveillance program will be scheduled based on DCMA availability and prioritization</a:t>
            </a:r>
          </a:p>
          <a:p>
            <a:r>
              <a:rPr lang="en-US" sz="2200" dirty="0"/>
              <a:t>C3PAO leads the assessment with oversight by DCMA DIBCAC</a:t>
            </a:r>
          </a:p>
          <a:p>
            <a:r>
              <a:rPr lang="en-US" sz="2200" dirty="0"/>
              <a:t>Upon completion, OSC receives updated DIBCAC High score in SPRS</a:t>
            </a:r>
          </a:p>
        </p:txBody>
      </p:sp>
      <p:sp>
        <p:nvSpPr>
          <p:cNvPr id="5" name="Slide Number Placeholder 4">
            <a:extLst>
              <a:ext uri="{FF2B5EF4-FFF2-40B4-BE49-F238E27FC236}">
                <a16:creationId xmlns:a16="http://schemas.microsoft.com/office/drawing/2014/main" id="{861EA960-28C0-4A3E-9507-DC4DDE1FE4AC}"/>
              </a:ext>
            </a:extLst>
          </p:cNvPr>
          <p:cNvSpPr>
            <a:spLocks noGrp="1"/>
          </p:cNvSpPr>
          <p:nvPr>
            <p:ph type="sldNum" sz="quarter" idx="12"/>
          </p:nvPr>
        </p:nvSpPr>
        <p:spPr/>
        <p:txBody>
          <a:bodyPr/>
          <a:lstStyle/>
          <a:p>
            <a:fld id="{EBCD8977-B073-4460-AE63-2BD9EC7B16E4}" type="slidenum">
              <a:rPr lang="en-US" smtClean="0"/>
              <a:t>12</a:t>
            </a:fld>
            <a:endParaRPr lang="en-US" dirty="0"/>
          </a:p>
        </p:txBody>
      </p:sp>
      <p:pic>
        <p:nvPicPr>
          <p:cNvPr id="6" name="Picture 5">
            <a:extLst>
              <a:ext uri="{FF2B5EF4-FFF2-40B4-BE49-F238E27FC236}">
                <a16:creationId xmlns:a16="http://schemas.microsoft.com/office/drawing/2014/main" id="{D7949027-5EAA-4B32-8483-9E770790415C}"/>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2" name="Diamond 11">
            <a:extLst>
              <a:ext uri="{FF2B5EF4-FFF2-40B4-BE49-F238E27FC236}">
                <a16:creationId xmlns:a16="http://schemas.microsoft.com/office/drawing/2014/main" id="{EDA4E566-32DF-4EB7-B454-A1AFDE88A553}"/>
              </a:ext>
            </a:extLst>
          </p:cNvPr>
          <p:cNvSpPr/>
          <p:nvPr/>
        </p:nvSpPr>
        <p:spPr>
          <a:xfrm>
            <a:off x="89410" y="108635"/>
            <a:ext cx="325283" cy="387124"/>
          </a:xfrm>
          <a:prstGeom prst="diamond">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7" name="Footer Placeholder 3">
            <a:extLst>
              <a:ext uri="{FF2B5EF4-FFF2-40B4-BE49-F238E27FC236}">
                <a16:creationId xmlns:a16="http://schemas.microsoft.com/office/drawing/2014/main" id="{2403CF39-F55D-54FB-6FD2-029C76E8A7C2}"/>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2033541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57153-BE55-41AF-AD83-CAAC938B96D1}"/>
              </a:ext>
            </a:extLst>
          </p:cNvPr>
          <p:cNvSpPr>
            <a:spLocks noGrp="1"/>
          </p:cNvSpPr>
          <p:nvPr>
            <p:ph type="title"/>
          </p:nvPr>
        </p:nvSpPr>
        <p:spPr>
          <a:xfrm>
            <a:off x="206854" y="479426"/>
            <a:ext cx="10452076" cy="696602"/>
          </a:xfrm>
        </p:spPr>
        <p:txBody>
          <a:bodyPr>
            <a:noAutofit/>
          </a:bodyPr>
          <a:lstStyle/>
          <a:p>
            <a:r>
              <a:rPr lang="fr-FR" sz="2800" dirty="0"/>
              <a:t>Joint Surveillance Program – C3PAO/DCMA DIBCAC Assessment</a:t>
            </a:r>
            <a:endParaRPr lang="en-US" sz="2800" dirty="0"/>
          </a:p>
        </p:txBody>
      </p:sp>
      <p:sp>
        <p:nvSpPr>
          <p:cNvPr id="3" name="Content Placeholder 2">
            <a:extLst>
              <a:ext uri="{FF2B5EF4-FFF2-40B4-BE49-F238E27FC236}">
                <a16:creationId xmlns:a16="http://schemas.microsoft.com/office/drawing/2014/main" id="{0FC31A02-B98A-47DE-A6DE-C4B7E0BFC2B7}"/>
              </a:ext>
            </a:extLst>
          </p:cNvPr>
          <p:cNvSpPr>
            <a:spLocks noGrp="1"/>
          </p:cNvSpPr>
          <p:nvPr>
            <p:ph idx="1"/>
          </p:nvPr>
        </p:nvSpPr>
        <p:spPr>
          <a:xfrm>
            <a:off x="270354" y="1189090"/>
            <a:ext cx="10542401" cy="5036505"/>
          </a:xfrm>
        </p:spPr>
        <p:txBody>
          <a:bodyPr>
            <a:noAutofit/>
          </a:bodyPr>
          <a:lstStyle/>
          <a:p>
            <a:pPr marL="0" indent="0">
              <a:spcBef>
                <a:spcPts val="600"/>
              </a:spcBef>
              <a:buNone/>
            </a:pPr>
            <a:r>
              <a:rPr lang="en-US" b="1" dirty="0"/>
              <a:t>Step 1: </a:t>
            </a:r>
            <a:r>
              <a:rPr lang="en-US" dirty="0"/>
              <a:t>OSC identifies Assessment Scope Boundaries</a:t>
            </a:r>
          </a:p>
          <a:p>
            <a:pPr marL="0" indent="0">
              <a:spcBef>
                <a:spcPts val="600"/>
              </a:spcBef>
              <a:buNone/>
            </a:pPr>
            <a:r>
              <a:rPr lang="en-US" b="1" dirty="0"/>
              <a:t>Step 2: </a:t>
            </a:r>
            <a:r>
              <a:rPr lang="en-US" dirty="0"/>
              <a:t>OSC contracts with an authorized C3PAO from the Cyber AB Marketplace</a:t>
            </a:r>
          </a:p>
          <a:p>
            <a:pPr marL="0" indent="0">
              <a:spcBef>
                <a:spcPts val="600"/>
              </a:spcBef>
              <a:buNone/>
            </a:pPr>
            <a:r>
              <a:rPr lang="en-US" b="1" dirty="0"/>
              <a:t>Step 3: </a:t>
            </a:r>
            <a:r>
              <a:rPr lang="en-US" dirty="0"/>
              <a:t>C3PAO coordinates with DCMA DIBCAC and Cyber AB to identify possible scheduling dates</a:t>
            </a:r>
          </a:p>
          <a:p>
            <a:pPr marL="0" indent="0">
              <a:spcBef>
                <a:spcPts val="600"/>
              </a:spcBef>
              <a:buNone/>
            </a:pPr>
            <a:r>
              <a:rPr lang="en-US" b="1" dirty="0"/>
              <a:t>Step 4: </a:t>
            </a:r>
            <a:r>
              <a:rPr lang="en-US" dirty="0"/>
              <a:t>Once dates and assessment scope are agreed upon by all parties</a:t>
            </a:r>
          </a:p>
          <a:p>
            <a:pPr lvl="1">
              <a:spcBef>
                <a:spcPts val="600"/>
              </a:spcBef>
            </a:pPr>
            <a:r>
              <a:rPr lang="en-US" sz="1800" dirty="0"/>
              <a:t>OSC gathers artifacts and securely shares with C3PAO and DIBCAC</a:t>
            </a:r>
          </a:p>
          <a:p>
            <a:pPr lvl="1">
              <a:spcBef>
                <a:spcPts val="600"/>
              </a:spcBef>
            </a:pPr>
            <a:r>
              <a:rPr lang="en-US" sz="1800" dirty="0"/>
              <a:t>C3PAO and DIBCAC perform readiness review of provided artifacts (virtual) </a:t>
            </a:r>
          </a:p>
          <a:p>
            <a:pPr lvl="1">
              <a:spcBef>
                <a:spcPts val="600"/>
              </a:spcBef>
            </a:pPr>
            <a:r>
              <a:rPr lang="en-US" sz="1800" dirty="0"/>
              <a:t>Once virtual review is complete, the OSC, C3PAO and DIBCAC will perform on-site assessment(s) at one or more previously agreed upon locations of the OSC</a:t>
            </a:r>
          </a:p>
          <a:p>
            <a:pPr lvl="2">
              <a:spcBef>
                <a:spcPts val="600"/>
              </a:spcBef>
            </a:pPr>
            <a:r>
              <a:rPr lang="en-US" sz="1800" dirty="0"/>
              <a:t>OSC’s primary business location will typically be the meeting site</a:t>
            </a:r>
          </a:p>
          <a:p>
            <a:pPr lvl="2">
              <a:spcBef>
                <a:spcPts val="600"/>
              </a:spcBef>
            </a:pPr>
            <a:r>
              <a:rPr lang="en-US" sz="1800" dirty="0"/>
              <a:t>Secondary sites may include data center(s) and/or manufacturing site(s) but must be agreed upon and scheduled by all parties</a:t>
            </a:r>
          </a:p>
          <a:p>
            <a:pPr marL="0" indent="0">
              <a:spcBef>
                <a:spcPts val="600"/>
              </a:spcBef>
              <a:buNone/>
            </a:pPr>
            <a:r>
              <a:rPr lang="en-US" b="1" dirty="0"/>
              <a:t>Step 5: </a:t>
            </a:r>
            <a:r>
              <a:rPr lang="en-US" dirty="0"/>
              <a:t>After the assessment</a:t>
            </a:r>
          </a:p>
          <a:p>
            <a:pPr marL="914400" lvl="1" indent="-457200">
              <a:spcBef>
                <a:spcPts val="600"/>
              </a:spcBef>
              <a:buFont typeface="+mj-lt"/>
              <a:buAutoNum type="arabicPeriod"/>
            </a:pPr>
            <a:r>
              <a:rPr lang="en-US" sz="1800" dirty="0"/>
              <a:t>DCMA DIBCAC/C3PAO will upload the OSC scores to SPRS</a:t>
            </a:r>
          </a:p>
          <a:p>
            <a:pPr marL="914400" lvl="1" indent="-457200">
              <a:spcBef>
                <a:spcPts val="600"/>
              </a:spcBef>
              <a:buFont typeface="+mj-lt"/>
              <a:buAutoNum type="arabicPeriod"/>
            </a:pPr>
            <a:r>
              <a:rPr lang="en-US" sz="1800" dirty="0"/>
              <a:t>SPRS score is valid for 3 years; however, senior leadership certification is required yearly</a:t>
            </a:r>
          </a:p>
          <a:p>
            <a:pPr marL="914400" lvl="1" indent="-457200">
              <a:spcBef>
                <a:spcPts val="600"/>
              </a:spcBef>
              <a:buFont typeface="+mj-lt"/>
              <a:buAutoNum type="arabicPeriod"/>
            </a:pPr>
            <a:r>
              <a:rPr lang="en-US" sz="1800" dirty="0"/>
              <a:t>OSC may need to work POAMs and perform re-evaluation at a future date</a:t>
            </a:r>
          </a:p>
          <a:p>
            <a:pPr lvl="1">
              <a:spcBef>
                <a:spcPts val="600"/>
              </a:spcBef>
            </a:pPr>
            <a:endParaRPr lang="en-US" sz="1800" dirty="0"/>
          </a:p>
        </p:txBody>
      </p:sp>
      <p:sp>
        <p:nvSpPr>
          <p:cNvPr id="5" name="Slide Number Placeholder 4">
            <a:extLst>
              <a:ext uri="{FF2B5EF4-FFF2-40B4-BE49-F238E27FC236}">
                <a16:creationId xmlns:a16="http://schemas.microsoft.com/office/drawing/2014/main" id="{861EA960-28C0-4A3E-9507-DC4DDE1FE4AC}"/>
              </a:ext>
            </a:extLst>
          </p:cNvPr>
          <p:cNvSpPr>
            <a:spLocks noGrp="1"/>
          </p:cNvSpPr>
          <p:nvPr>
            <p:ph type="sldNum" sz="quarter" idx="12"/>
          </p:nvPr>
        </p:nvSpPr>
        <p:spPr/>
        <p:txBody>
          <a:bodyPr/>
          <a:lstStyle/>
          <a:p>
            <a:fld id="{EBCD8977-B073-4460-AE63-2BD9EC7B16E4}" type="slidenum">
              <a:rPr lang="en-US" smtClean="0"/>
              <a:t>13</a:t>
            </a:fld>
            <a:endParaRPr lang="en-US" dirty="0"/>
          </a:p>
        </p:txBody>
      </p:sp>
      <p:pic>
        <p:nvPicPr>
          <p:cNvPr id="6" name="Picture 5">
            <a:extLst>
              <a:ext uri="{FF2B5EF4-FFF2-40B4-BE49-F238E27FC236}">
                <a16:creationId xmlns:a16="http://schemas.microsoft.com/office/drawing/2014/main" id="{D7949027-5EAA-4B32-8483-9E770790415C}"/>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2" name="Diamond 11">
            <a:extLst>
              <a:ext uri="{FF2B5EF4-FFF2-40B4-BE49-F238E27FC236}">
                <a16:creationId xmlns:a16="http://schemas.microsoft.com/office/drawing/2014/main" id="{EDA4E566-32DF-4EB7-B454-A1AFDE88A553}"/>
              </a:ext>
            </a:extLst>
          </p:cNvPr>
          <p:cNvSpPr/>
          <p:nvPr/>
        </p:nvSpPr>
        <p:spPr>
          <a:xfrm>
            <a:off x="89410" y="108635"/>
            <a:ext cx="325283" cy="387124"/>
          </a:xfrm>
          <a:prstGeom prst="diamond">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7" name="Footer Placeholder 3">
            <a:extLst>
              <a:ext uri="{FF2B5EF4-FFF2-40B4-BE49-F238E27FC236}">
                <a16:creationId xmlns:a16="http://schemas.microsoft.com/office/drawing/2014/main" id="{505F1865-9A0B-33A4-1B38-6B48D702CB34}"/>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27995454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57153-BE55-41AF-AD83-CAAC938B96D1}"/>
              </a:ext>
            </a:extLst>
          </p:cNvPr>
          <p:cNvSpPr>
            <a:spLocks noGrp="1"/>
          </p:cNvSpPr>
          <p:nvPr>
            <p:ph type="title"/>
          </p:nvPr>
        </p:nvSpPr>
        <p:spPr>
          <a:xfrm>
            <a:off x="651353" y="250825"/>
            <a:ext cx="10702447" cy="795969"/>
          </a:xfrm>
        </p:spPr>
        <p:txBody>
          <a:bodyPr/>
          <a:lstStyle/>
          <a:p>
            <a:r>
              <a:rPr lang="en-US" dirty="0"/>
              <a:t>Identify Assessment Scope</a:t>
            </a:r>
          </a:p>
        </p:txBody>
      </p:sp>
      <p:sp>
        <p:nvSpPr>
          <p:cNvPr id="3" name="Content Placeholder 2">
            <a:extLst>
              <a:ext uri="{FF2B5EF4-FFF2-40B4-BE49-F238E27FC236}">
                <a16:creationId xmlns:a16="http://schemas.microsoft.com/office/drawing/2014/main" id="{0FC31A02-B98A-47DE-A6DE-C4B7E0BFC2B7}"/>
              </a:ext>
            </a:extLst>
          </p:cNvPr>
          <p:cNvSpPr>
            <a:spLocks noGrp="1"/>
          </p:cNvSpPr>
          <p:nvPr>
            <p:ph idx="1"/>
          </p:nvPr>
        </p:nvSpPr>
        <p:spPr>
          <a:xfrm>
            <a:off x="543198" y="957895"/>
            <a:ext cx="9354563" cy="5567673"/>
          </a:xfrm>
        </p:spPr>
        <p:txBody>
          <a:bodyPr>
            <a:noAutofit/>
          </a:bodyPr>
          <a:lstStyle/>
          <a:p>
            <a:r>
              <a:rPr lang="en-US" sz="1900" dirty="0"/>
              <a:t>Prior to conducting assessment, the scope needs to be identified, </a:t>
            </a:r>
            <a:r>
              <a:rPr lang="en-US" sz="1900" dirty="0">
                <a:hlinkClick r:id="rId3"/>
              </a:rPr>
              <a:t>CMMC Assessment Scope Level 2</a:t>
            </a:r>
            <a:endParaRPr lang="en-US" sz="1900" dirty="0"/>
          </a:p>
          <a:p>
            <a:r>
              <a:rPr lang="en-US" sz="1900" dirty="0"/>
              <a:t>Assets that are included in the CMMC Assessment Scope and are assessed against CMMC practices:</a:t>
            </a:r>
          </a:p>
          <a:p>
            <a:pPr lvl="1"/>
            <a:r>
              <a:rPr lang="en-US" sz="1900" b="1" dirty="0"/>
              <a:t>CUI Assets -</a:t>
            </a:r>
            <a:r>
              <a:rPr lang="en-US" sz="1900" dirty="0"/>
              <a:t>assets that process, store and transmit CUI </a:t>
            </a:r>
          </a:p>
          <a:p>
            <a:pPr lvl="1"/>
            <a:r>
              <a:rPr lang="en-US" sz="1900" b="1" dirty="0"/>
              <a:t>Security Protection Assets </a:t>
            </a:r>
            <a:r>
              <a:rPr lang="en-US" sz="1900" dirty="0"/>
              <a:t>-  assets that provide security functions or capabilities to the contractor’s CMMC Assessment Scope, irrespective of whether or not these assets process, store, or transmit CUI</a:t>
            </a:r>
          </a:p>
          <a:p>
            <a:r>
              <a:rPr lang="en-US" sz="1900" dirty="0"/>
              <a:t>Assets that are part of the Assessment Scope but not CMMC Practices and MUST show that these assets are managed using the contractor’s risk-based security policies, procedures and practices</a:t>
            </a:r>
          </a:p>
          <a:p>
            <a:pPr lvl="1"/>
            <a:r>
              <a:rPr lang="en-US" sz="1900" b="1" dirty="0"/>
              <a:t>Contractor Risk Managed Assets </a:t>
            </a:r>
            <a:r>
              <a:rPr lang="en-US" sz="1900" dirty="0"/>
              <a:t>- Assets that can, but are not intended to, process, store, or transmit CUI because of security policy, procedures, and practices in place</a:t>
            </a:r>
          </a:p>
          <a:p>
            <a:pPr lvl="1"/>
            <a:r>
              <a:rPr lang="en-US" sz="1900" b="1" dirty="0"/>
              <a:t>Specialized Assets </a:t>
            </a:r>
            <a:r>
              <a:rPr lang="en-US" sz="1900" dirty="0"/>
              <a:t>– Assets that may or may not process, store, or transmit CUI, e.g., government property, Internet of Things (IoT) devices</a:t>
            </a:r>
          </a:p>
        </p:txBody>
      </p:sp>
      <p:sp>
        <p:nvSpPr>
          <p:cNvPr id="5" name="Slide Number Placeholder 4">
            <a:extLst>
              <a:ext uri="{FF2B5EF4-FFF2-40B4-BE49-F238E27FC236}">
                <a16:creationId xmlns:a16="http://schemas.microsoft.com/office/drawing/2014/main" id="{861EA960-28C0-4A3E-9507-DC4DDE1FE4AC}"/>
              </a:ext>
            </a:extLst>
          </p:cNvPr>
          <p:cNvSpPr>
            <a:spLocks noGrp="1"/>
          </p:cNvSpPr>
          <p:nvPr>
            <p:ph type="sldNum" sz="quarter" idx="12"/>
          </p:nvPr>
        </p:nvSpPr>
        <p:spPr/>
        <p:txBody>
          <a:bodyPr/>
          <a:lstStyle/>
          <a:p>
            <a:fld id="{EBCD8977-B073-4460-AE63-2BD9EC7B16E4}" type="slidenum">
              <a:rPr lang="en-US" smtClean="0"/>
              <a:t>14</a:t>
            </a:fld>
            <a:endParaRPr lang="en-US" dirty="0"/>
          </a:p>
        </p:txBody>
      </p:sp>
      <p:pic>
        <p:nvPicPr>
          <p:cNvPr id="6" name="Picture 5">
            <a:extLst>
              <a:ext uri="{FF2B5EF4-FFF2-40B4-BE49-F238E27FC236}">
                <a16:creationId xmlns:a16="http://schemas.microsoft.com/office/drawing/2014/main" id="{D7949027-5EAA-4B32-8483-9E770790415C}"/>
              </a:ext>
            </a:extLst>
          </p:cNvPr>
          <p:cNvPicPr>
            <a:picLocks noChangeAspect="1"/>
          </p:cNvPicPr>
          <p:nvPr/>
        </p:nvPicPr>
        <p:blipFill>
          <a:blip r:embed="rId4"/>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2" name="Diamond 11">
            <a:extLst>
              <a:ext uri="{FF2B5EF4-FFF2-40B4-BE49-F238E27FC236}">
                <a16:creationId xmlns:a16="http://schemas.microsoft.com/office/drawing/2014/main" id="{88A9E0B6-4F2B-4A77-96EA-84AD68C1AA61}"/>
              </a:ext>
            </a:extLst>
          </p:cNvPr>
          <p:cNvSpPr/>
          <p:nvPr/>
        </p:nvSpPr>
        <p:spPr>
          <a:xfrm>
            <a:off x="89410" y="108635"/>
            <a:ext cx="325283" cy="387124"/>
          </a:xfrm>
          <a:prstGeom prst="diamond">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8" name="TextBox 7">
            <a:extLst>
              <a:ext uri="{FF2B5EF4-FFF2-40B4-BE49-F238E27FC236}">
                <a16:creationId xmlns:a16="http://schemas.microsoft.com/office/drawing/2014/main" id="{26B0B06F-3122-4A75-ADB9-67C2A2115A11}"/>
              </a:ext>
            </a:extLst>
          </p:cNvPr>
          <p:cNvSpPr txBox="1"/>
          <p:nvPr/>
        </p:nvSpPr>
        <p:spPr>
          <a:xfrm>
            <a:off x="5388212" y="6494443"/>
            <a:ext cx="5074225" cy="338554"/>
          </a:xfrm>
          <a:prstGeom prst="rect">
            <a:avLst/>
          </a:prstGeom>
          <a:noFill/>
        </p:spPr>
        <p:txBody>
          <a:bodyPr wrap="square" rtlCol="0">
            <a:spAutoFit/>
          </a:bodyPr>
          <a:lstStyle/>
          <a:p>
            <a:r>
              <a:rPr lang="en-US" sz="800" dirty="0"/>
              <a:t>Source: CMMC Assessment Guide – Level 2,</a:t>
            </a:r>
            <a:r>
              <a:rPr lang="en-US" sz="800" u="sng" dirty="0"/>
              <a:t> </a:t>
            </a:r>
            <a:r>
              <a:rPr lang="en-US" sz="800" dirty="0">
                <a:effectLst/>
                <a:ea typeface="Calibri" panose="020F0502020204030204" pitchFamily="34" charset="0"/>
                <a:cs typeface="Times New Roman" panose="02020603050405020304" pitchFamily="18" charset="0"/>
              </a:rPr>
              <a:t>https://dodcio.defense.gov/Portals/0/Documents/CMMC/Scope_Level2_V2.0_FINAL_20211202_508.pdf</a:t>
            </a:r>
            <a:r>
              <a:rPr lang="en-US" sz="800" dirty="0"/>
              <a:t> </a:t>
            </a:r>
          </a:p>
        </p:txBody>
      </p:sp>
      <p:sp>
        <p:nvSpPr>
          <p:cNvPr id="7" name="Footer Placeholder 3">
            <a:extLst>
              <a:ext uri="{FF2B5EF4-FFF2-40B4-BE49-F238E27FC236}">
                <a16:creationId xmlns:a16="http://schemas.microsoft.com/office/drawing/2014/main" id="{819B573D-F4B6-C618-4ABD-CAD5FEDA2FD3}"/>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7535983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57153-BE55-41AF-AD83-CAAC938B96D1}"/>
              </a:ext>
            </a:extLst>
          </p:cNvPr>
          <p:cNvSpPr>
            <a:spLocks noGrp="1"/>
          </p:cNvSpPr>
          <p:nvPr>
            <p:ph type="title"/>
          </p:nvPr>
        </p:nvSpPr>
        <p:spPr>
          <a:xfrm>
            <a:off x="651353" y="365125"/>
            <a:ext cx="10702447" cy="795969"/>
          </a:xfrm>
        </p:spPr>
        <p:txBody>
          <a:bodyPr/>
          <a:lstStyle/>
          <a:p>
            <a:r>
              <a:rPr lang="en-US" dirty="0"/>
              <a:t>Identify Assessment Scope (cont’d)</a:t>
            </a:r>
          </a:p>
        </p:txBody>
      </p:sp>
      <p:sp>
        <p:nvSpPr>
          <p:cNvPr id="3" name="Content Placeholder 2">
            <a:extLst>
              <a:ext uri="{FF2B5EF4-FFF2-40B4-BE49-F238E27FC236}">
                <a16:creationId xmlns:a16="http://schemas.microsoft.com/office/drawing/2014/main" id="{0FC31A02-B98A-47DE-A6DE-C4B7E0BFC2B7}"/>
              </a:ext>
            </a:extLst>
          </p:cNvPr>
          <p:cNvSpPr>
            <a:spLocks noGrp="1"/>
          </p:cNvSpPr>
          <p:nvPr>
            <p:ph idx="1"/>
          </p:nvPr>
        </p:nvSpPr>
        <p:spPr>
          <a:xfrm>
            <a:off x="543198" y="1224595"/>
            <a:ext cx="9354563" cy="5079068"/>
          </a:xfrm>
        </p:spPr>
        <p:txBody>
          <a:bodyPr>
            <a:noAutofit/>
          </a:bodyPr>
          <a:lstStyle/>
          <a:p>
            <a:r>
              <a:rPr lang="en-US" sz="1900" dirty="0"/>
              <a:t>Assets that are Out-of-Scope of the Assessment</a:t>
            </a:r>
          </a:p>
          <a:p>
            <a:pPr lvl="1"/>
            <a:r>
              <a:rPr lang="en-US" sz="1900" dirty="0"/>
              <a:t>Out-of-Scope Assets – Assets that cannot process, store, or transmit CUI and are physically or logically separated. </a:t>
            </a:r>
          </a:p>
          <a:p>
            <a:r>
              <a:rPr lang="en-US" sz="1900" dirty="0"/>
              <a:t>For all assets, the contractor is required to:</a:t>
            </a:r>
          </a:p>
          <a:p>
            <a:pPr lvl="1"/>
            <a:r>
              <a:rPr lang="en-US" sz="1900" dirty="0"/>
              <a:t>Document these assets in asset inventory;</a:t>
            </a:r>
          </a:p>
          <a:p>
            <a:pPr lvl="1"/>
            <a:r>
              <a:rPr lang="en-US" sz="1900" dirty="0"/>
              <a:t>Document these assets in System Security Plan (SSP); and </a:t>
            </a:r>
          </a:p>
          <a:p>
            <a:pPr lvl="1"/>
            <a:r>
              <a:rPr lang="en-US" sz="1900" dirty="0"/>
              <a:t>Provide a network diagram of the assessment scope (to include these assets) to facilitate scoping discussions during the pre-assessment.</a:t>
            </a:r>
          </a:p>
          <a:p>
            <a:r>
              <a:rPr lang="en-US" sz="1900" dirty="0"/>
              <a:t>Identifying Security Protection Assets is a critical part of scoping a CMMC engagement. (People, technology, facilities)</a:t>
            </a:r>
          </a:p>
          <a:p>
            <a:pPr marL="457200" lvl="1" indent="0">
              <a:buNone/>
            </a:pPr>
            <a:endParaRPr lang="en-US" sz="1900" dirty="0"/>
          </a:p>
        </p:txBody>
      </p:sp>
      <p:sp>
        <p:nvSpPr>
          <p:cNvPr id="5" name="Slide Number Placeholder 4">
            <a:extLst>
              <a:ext uri="{FF2B5EF4-FFF2-40B4-BE49-F238E27FC236}">
                <a16:creationId xmlns:a16="http://schemas.microsoft.com/office/drawing/2014/main" id="{861EA960-28C0-4A3E-9507-DC4DDE1FE4AC}"/>
              </a:ext>
            </a:extLst>
          </p:cNvPr>
          <p:cNvSpPr>
            <a:spLocks noGrp="1"/>
          </p:cNvSpPr>
          <p:nvPr>
            <p:ph type="sldNum" sz="quarter" idx="12"/>
          </p:nvPr>
        </p:nvSpPr>
        <p:spPr/>
        <p:txBody>
          <a:bodyPr/>
          <a:lstStyle/>
          <a:p>
            <a:fld id="{EBCD8977-B073-4460-AE63-2BD9EC7B16E4}" type="slidenum">
              <a:rPr lang="en-US" smtClean="0"/>
              <a:t>15</a:t>
            </a:fld>
            <a:endParaRPr lang="en-US" dirty="0"/>
          </a:p>
        </p:txBody>
      </p:sp>
      <p:pic>
        <p:nvPicPr>
          <p:cNvPr id="6" name="Picture 5">
            <a:extLst>
              <a:ext uri="{FF2B5EF4-FFF2-40B4-BE49-F238E27FC236}">
                <a16:creationId xmlns:a16="http://schemas.microsoft.com/office/drawing/2014/main" id="{D7949027-5EAA-4B32-8483-9E770790415C}"/>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2" name="Diamond 11">
            <a:extLst>
              <a:ext uri="{FF2B5EF4-FFF2-40B4-BE49-F238E27FC236}">
                <a16:creationId xmlns:a16="http://schemas.microsoft.com/office/drawing/2014/main" id="{88A9E0B6-4F2B-4A77-96EA-84AD68C1AA61}"/>
              </a:ext>
            </a:extLst>
          </p:cNvPr>
          <p:cNvSpPr/>
          <p:nvPr/>
        </p:nvSpPr>
        <p:spPr>
          <a:xfrm>
            <a:off x="89410" y="108635"/>
            <a:ext cx="325283" cy="387124"/>
          </a:xfrm>
          <a:prstGeom prst="diamond">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8" name="TextBox 7">
            <a:extLst>
              <a:ext uri="{FF2B5EF4-FFF2-40B4-BE49-F238E27FC236}">
                <a16:creationId xmlns:a16="http://schemas.microsoft.com/office/drawing/2014/main" id="{26B0B06F-3122-4A75-ADB9-67C2A2115A11}"/>
              </a:ext>
            </a:extLst>
          </p:cNvPr>
          <p:cNvSpPr txBox="1"/>
          <p:nvPr/>
        </p:nvSpPr>
        <p:spPr>
          <a:xfrm>
            <a:off x="5388212" y="6494443"/>
            <a:ext cx="5074225" cy="338554"/>
          </a:xfrm>
          <a:prstGeom prst="rect">
            <a:avLst/>
          </a:prstGeom>
          <a:noFill/>
        </p:spPr>
        <p:txBody>
          <a:bodyPr wrap="square" rtlCol="0">
            <a:spAutoFit/>
          </a:bodyPr>
          <a:lstStyle/>
          <a:p>
            <a:r>
              <a:rPr lang="en-US" sz="800" dirty="0"/>
              <a:t>Source: CMMC Assessment Guide – Level 2,</a:t>
            </a:r>
            <a:r>
              <a:rPr lang="en-US" sz="800" u="sng" dirty="0"/>
              <a:t> </a:t>
            </a:r>
            <a:r>
              <a:rPr lang="en-US" sz="800" dirty="0">
                <a:effectLst/>
                <a:ea typeface="Calibri" panose="020F0502020204030204" pitchFamily="34" charset="0"/>
                <a:cs typeface="Times New Roman" panose="02020603050405020304" pitchFamily="18" charset="0"/>
              </a:rPr>
              <a:t>https://dodcio.defense.gov/Portals/0/Documents/CMMC/Scope_Level2_V2.0_FINAL_20211202_508.pdf</a:t>
            </a:r>
            <a:r>
              <a:rPr lang="en-US" sz="800" dirty="0"/>
              <a:t> </a:t>
            </a:r>
          </a:p>
        </p:txBody>
      </p:sp>
      <p:sp>
        <p:nvSpPr>
          <p:cNvPr id="7" name="Footer Placeholder 3">
            <a:extLst>
              <a:ext uri="{FF2B5EF4-FFF2-40B4-BE49-F238E27FC236}">
                <a16:creationId xmlns:a16="http://schemas.microsoft.com/office/drawing/2014/main" id="{C0DA4325-BA6F-FA78-2A30-EA97CC46334A}"/>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4840835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57153-BE55-41AF-AD83-CAAC938B96D1}"/>
              </a:ext>
            </a:extLst>
          </p:cNvPr>
          <p:cNvSpPr>
            <a:spLocks noGrp="1"/>
          </p:cNvSpPr>
          <p:nvPr>
            <p:ph type="title"/>
          </p:nvPr>
        </p:nvSpPr>
        <p:spPr>
          <a:xfrm>
            <a:off x="651353" y="365125"/>
            <a:ext cx="10702447" cy="795969"/>
          </a:xfrm>
        </p:spPr>
        <p:txBody>
          <a:bodyPr/>
          <a:lstStyle/>
          <a:p>
            <a:r>
              <a:rPr lang="en-US" dirty="0"/>
              <a:t>Practice and Assessment Objective Review</a:t>
            </a:r>
          </a:p>
        </p:txBody>
      </p:sp>
      <p:sp>
        <p:nvSpPr>
          <p:cNvPr id="3" name="Content Placeholder 2">
            <a:extLst>
              <a:ext uri="{FF2B5EF4-FFF2-40B4-BE49-F238E27FC236}">
                <a16:creationId xmlns:a16="http://schemas.microsoft.com/office/drawing/2014/main" id="{0FC31A02-B98A-47DE-A6DE-C4B7E0BFC2B7}"/>
              </a:ext>
            </a:extLst>
          </p:cNvPr>
          <p:cNvSpPr>
            <a:spLocks noGrp="1"/>
          </p:cNvSpPr>
          <p:nvPr>
            <p:ph idx="1"/>
          </p:nvPr>
        </p:nvSpPr>
        <p:spPr>
          <a:xfrm>
            <a:off x="543199" y="1313495"/>
            <a:ext cx="8915434" cy="4579306"/>
          </a:xfrm>
        </p:spPr>
        <p:txBody>
          <a:bodyPr>
            <a:noAutofit/>
          </a:bodyPr>
          <a:lstStyle/>
          <a:p>
            <a:r>
              <a:rPr lang="en-US" sz="1900" dirty="0"/>
              <a:t>Organizations should become familiar with the </a:t>
            </a:r>
            <a:r>
              <a:rPr lang="en-US" sz="1900" dirty="0">
                <a:hlinkClick r:id="rId3"/>
              </a:rPr>
              <a:t>CMMC Assessment Guide Level 2</a:t>
            </a:r>
            <a:r>
              <a:rPr lang="en-US" sz="1900" dirty="0"/>
              <a:t>, and the Assessment Objectives associated with each practice</a:t>
            </a:r>
          </a:p>
          <a:p>
            <a:r>
              <a:rPr lang="en-US" sz="1900" dirty="0">
                <a:effectLst/>
              </a:rPr>
              <a:t>Each practice and associated assessment objectives will likely necessitate the use of at least two of the three assessment methods (examine, interview, test) to validate the adequacy (the right evidence) and sufficiency (enough of the right evidence) of each practice and associated assessment objectives.</a:t>
            </a:r>
            <a:endParaRPr lang="en-US" sz="1900" dirty="0"/>
          </a:p>
          <a:p>
            <a:pPr lvl="1"/>
            <a:r>
              <a:rPr lang="en-US" sz="1900" b="1" dirty="0">
                <a:cs typeface="Calibri" panose="020F0502020204030204" pitchFamily="34" charset="0"/>
              </a:rPr>
              <a:t>Assessment </a:t>
            </a:r>
            <a:r>
              <a:rPr lang="en-US" sz="1900" b="1" u="sng" dirty="0">
                <a:cs typeface="Calibri" panose="020F0502020204030204" pitchFamily="34" charset="0"/>
              </a:rPr>
              <a:t>Objectives</a:t>
            </a:r>
            <a:r>
              <a:rPr lang="en-US" sz="1900" b="1" dirty="0">
                <a:cs typeface="Calibri" panose="020F0502020204030204" pitchFamily="34" charset="0"/>
              </a:rPr>
              <a:t> </a:t>
            </a:r>
            <a:r>
              <a:rPr lang="en-US" sz="1900" dirty="0"/>
              <a:t>identify the specific list of objectives that must be satisfied to receive a rating of MET for the practice or process, which means your company has completed the  objectives for that practice or process</a:t>
            </a:r>
          </a:p>
        </p:txBody>
      </p:sp>
      <p:sp>
        <p:nvSpPr>
          <p:cNvPr id="5" name="Slide Number Placeholder 4">
            <a:extLst>
              <a:ext uri="{FF2B5EF4-FFF2-40B4-BE49-F238E27FC236}">
                <a16:creationId xmlns:a16="http://schemas.microsoft.com/office/drawing/2014/main" id="{861EA960-28C0-4A3E-9507-DC4DDE1FE4AC}"/>
              </a:ext>
            </a:extLst>
          </p:cNvPr>
          <p:cNvSpPr>
            <a:spLocks noGrp="1"/>
          </p:cNvSpPr>
          <p:nvPr>
            <p:ph type="sldNum" sz="quarter" idx="12"/>
          </p:nvPr>
        </p:nvSpPr>
        <p:spPr/>
        <p:txBody>
          <a:bodyPr/>
          <a:lstStyle/>
          <a:p>
            <a:fld id="{EBCD8977-B073-4460-AE63-2BD9EC7B16E4}" type="slidenum">
              <a:rPr lang="en-US" smtClean="0"/>
              <a:t>16</a:t>
            </a:fld>
            <a:endParaRPr lang="en-US" dirty="0"/>
          </a:p>
        </p:txBody>
      </p:sp>
      <p:pic>
        <p:nvPicPr>
          <p:cNvPr id="6" name="Picture 5">
            <a:extLst>
              <a:ext uri="{FF2B5EF4-FFF2-40B4-BE49-F238E27FC236}">
                <a16:creationId xmlns:a16="http://schemas.microsoft.com/office/drawing/2014/main" id="{D7949027-5EAA-4B32-8483-9E770790415C}"/>
              </a:ext>
            </a:extLst>
          </p:cNvPr>
          <p:cNvPicPr>
            <a:picLocks noChangeAspect="1"/>
          </p:cNvPicPr>
          <p:nvPr/>
        </p:nvPicPr>
        <p:blipFill>
          <a:blip r:embed="rId4"/>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1" name="Diamond 10">
            <a:extLst>
              <a:ext uri="{FF2B5EF4-FFF2-40B4-BE49-F238E27FC236}">
                <a16:creationId xmlns:a16="http://schemas.microsoft.com/office/drawing/2014/main" id="{C3C78EA4-8599-4B65-84C2-45B246EBBE48}"/>
              </a:ext>
            </a:extLst>
          </p:cNvPr>
          <p:cNvSpPr/>
          <p:nvPr/>
        </p:nvSpPr>
        <p:spPr>
          <a:xfrm>
            <a:off x="89410" y="108635"/>
            <a:ext cx="325283" cy="387124"/>
          </a:xfrm>
          <a:prstGeom prst="diamond">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3" name="TextBox 12">
            <a:extLst>
              <a:ext uri="{FF2B5EF4-FFF2-40B4-BE49-F238E27FC236}">
                <a16:creationId xmlns:a16="http://schemas.microsoft.com/office/drawing/2014/main" id="{396A120C-B6EF-47B6-BFA3-3BEBF9CFC88F}"/>
              </a:ext>
            </a:extLst>
          </p:cNvPr>
          <p:cNvSpPr txBox="1"/>
          <p:nvPr/>
        </p:nvSpPr>
        <p:spPr>
          <a:xfrm>
            <a:off x="5388212" y="6494443"/>
            <a:ext cx="5074225" cy="338554"/>
          </a:xfrm>
          <a:prstGeom prst="rect">
            <a:avLst/>
          </a:prstGeom>
          <a:noFill/>
        </p:spPr>
        <p:txBody>
          <a:bodyPr wrap="square" rtlCol="0">
            <a:spAutoFit/>
          </a:bodyPr>
          <a:lstStyle/>
          <a:p>
            <a:r>
              <a:rPr lang="en-US" sz="800" dirty="0"/>
              <a:t>Source: CMMC Assessment Guide – Level 2,</a:t>
            </a:r>
            <a:r>
              <a:rPr lang="en-US" sz="800" u="sng" dirty="0"/>
              <a:t> </a:t>
            </a:r>
            <a:r>
              <a:rPr lang="en-US" sz="800" dirty="0">
                <a:effectLst/>
                <a:ea typeface="Calibri" panose="020F0502020204030204" pitchFamily="34" charset="0"/>
                <a:cs typeface="Times New Roman" panose="02020603050405020304" pitchFamily="18" charset="0"/>
              </a:rPr>
              <a:t>https://dodcio.defense.gov/Portals/0/Documents/CMMC/Scope_Level2_V2.0_FINAL_20211202_508.pdf</a:t>
            </a:r>
            <a:r>
              <a:rPr lang="en-US" sz="800" dirty="0"/>
              <a:t> </a:t>
            </a:r>
          </a:p>
        </p:txBody>
      </p:sp>
      <p:sp>
        <p:nvSpPr>
          <p:cNvPr id="7" name="Footer Placeholder 3">
            <a:extLst>
              <a:ext uri="{FF2B5EF4-FFF2-40B4-BE49-F238E27FC236}">
                <a16:creationId xmlns:a16="http://schemas.microsoft.com/office/drawing/2014/main" id="{CD022BE2-26ED-99AB-0960-4D131619AB69}"/>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9369201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57153-BE55-41AF-AD83-CAAC938B96D1}"/>
              </a:ext>
            </a:extLst>
          </p:cNvPr>
          <p:cNvSpPr>
            <a:spLocks noGrp="1"/>
          </p:cNvSpPr>
          <p:nvPr>
            <p:ph type="title"/>
          </p:nvPr>
        </p:nvSpPr>
        <p:spPr>
          <a:xfrm>
            <a:off x="397353" y="479425"/>
            <a:ext cx="10702447" cy="737251"/>
          </a:xfrm>
        </p:spPr>
        <p:txBody>
          <a:bodyPr>
            <a:normAutofit/>
          </a:bodyPr>
          <a:lstStyle/>
          <a:p>
            <a:r>
              <a:rPr lang="en-US" sz="3200" dirty="0"/>
              <a:t>Practice and Assessment Objective Review (cont’d)</a:t>
            </a:r>
          </a:p>
        </p:txBody>
      </p:sp>
      <p:sp>
        <p:nvSpPr>
          <p:cNvPr id="3" name="Content Placeholder 2">
            <a:extLst>
              <a:ext uri="{FF2B5EF4-FFF2-40B4-BE49-F238E27FC236}">
                <a16:creationId xmlns:a16="http://schemas.microsoft.com/office/drawing/2014/main" id="{0FC31A02-B98A-47DE-A6DE-C4B7E0BFC2B7}"/>
              </a:ext>
            </a:extLst>
          </p:cNvPr>
          <p:cNvSpPr>
            <a:spLocks noGrp="1"/>
          </p:cNvSpPr>
          <p:nvPr>
            <p:ph idx="1"/>
          </p:nvPr>
        </p:nvSpPr>
        <p:spPr>
          <a:xfrm>
            <a:off x="543199" y="1376994"/>
            <a:ext cx="8915434" cy="4461831"/>
          </a:xfrm>
        </p:spPr>
        <p:txBody>
          <a:bodyPr>
            <a:noAutofit/>
          </a:bodyPr>
          <a:lstStyle/>
          <a:p>
            <a:pPr lvl="1"/>
            <a:r>
              <a:rPr lang="en-US" sz="1900" b="1" dirty="0">
                <a:cs typeface="Calibri" panose="020F0502020204030204" pitchFamily="34" charset="0"/>
              </a:rPr>
              <a:t>Assessment </a:t>
            </a:r>
            <a:r>
              <a:rPr lang="en-US" sz="1900" b="1" u="sng" dirty="0">
                <a:cs typeface="Calibri" panose="020F0502020204030204" pitchFamily="34" charset="0"/>
              </a:rPr>
              <a:t>Methods</a:t>
            </a:r>
            <a:r>
              <a:rPr lang="en-US" sz="1900" b="1" dirty="0">
                <a:cs typeface="Calibri" panose="020F0502020204030204" pitchFamily="34" charset="0"/>
              </a:rPr>
              <a:t> </a:t>
            </a:r>
            <a:r>
              <a:rPr lang="en-US" sz="1900" dirty="0"/>
              <a:t>define the nature and the extent of the assessor’s actions – </a:t>
            </a:r>
          </a:p>
          <a:p>
            <a:pPr lvl="2">
              <a:spcBef>
                <a:spcPts val="0"/>
              </a:spcBef>
            </a:pPr>
            <a:r>
              <a:rPr lang="en-US" sz="1900" dirty="0"/>
              <a:t>Examine (Artifact)</a:t>
            </a:r>
          </a:p>
          <a:p>
            <a:pPr lvl="2">
              <a:spcBef>
                <a:spcPts val="0"/>
              </a:spcBef>
            </a:pPr>
            <a:r>
              <a:rPr lang="en-US" sz="1900" dirty="0"/>
              <a:t>Interview (Observation/Affirmation)</a:t>
            </a:r>
          </a:p>
          <a:p>
            <a:pPr lvl="2">
              <a:spcBef>
                <a:spcPts val="0"/>
              </a:spcBef>
            </a:pPr>
            <a:r>
              <a:rPr lang="en-US" sz="1900" dirty="0"/>
              <a:t>Test (Demonstrate)</a:t>
            </a:r>
          </a:p>
          <a:p>
            <a:pPr lvl="1"/>
            <a:r>
              <a:rPr lang="en-US" sz="1900" b="1" dirty="0">
                <a:cs typeface="Calibri" panose="020F0502020204030204" pitchFamily="34" charset="0"/>
              </a:rPr>
              <a:t>Assessment </a:t>
            </a:r>
            <a:r>
              <a:rPr lang="en-US" sz="1900" b="1" u="sng" dirty="0">
                <a:cs typeface="Calibri" panose="020F0502020204030204" pitchFamily="34" charset="0"/>
              </a:rPr>
              <a:t>Objects</a:t>
            </a:r>
            <a:r>
              <a:rPr lang="en-US" sz="1900" b="1" dirty="0">
                <a:cs typeface="Calibri" panose="020F0502020204030204" pitchFamily="34" charset="0"/>
              </a:rPr>
              <a:t> </a:t>
            </a:r>
            <a:r>
              <a:rPr lang="en-US" sz="1900" dirty="0"/>
              <a:t>identify the specific items being assessed and can include specifications, mechanisms, activities, and individuals</a:t>
            </a:r>
          </a:p>
          <a:p>
            <a:r>
              <a:rPr lang="en-US" sz="1900" dirty="0"/>
              <a:t>Assessment of CMMC practice results in one of three possible findings:</a:t>
            </a:r>
          </a:p>
          <a:p>
            <a:pPr lvl="1"/>
            <a:r>
              <a:rPr lang="en-US" sz="1900" dirty="0"/>
              <a:t>MET</a:t>
            </a:r>
          </a:p>
          <a:p>
            <a:pPr lvl="1"/>
            <a:r>
              <a:rPr lang="en-US" sz="1900" dirty="0"/>
              <a:t>NOT MET</a:t>
            </a:r>
          </a:p>
          <a:p>
            <a:pPr lvl="1"/>
            <a:r>
              <a:rPr lang="en-US" sz="1900" dirty="0"/>
              <a:t>NOT APPLICABLE</a:t>
            </a:r>
          </a:p>
          <a:p>
            <a:r>
              <a:rPr lang="en-US" sz="1900" dirty="0"/>
              <a:t>All Level 2 practices will need a finding of MET or NOT APPLICABLE, to demonstrate CMMC Level 2 compliance</a:t>
            </a:r>
          </a:p>
        </p:txBody>
      </p:sp>
      <p:sp>
        <p:nvSpPr>
          <p:cNvPr id="5" name="Slide Number Placeholder 4">
            <a:extLst>
              <a:ext uri="{FF2B5EF4-FFF2-40B4-BE49-F238E27FC236}">
                <a16:creationId xmlns:a16="http://schemas.microsoft.com/office/drawing/2014/main" id="{861EA960-28C0-4A3E-9507-DC4DDE1FE4AC}"/>
              </a:ext>
            </a:extLst>
          </p:cNvPr>
          <p:cNvSpPr>
            <a:spLocks noGrp="1"/>
          </p:cNvSpPr>
          <p:nvPr>
            <p:ph type="sldNum" sz="quarter" idx="12"/>
          </p:nvPr>
        </p:nvSpPr>
        <p:spPr/>
        <p:txBody>
          <a:bodyPr/>
          <a:lstStyle/>
          <a:p>
            <a:fld id="{EBCD8977-B073-4460-AE63-2BD9EC7B16E4}" type="slidenum">
              <a:rPr lang="en-US" smtClean="0"/>
              <a:t>17</a:t>
            </a:fld>
            <a:endParaRPr lang="en-US" dirty="0"/>
          </a:p>
        </p:txBody>
      </p:sp>
      <p:pic>
        <p:nvPicPr>
          <p:cNvPr id="6" name="Picture 5">
            <a:extLst>
              <a:ext uri="{FF2B5EF4-FFF2-40B4-BE49-F238E27FC236}">
                <a16:creationId xmlns:a16="http://schemas.microsoft.com/office/drawing/2014/main" id="{D7949027-5EAA-4B32-8483-9E770790415C}"/>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1" name="Diamond 10">
            <a:extLst>
              <a:ext uri="{FF2B5EF4-FFF2-40B4-BE49-F238E27FC236}">
                <a16:creationId xmlns:a16="http://schemas.microsoft.com/office/drawing/2014/main" id="{C3C78EA4-8599-4B65-84C2-45B246EBBE48}"/>
              </a:ext>
            </a:extLst>
          </p:cNvPr>
          <p:cNvSpPr/>
          <p:nvPr/>
        </p:nvSpPr>
        <p:spPr>
          <a:xfrm>
            <a:off x="89410" y="108635"/>
            <a:ext cx="325283" cy="387124"/>
          </a:xfrm>
          <a:prstGeom prst="diamond">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3" name="TextBox 12">
            <a:extLst>
              <a:ext uri="{FF2B5EF4-FFF2-40B4-BE49-F238E27FC236}">
                <a16:creationId xmlns:a16="http://schemas.microsoft.com/office/drawing/2014/main" id="{396A120C-B6EF-47B6-BFA3-3BEBF9CFC88F}"/>
              </a:ext>
            </a:extLst>
          </p:cNvPr>
          <p:cNvSpPr txBox="1"/>
          <p:nvPr/>
        </p:nvSpPr>
        <p:spPr>
          <a:xfrm>
            <a:off x="5388212" y="6494443"/>
            <a:ext cx="5074225" cy="338554"/>
          </a:xfrm>
          <a:prstGeom prst="rect">
            <a:avLst/>
          </a:prstGeom>
          <a:noFill/>
        </p:spPr>
        <p:txBody>
          <a:bodyPr wrap="square" rtlCol="0">
            <a:spAutoFit/>
          </a:bodyPr>
          <a:lstStyle/>
          <a:p>
            <a:r>
              <a:rPr lang="en-US" sz="800" dirty="0"/>
              <a:t>Source: CMMC Assessment Guide – Level 2,</a:t>
            </a:r>
            <a:r>
              <a:rPr lang="en-US" sz="800" u="sng" dirty="0"/>
              <a:t> </a:t>
            </a:r>
            <a:r>
              <a:rPr lang="en-US" sz="800" dirty="0">
                <a:effectLst/>
                <a:ea typeface="Calibri" panose="020F0502020204030204" pitchFamily="34" charset="0"/>
                <a:cs typeface="Times New Roman" panose="02020603050405020304" pitchFamily="18" charset="0"/>
              </a:rPr>
              <a:t>https://dodcio.defense.gov/Portals/0/Documents/CMMC/Scope_Level2_V2.0_FINAL_20211202_508.pdf</a:t>
            </a:r>
            <a:r>
              <a:rPr lang="en-US" sz="800" dirty="0"/>
              <a:t> </a:t>
            </a:r>
          </a:p>
        </p:txBody>
      </p:sp>
      <p:sp>
        <p:nvSpPr>
          <p:cNvPr id="7" name="Footer Placeholder 3">
            <a:extLst>
              <a:ext uri="{FF2B5EF4-FFF2-40B4-BE49-F238E27FC236}">
                <a16:creationId xmlns:a16="http://schemas.microsoft.com/office/drawing/2014/main" id="{88759F48-9F88-A6F6-F1A6-881A7DE8FABB}"/>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18967473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ADB73481-C639-4FC9-B02B-B61D7422A07F}"/>
              </a:ext>
            </a:extLst>
          </p:cNvPr>
          <p:cNvPicPr>
            <a:picLocks noChangeAspect="1"/>
          </p:cNvPicPr>
          <p:nvPr/>
        </p:nvPicPr>
        <p:blipFill>
          <a:blip r:embed="rId3"/>
          <a:stretch>
            <a:fillRect/>
          </a:stretch>
        </p:blipFill>
        <p:spPr>
          <a:xfrm>
            <a:off x="469778" y="1302677"/>
            <a:ext cx="9940696" cy="4985395"/>
          </a:xfrm>
          <a:prstGeom prst="rect">
            <a:avLst/>
          </a:prstGeom>
        </p:spPr>
      </p:pic>
      <p:sp>
        <p:nvSpPr>
          <p:cNvPr id="2" name="Title 1">
            <a:extLst>
              <a:ext uri="{FF2B5EF4-FFF2-40B4-BE49-F238E27FC236}">
                <a16:creationId xmlns:a16="http://schemas.microsoft.com/office/drawing/2014/main" id="{BE573173-0FAA-4D0A-8442-EC94149199F5}"/>
              </a:ext>
            </a:extLst>
          </p:cNvPr>
          <p:cNvSpPr>
            <a:spLocks noGrp="1"/>
          </p:cNvSpPr>
          <p:nvPr>
            <p:ph type="title"/>
          </p:nvPr>
        </p:nvSpPr>
        <p:spPr>
          <a:xfrm>
            <a:off x="393355" y="289970"/>
            <a:ext cx="10515600" cy="787270"/>
          </a:xfrm>
        </p:spPr>
        <p:txBody>
          <a:bodyPr/>
          <a:lstStyle/>
          <a:p>
            <a:r>
              <a:rPr lang="en-US" dirty="0"/>
              <a:t>Practice and Assessment Objectives Example</a:t>
            </a:r>
          </a:p>
        </p:txBody>
      </p:sp>
      <p:sp>
        <p:nvSpPr>
          <p:cNvPr id="5" name="Slide Number Placeholder 4">
            <a:extLst>
              <a:ext uri="{FF2B5EF4-FFF2-40B4-BE49-F238E27FC236}">
                <a16:creationId xmlns:a16="http://schemas.microsoft.com/office/drawing/2014/main" id="{366AE17A-5CF1-4F30-9570-11EE1580C09C}"/>
              </a:ext>
            </a:extLst>
          </p:cNvPr>
          <p:cNvSpPr>
            <a:spLocks noGrp="1"/>
          </p:cNvSpPr>
          <p:nvPr>
            <p:ph type="sldNum" sz="quarter" idx="12"/>
          </p:nvPr>
        </p:nvSpPr>
        <p:spPr/>
        <p:txBody>
          <a:bodyPr/>
          <a:lstStyle/>
          <a:p>
            <a:fld id="{EBCD8977-B073-4460-AE63-2BD9EC7B16E4}" type="slidenum">
              <a:rPr lang="en-US" smtClean="0"/>
              <a:t>18</a:t>
            </a:fld>
            <a:endParaRPr lang="en-US" dirty="0"/>
          </a:p>
        </p:txBody>
      </p:sp>
      <p:sp>
        <p:nvSpPr>
          <p:cNvPr id="7" name="Rectangle 6">
            <a:extLst>
              <a:ext uri="{FF2B5EF4-FFF2-40B4-BE49-F238E27FC236}">
                <a16:creationId xmlns:a16="http://schemas.microsoft.com/office/drawing/2014/main" id="{F9C0A79F-0784-4385-909D-E2CFF4E9C5F0}"/>
              </a:ext>
            </a:extLst>
          </p:cNvPr>
          <p:cNvSpPr/>
          <p:nvPr/>
        </p:nvSpPr>
        <p:spPr bwMode="auto">
          <a:xfrm>
            <a:off x="257174" y="2705623"/>
            <a:ext cx="10515601" cy="3661991"/>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a:ln>
                <a:noFill/>
              </a:ln>
              <a:solidFill>
                <a:srgbClr val="FAFD00"/>
              </a:solidFill>
              <a:effectLst>
                <a:outerShdw blurRad="38100" dist="38100" dir="2700000" algn="tl">
                  <a:srgbClr val="000000">
                    <a:alpha val="43137"/>
                  </a:srgbClr>
                </a:outerShdw>
              </a:effectLst>
              <a:latin typeface="Arial" pitchFamily="-112" charset="0"/>
            </a:endParaRPr>
          </a:p>
        </p:txBody>
      </p:sp>
      <p:pic>
        <p:nvPicPr>
          <p:cNvPr id="8" name="Picture 7">
            <a:extLst>
              <a:ext uri="{FF2B5EF4-FFF2-40B4-BE49-F238E27FC236}">
                <a16:creationId xmlns:a16="http://schemas.microsoft.com/office/drawing/2014/main" id="{078C60D4-3343-4533-A566-81866962EE66}"/>
              </a:ext>
            </a:extLst>
          </p:cNvPr>
          <p:cNvPicPr>
            <a:picLocks noChangeAspect="1"/>
          </p:cNvPicPr>
          <p:nvPr/>
        </p:nvPicPr>
        <p:blipFill>
          <a:blip r:embed="rId4"/>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3" name="Rectangle: Rounded Corners 2">
            <a:extLst>
              <a:ext uri="{FF2B5EF4-FFF2-40B4-BE49-F238E27FC236}">
                <a16:creationId xmlns:a16="http://schemas.microsoft.com/office/drawing/2014/main" id="{6238315A-23EA-3132-021D-FC4980D2D378}"/>
              </a:ext>
            </a:extLst>
          </p:cNvPr>
          <p:cNvSpPr/>
          <p:nvPr/>
        </p:nvSpPr>
        <p:spPr>
          <a:xfrm>
            <a:off x="3236686" y="3744686"/>
            <a:ext cx="1132114" cy="333828"/>
          </a:xfrm>
          <a:prstGeom prst="roundRect">
            <a:avLst/>
          </a:prstGeom>
          <a:noFill/>
          <a:ln w="38100">
            <a:solidFill>
              <a:srgbClr val="33CC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w="76200">
                <a:solidFill>
                  <a:schemeClr val="tx1"/>
                </a:solidFill>
              </a:ln>
            </a:endParaRPr>
          </a:p>
        </p:txBody>
      </p:sp>
      <p:sp>
        <p:nvSpPr>
          <p:cNvPr id="4" name="Rectangle: Rounded Corners 3">
            <a:extLst>
              <a:ext uri="{FF2B5EF4-FFF2-40B4-BE49-F238E27FC236}">
                <a16:creationId xmlns:a16="http://schemas.microsoft.com/office/drawing/2014/main" id="{28A3E3CA-F8FB-1549-73BC-1A57605B3906}"/>
              </a:ext>
            </a:extLst>
          </p:cNvPr>
          <p:cNvSpPr/>
          <p:nvPr/>
        </p:nvSpPr>
        <p:spPr>
          <a:xfrm>
            <a:off x="6241141" y="4181019"/>
            <a:ext cx="1132114" cy="333828"/>
          </a:xfrm>
          <a:prstGeom prst="roundRect">
            <a:avLst/>
          </a:prstGeom>
          <a:noFill/>
          <a:ln w="38100">
            <a:solidFill>
              <a:srgbClr val="33CC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w="76200">
                <a:solidFill>
                  <a:schemeClr val="tx1"/>
                </a:solidFill>
              </a:ln>
            </a:endParaRPr>
          </a:p>
        </p:txBody>
      </p:sp>
      <p:sp>
        <p:nvSpPr>
          <p:cNvPr id="6" name="Rectangle: Rounded Corners 5">
            <a:extLst>
              <a:ext uri="{FF2B5EF4-FFF2-40B4-BE49-F238E27FC236}">
                <a16:creationId xmlns:a16="http://schemas.microsoft.com/office/drawing/2014/main" id="{EDC01343-5BAB-650C-FA6B-422F6B3C9555}"/>
              </a:ext>
            </a:extLst>
          </p:cNvPr>
          <p:cNvSpPr/>
          <p:nvPr/>
        </p:nvSpPr>
        <p:spPr>
          <a:xfrm>
            <a:off x="8141888" y="4567915"/>
            <a:ext cx="1132114" cy="333828"/>
          </a:xfrm>
          <a:prstGeom prst="roundRect">
            <a:avLst/>
          </a:prstGeom>
          <a:noFill/>
          <a:ln w="38100">
            <a:solidFill>
              <a:srgbClr val="33CC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w="76200">
                <a:solidFill>
                  <a:schemeClr val="tx1"/>
                </a:solidFill>
              </a:ln>
            </a:endParaRPr>
          </a:p>
        </p:txBody>
      </p:sp>
      <p:sp>
        <p:nvSpPr>
          <p:cNvPr id="9" name="Rectangle: Rounded Corners 8">
            <a:extLst>
              <a:ext uri="{FF2B5EF4-FFF2-40B4-BE49-F238E27FC236}">
                <a16:creationId xmlns:a16="http://schemas.microsoft.com/office/drawing/2014/main" id="{D661B36D-91EA-14CB-4067-208345AF437D}"/>
              </a:ext>
            </a:extLst>
          </p:cNvPr>
          <p:cNvSpPr/>
          <p:nvPr/>
        </p:nvSpPr>
        <p:spPr>
          <a:xfrm>
            <a:off x="2772228" y="4950662"/>
            <a:ext cx="829110" cy="333829"/>
          </a:xfrm>
          <a:prstGeom prst="roundRect">
            <a:avLst/>
          </a:prstGeom>
          <a:noFill/>
          <a:ln w="38100">
            <a:solidFill>
              <a:srgbClr val="33CC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w="76200">
                <a:solidFill>
                  <a:schemeClr val="tx1"/>
                </a:solidFill>
              </a:ln>
            </a:endParaRPr>
          </a:p>
        </p:txBody>
      </p:sp>
      <p:sp>
        <p:nvSpPr>
          <p:cNvPr id="10" name="Rectangle: Rounded Corners 9">
            <a:extLst>
              <a:ext uri="{FF2B5EF4-FFF2-40B4-BE49-F238E27FC236}">
                <a16:creationId xmlns:a16="http://schemas.microsoft.com/office/drawing/2014/main" id="{4FABAF75-6E72-E33D-3377-8A4AB333E290}"/>
              </a:ext>
            </a:extLst>
          </p:cNvPr>
          <p:cNvSpPr/>
          <p:nvPr/>
        </p:nvSpPr>
        <p:spPr>
          <a:xfrm>
            <a:off x="2772228" y="5388409"/>
            <a:ext cx="829110" cy="333828"/>
          </a:xfrm>
          <a:prstGeom prst="roundRect">
            <a:avLst/>
          </a:prstGeom>
          <a:noFill/>
          <a:ln w="38100">
            <a:solidFill>
              <a:srgbClr val="33CC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w="76200">
                <a:solidFill>
                  <a:schemeClr val="tx1"/>
                </a:solidFill>
              </a:ln>
            </a:endParaRPr>
          </a:p>
        </p:txBody>
      </p:sp>
      <p:sp>
        <p:nvSpPr>
          <p:cNvPr id="13" name="Rectangle: Rounded Corners 12">
            <a:extLst>
              <a:ext uri="{FF2B5EF4-FFF2-40B4-BE49-F238E27FC236}">
                <a16:creationId xmlns:a16="http://schemas.microsoft.com/office/drawing/2014/main" id="{DE9EF442-89F8-8C7A-3E65-E1224C3BE31A}"/>
              </a:ext>
            </a:extLst>
          </p:cNvPr>
          <p:cNvSpPr/>
          <p:nvPr/>
        </p:nvSpPr>
        <p:spPr>
          <a:xfrm>
            <a:off x="2772228" y="5826154"/>
            <a:ext cx="829110" cy="288433"/>
          </a:xfrm>
          <a:prstGeom prst="roundRect">
            <a:avLst/>
          </a:prstGeom>
          <a:noFill/>
          <a:ln w="38100">
            <a:solidFill>
              <a:srgbClr val="33CC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w="76200">
                <a:solidFill>
                  <a:schemeClr val="tx1"/>
                </a:solidFill>
              </a:ln>
            </a:endParaRPr>
          </a:p>
        </p:txBody>
      </p:sp>
      <p:sp>
        <p:nvSpPr>
          <p:cNvPr id="15" name="TextBox 14">
            <a:extLst>
              <a:ext uri="{FF2B5EF4-FFF2-40B4-BE49-F238E27FC236}">
                <a16:creationId xmlns:a16="http://schemas.microsoft.com/office/drawing/2014/main" id="{2AD6E786-CE42-1262-A6CB-155C17D7B780}"/>
              </a:ext>
            </a:extLst>
          </p:cNvPr>
          <p:cNvSpPr txBox="1"/>
          <p:nvPr/>
        </p:nvSpPr>
        <p:spPr>
          <a:xfrm>
            <a:off x="7604052" y="3155184"/>
            <a:ext cx="2944810" cy="923330"/>
          </a:xfrm>
          <a:prstGeom prst="rect">
            <a:avLst/>
          </a:prstGeom>
          <a:solidFill>
            <a:srgbClr val="CCCCFF"/>
          </a:solidFill>
          <a:ln w="57150">
            <a:solidFill>
              <a:srgbClr val="33CC33"/>
            </a:solidFill>
          </a:ln>
        </p:spPr>
        <p:txBody>
          <a:bodyPr wrap="square" rtlCol="0">
            <a:spAutoFit/>
          </a:bodyPr>
          <a:lstStyle/>
          <a:p>
            <a:r>
              <a:rPr lang="en-US" dirty="0"/>
              <a:t>Look for Key Words to determine what is needed to be done or gathered</a:t>
            </a:r>
          </a:p>
        </p:txBody>
      </p:sp>
      <p:cxnSp>
        <p:nvCxnSpPr>
          <p:cNvPr id="17" name="Straight Arrow Connector 16">
            <a:extLst>
              <a:ext uri="{FF2B5EF4-FFF2-40B4-BE49-F238E27FC236}">
                <a16:creationId xmlns:a16="http://schemas.microsoft.com/office/drawing/2014/main" id="{4502BDDA-F8BB-C869-976C-3F383BBA3DF1}"/>
              </a:ext>
            </a:extLst>
          </p:cNvPr>
          <p:cNvCxnSpPr/>
          <p:nvPr/>
        </p:nvCxnSpPr>
        <p:spPr>
          <a:xfrm flipH="1">
            <a:off x="4368800" y="3429000"/>
            <a:ext cx="3235252" cy="482600"/>
          </a:xfrm>
          <a:prstGeom prst="straightConnector1">
            <a:avLst/>
          </a:prstGeom>
          <a:ln w="38100" cap="flat" cmpd="sng" algn="ctr">
            <a:solidFill>
              <a:srgbClr val="33CC33"/>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8" name="Straight Arrow Connector 17">
            <a:extLst>
              <a:ext uri="{FF2B5EF4-FFF2-40B4-BE49-F238E27FC236}">
                <a16:creationId xmlns:a16="http://schemas.microsoft.com/office/drawing/2014/main" id="{DE5AC8C6-B4E2-FDC2-DD7A-6C43E42D29B6}"/>
              </a:ext>
            </a:extLst>
          </p:cNvPr>
          <p:cNvCxnSpPr>
            <a:cxnSpLocks/>
          </p:cNvCxnSpPr>
          <p:nvPr/>
        </p:nvCxnSpPr>
        <p:spPr>
          <a:xfrm flipH="1">
            <a:off x="3601338" y="3429000"/>
            <a:ext cx="4002714" cy="1636783"/>
          </a:xfrm>
          <a:prstGeom prst="straightConnector1">
            <a:avLst/>
          </a:prstGeom>
          <a:ln w="38100" cap="flat" cmpd="sng" algn="ctr">
            <a:solidFill>
              <a:srgbClr val="33CC33"/>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0" name="TextBox 19">
            <a:extLst>
              <a:ext uri="{FF2B5EF4-FFF2-40B4-BE49-F238E27FC236}">
                <a16:creationId xmlns:a16="http://schemas.microsoft.com/office/drawing/2014/main" id="{55E30CE0-A3A6-4E78-AB56-15EAC81D0FC4}"/>
              </a:ext>
            </a:extLst>
          </p:cNvPr>
          <p:cNvSpPr txBox="1"/>
          <p:nvPr/>
        </p:nvSpPr>
        <p:spPr>
          <a:xfrm>
            <a:off x="5388212" y="6494443"/>
            <a:ext cx="5074225" cy="338554"/>
          </a:xfrm>
          <a:prstGeom prst="rect">
            <a:avLst/>
          </a:prstGeom>
          <a:noFill/>
        </p:spPr>
        <p:txBody>
          <a:bodyPr wrap="square" rtlCol="0">
            <a:spAutoFit/>
          </a:bodyPr>
          <a:lstStyle/>
          <a:p>
            <a:r>
              <a:rPr lang="en-US" sz="800" dirty="0"/>
              <a:t>Source: CMMC Assessment Guide – Level 2,</a:t>
            </a:r>
            <a:r>
              <a:rPr lang="en-US" sz="800" u="sng" dirty="0"/>
              <a:t> </a:t>
            </a:r>
            <a:r>
              <a:rPr lang="en-US" sz="800" dirty="0">
                <a:effectLst/>
                <a:ea typeface="Calibri" panose="020F0502020204030204" pitchFamily="34" charset="0"/>
                <a:cs typeface="Times New Roman" panose="02020603050405020304" pitchFamily="18" charset="0"/>
              </a:rPr>
              <a:t>https://dodcio.defense.gov/Portals/0/Documents/CMMC/Scope_Level2_V2.0_FINAL_20211202_508.pdf</a:t>
            </a:r>
            <a:r>
              <a:rPr lang="en-US" sz="800" dirty="0"/>
              <a:t> </a:t>
            </a:r>
          </a:p>
        </p:txBody>
      </p:sp>
      <p:sp>
        <p:nvSpPr>
          <p:cNvPr id="12" name="Footer Placeholder 3">
            <a:extLst>
              <a:ext uri="{FF2B5EF4-FFF2-40B4-BE49-F238E27FC236}">
                <a16:creationId xmlns:a16="http://schemas.microsoft.com/office/drawing/2014/main" id="{1632C12D-D5F9-164A-D88B-77CEA202E592}"/>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11803776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98B82-EFE5-4D48-BBF0-0016709320ED}"/>
              </a:ext>
            </a:extLst>
          </p:cNvPr>
          <p:cNvSpPr>
            <a:spLocks noGrp="1"/>
          </p:cNvSpPr>
          <p:nvPr>
            <p:ph type="title"/>
          </p:nvPr>
        </p:nvSpPr>
        <p:spPr>
          <a:xfrm>
            <a:off x="465729" y="214677"/>
            <a:ext cx="10678003" cy="1065163"/>
          </a:xfrm>
        </p:spPr>
        <p:txBody>
          <a:bodyPr>
            <a:normAutofit fontScale="90000"/>
          </a:bodyPr>
          <a:lstStyle/>
          <a:p>
            <a:r>
              <a:rPr lang="en-US" dirty="0"/>
              <a:t>Potential Assessment Methods and Objects for Practice Example</a:t>
            </a:r>
          </a:p>
        </p:txBody>
      </p:sp>
      <p:sp>
        <p:nvSpPr>
          <p:cNvPr id="5" name="Slide Number Placeholder 4">
            <a:extLst>
              <a:ext uri="{FF2B5EF4-FFF2-40B4-BE49-F238E27FC236}">
                <a16:creationId xmlns:a16="http://schemas.microsoft.com/office/drawing/2014/main" id="{35AE5B62-DBC4-44F5-A988-4760C0C4125F}"/>
              </a:ext>
            </a:extLst>
          </p:cNvPr>
          <p:cNvSpPr>
            <a:spLocks noGrp="1"/>
          </p:cNvSpPr>
          <p:nvPr>
            <p:ph type="sldNum" sz="quarter" idx="12"/>
          </p:nvPr>
        </p:nvSpPr>
        <p:spPr>
          <a:xfrm>
            <a:off x="8590663" y="6308062"/>
            <a:ext cx="683339" cy="365125"/>
          </a:xfrm>
        </p:spPr>
        <p:txBody>
          <a:bodyPr/>
          <a:lstStyle/>
          <a:p>
            <a:fld id="{EBCD8977-B073-4460-AE63-2BD9EC7B16E4}" type="slidenum">
              <a:rPr lang="en-US" smtClean="0"/>
              <a:t>19</a:t>
            </a:fld>
            <a:endParaRPr lang="en-US" dirty="0"/>
          </a:p>
        </p:txBody>
      </p:sp>
      <p:grpSp>
        <p:nvGrpSpPr>
          <p:cNvPr id="4" name="Group 3">
            <a:extLst>
              <a:ext uri="{FF2B5EF4-FFF2-40B4-BE49-F238E27FC236}">
                <a16:creationId xmlns:a16="http://schemas.microsoft.com/office/drawing/2014/main" id="{168C6188-83BD-5549-F351-D81E45358719}"/>
              </a:ext>
            </a:extLst>
          </p:cNvPr>
          <p:cNvGrpSpPr/>
          <p:nvPr/>
        </p:nvGrpSpPr>
        <p:grpSpPr>
          <a:xfrm>
            <a:off x="611188" y="1296009"/>
            <a:ext cx="10855324" cy="4980669"/>
            <a:chOff x="611188" y="1296009"/>
            <a:chExt cx="10855324" cy="4980669"/>
          </a:xfrm>
        </p:grpSpPr>
        <p:pic>
          <p:nvPicPr>
            <p:cNvPr id="12" name="Picture 11">
              <a:extLst>
                <a:ext uri="{FF2B5EF4-FFF2-40B4-BE49-F238E27FC236}">
                  <a16:creationId xmlns:a16="http://schemas.microsoft.com/office/drawing/2014/main" id="{44CABE08-2419-4777-9834-5D75F17B0A93}"/>
                </a:ext>
              </a:extLst>
            </p:cNvPr>
            <p:cNvPicPr>
              <a:picLocks noChangeAspect="1"/>
            </p:cNvPicPr>
            <p:nvPr/>
          </p:nvPicPr>
          <p:blipFill>
            <a:blip r:embed="rId3"/>
            <a:stretch>
              <a:fillRect/>
            </a:stretch>
          </p:blipFill>
          <p:spPr>
            <a:xfrm>
              <a:off x="611189" y="1296009"/>
              <a:ext cx="9165588" cy="4980669"/>
            </a:xfrm>
            <a:prstGeom prst="rect">
              <a:avLst/>
            </a:prstGeom>
          </p:spPr>
        </p:pic>
        <p:sp>
          <p:nvSpPr>
            <p:cNvPr id="13" name="Rectangle 12">
              <a:extLst>
                <a:ext uri="{FF2B5EF4-FFF2-40B4-BE49-F238E27FC236}">
                  <a16:creationId xmlns:a16="http://schemas.microsoft.com/office/drawing/2014/main" id="{A1D56E87-2EBD-4091-8BF4-BD72D6BA2617}"/>
                </a:ext>
              </a:extLst>
            </p:cNvPr>
            <p:cNvSpPr/>
            <p:nvPr/>
          </p:nvSpPr>
          <p:spPr bwMode="auto">
            <a:xfrm>
              <a:off x="611189" y="1762399"/>
              <a:ext cx="1025523" cy="270034"/>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a:ln>
                  <a:noFill/>
                </a:ln>
                <a:solidFill>
                  <a:srgbClr val="FAFD00"/>
                </a:solidFill>
                <a:effectLst>
                  <a:outerShdw blurRad="38100" dist="38100" dir="2700000" algn="tl">
                    <a:srgbClr val="000000">
                      <a:alpha val="43137"/>
                    </a:srgbClr>
                  </a:outerShdw>
                </a:effectLst>
                <a:latin typeface="Arial" pitchFamily="-112" charset="0"/>
              </a:endParaRPr>
            </a:p>
          </p:txBody>
        </p:sp>
        <p:sp>
          <p:nvSpPr>
            <p:cNvPr id="14" name="Rectangle 13">
              <a:extLst>
                <a:ext uri="{FF2B5EF4-FFF2-40B4-BE49-F238E27FC236}">
                  <a16:creationId xmlns:a16="http://schemas.microsoft.com/office/drawing/2014/main" id="{7776C945-2D0D-4660-B349-572B03221274}"/>
                </a:ext>
              </a:extLst>
            </p:cNvPr>
            <p:cNvSpPr/>
            <p:nvPr/>
          </p:nvSpPr>
          <p:spPr bwMode="auto">
            <a:xfrm>
              <a:off x="611189" y="5437620"/>
              <a:ext cx="568323" cy="270034"/>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a:ln>
                  <a:noFill/>
                </a:ln>
                <a:solidFill>
                  <a:srgbClr val="FAFD00"/>
                </a:solidFill>
                <a:effectLst>
                  <a:outerShdw blurRad="38100" dist="38100" dir="2700000" algn="tl">
                    <a:srgbClr val="000000">
                      <a:alpha val="43137"/>
                    </a:srgbClr>
                  </a:outerShdw>
                </a:effectLst>
                <a:latin typeface="Arial" pitchFamily="-112" charset="0"/>
              </a:endParaRPr>
            </a:p>
          </p:txBody>
        </p:sp>
        <p:sp>
          <p:nvSpPr>
            <p:cNvPr id="15" name="Rectangle 14">
              <a:extLst>
                <a:ext uri="{FF2B5EF4-FFF2-40B4-BE49-F238E27FC236}">
                  <a16:creationId xmlns:a16="http://schemas.microsoft.com/office/drawing/2014/main" id="{9F6BDDCC-897A-4014-97D1-C322C6CEC1B8}"/>
                </a:ext>
              </a:extLst>
            </p:cNvPr>
            <p:cNvSpPr/>
            <p:nvPr/>
          </p:nvSpPr>
          <p:spPr bwMode="auto">
            <a:xfrm>
              <a:off x="611188" y="4427168"/>
              <a:ext cx="1177924" cy="270034"/>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a:ln>
                  <a:noFill/>
                </a:ln>
                <a:solidFill>
                  <a:srgbClr val="FAFD00"/>
                </a:solidFill>
                <a:effectLst>
                  <a:outerShdw blurRad="38100" dist="38100" dir="2700000" algn="tl">
                    <a:srgbClr val="000000">
                      <a:alpha val="43137"/>
                    </a:srgbClr>
                  </a:outerShdw>
                </a:effectLst>
                <a:latin typeface="Arial" pitchFamily="-112" charset="0"/>
              </a:endParaRPr>
            </a:p>
          </p:txBody>
        </p:sp>
        <p:sp>
          <p:nvSpPr>
            <p:cNvPr id="16" name="Right Brace 15">
              <a:extLst>
                <a:ext uri="{FF2B5EF4-FFF2-40B4-BE49-F238E27FC236}">
                  <a16:creationId xmlns:a16="http://schemas.microsoft.com/office/drawing/2014/main" id="{CCAB19B9-2527-4C69-B7F2-7095EAAB2D49}"/>
                </a:ext>
              </a:extLst>
            </p:cNvPr>
            <p:cNvSpPr/>
            <p:nvPr/>
          </p:nvSpPr>
          <p:spPr bwMode="auto">
            <a:xfrm>
              <a:off x="9688195" y="2171074"/>
              <a:ext cx="419100" cy="2038324"/>
            </a:xfrm>
            <a:prstGeom prst="rightBrace">
              <a:avLst/>
            </a:prstGeom>
            <a:noFill/>
            <a:ln w="38100" cap="sq" cmpd="sng" algn="ctr">
              <a:solidFill>
                <a:srgbClr val="FF0000"/>
              </a:solidFill>
              <a:prstDash val="solid"/>
              <a:miter lim="800000"/>
              <a:headEnd type="none" w="med" len="med"/>
              <a:tailEnd type="none" w="med" len="med"/>
            </a:ln>
            <a:effectLst/>
          </p:spPr>
          <p:txBody>
            <a:bodyPr rtlCol="0" anchor="ctr"/>
            <a:lstStyle/>
            <a:p>
              <a:pPr algn="ctr"/>
              <a:endParaRPr lang="en-US"/>
            </a:p>
          </p:txBody>
        </p:sp>
        <p:sp>
          <p:nvSpPr>
            <p:cNvPr id="17" name="TextBox 16">
              <a:extLst>
                <a:ext uri="{FF2B5EF4-FFF2-40B4-BE49-F238E27FC236}">
                  <a16:creationId xmlns:a16="http://schemas.microsoft.com/office/drawing/2014/main" id="{7596B84E-EFAD-43D9-8AEE-8FB0F1C52424}"/>
                </a:ext>
              </a:extLst>
            </p:cNvPr>
            <p:cNvSpPr txBox="1"/>
            <p:nvPr/>
          </p:nvSpPr>
          <p:spPr>
            <a:xfrm>
              <a:off x="10161587" y="2901720"/>
              <a:ext cx="1304925" cy="646331"/>
            </a:xfrm>
            <a:prstGeom prst="rect">
              <a:avLst/>
            </a:prstGeom>
            <a:noFill/>
          </p:spPr>
          <p:txBody>
            <a:bodyPr wrap="square" rtlCol="0">
              <a:spAutoFit/>
            </a:bodyPr>
            <a:lstStyle/>
            <a:p>
              <a:r>
                <a:rPr lang="en-US" b="1" dirty="0">
                  <a:solidFill>
                    <a:srgbClr val="C00000"/>
                  </a:solidFill>
                  <a:latin typeface="Calibri" panose="020F0502020204030204" pitchFamily="34" charset="0"/>
                  <a:cs typeface="Calibri" panose="020F0502020204030204" pitchFamily="34" charset="0"/>
                </a:rPr>
                <a:t>Potential</a:t>
              </a:r>
            </a:p>
            <a:p>
              <a:r>
                <a:rPr lang="en-US" b="1" dirty="0">
                  <a:solidFill>
                    <a:srgbClr val="C00000"/>
                  </a:solidFill>
                  <a:latin typeface="Calibri" panose="020F0502020204030204" pitchFamily="34" charset="0"/>
                  <a:cs typeface="Calibri" panose="020F0502020204030204" pitchFamily="34" charset="0"/>
                </a:rPr>
                <a:t>Objects</a:t>
              </a:r>
            </a:p>
          </p:txBody>
        </p:sp>
      </p:grpSp>
      <p:pic>
        <p:nvPicPr>
          <p:cNvPr id="18" name="Picture 17">
            <a:extLst>
              <a:ext uri="{FF2B5EF4-FFF2-40B4-BE49-F238E27FC236}">
                <a16:creationId xmlns:a16="http://schemas.microsoft.com/office/drawing/2014/main" id="{34096084-A37C-48C2-93B6-72767FA883F6}"/>
              </a:ext>
            </a:extLst>
          </p:cNvPr>
          <p:cNvPicPr>
            <a:picLocks noChangeAspect="1"/>
          </p:cNvPicPr>
          <p:nvPr/>
        </p:nvPicPr>
        <p:blipFill>
          <a:blip r:embed="rId4"/>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21" name="TextBox 20">
            <a:extLst>
              <a:ext uri="{FF2B5EF4-FFF2-40B4-BE49-F238E27FC236}">
                <a16:creationId xmlns:a16="http://schemas.microsoft.com/office/drawing/2014/main" id="{F51BB5E3-29F4-49E0-B1F9-FBA61C34C10F}"/>
              </a:ext>
            </a:extLst>
          </p:cNvPr>
          <p:cNvSpPr txBox="1"/>
          <p:nvPr/>
        </p:nvSpPr>
        <p:spPr>
          <a:xfrm>
            <a:off x="5388212" y="6494443"/>
            <a:ext cx="5074225" cy="338554"/>
          </a:xfrm>
          <a:prstGeom prst="rect">
            <a:avLst/>
          </a:prstGeom>
          <a:noFill/>
        </p:spPr>
        <p:txBody>
          <a:bodyPr wrap="square" rtlCol="0">
            <a:spAutoFit/>
          </a:bodyPr>
          <a:lstStyle/>
          <a:p>
            <a:r>
              <a:rPr lang="en-US" sz="800" dirty="0"/>
              <a:t>Source: CMMC Assessment Guide – Level 2,</a:t>
            </a:r>
            <a:r>
              <a:rPr lang="en-US" sz="800" u="sng" dirty="0"/>
              <a:t> </a:t>
            </a:r>
            <a:r>
              <a:rPr lang="en-US" sz="800" dirty="0">
                <a:effectLst/>
                <a:ea typeface="Calibri" panose="020F0502020204030204" pitchFamily="34" charset="0"/>
                <a:cs typeface="Times New Roman" panose="02020603050405020304" pitchFamily="18" charset="0"/>
              </a:rPr>
              <a:t>https://dodcio.defense.gov/Portals/0/Documents/CMMC/Scope_Level2_V2.0_FINAL_20211202_508.pdf</a:t>
            </a:r>
            <a:r>
              <a:rPr lang="en-US" sz="800" dirty="0"/>
              <a:t> </a:t>
            </a:r>
          </a:p>
        </p:txBody>
      </p:sp>
      <p:sp>
        <p:nvSpPr>
          <p:cNvPr id="6" name="Footer Placeholder 3">
            <a:extLst>
              <a:ext uri="{FF2B5EF4-FFF2-40B4-BE49-F238E27FC236}">
                <a16:creationId xmlns:a16="http://schemas.microsoft.com/office/drawing/2014/main" id="{75B9A893-8A0D-AFD1-45C5-F8BE7C232D77}"/>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1476222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1E48D-3970-497A-A357-85B16DEDE936}"/>
              </a:ext>
            </a:extLst>
          </p:cNvPr>
          <p:cNvSpPr>
            <a:spLocks noGrp="1"/>
          </p:cNvSpPr>
          <p:nvPr>
            <p:ph type="title"/>
          </p:nvPr>
        </p:nvSpPr>
        <p:spPr>
          <a:xfrm>
            <a:off x="838200" y="365126"/>
            <a:ext cx="10515600" cy="915988"/>
          </a:xfrm>
        </p:spPr>
        <p:txBody>
          <a:bodyPr/>
          <a:lstStyle/>
          <a:p>
            <a:r>
              <a:rPr lang="en-US" dirty="0"/>
              <a:t>Agenda</a:t>
            </a:r>
          </a:p>
        </p:txBody>
      </p:sp>
      <p:sp>
        <p:nvSpPr>
          <p:cNvPr id="3" name="Content Placeholder 2">
            <a:extLst>
              <a:ext uri="{FF2B5EF4-FFF2-40B4-BE49-F238E27FC236}">
                <a16:creationId xmlns:a16="http://schemas.microsoft.com/office/drawing/2014/main" id="{D6230783-92D8-4AAC-A20E-5C2D3426C6BB}"/>
              </a:ext>
            </a:extLst>
          </p:cNvPr>
          <p:cNvSpPr>
            <a:spLocks noGrp="1"/>
          </p:cNvSpPr>
          <p:nvPr>
            <p:ph idx="1"/>
          </p:nvPr>
        </p:nvSpPr>
        <p:spPr>
          <a:xfrm>
            <a:off x="838200" y="1460500"/>
            <a:ext cx="10515600" cy="4716463"/>
          </a:xfrm>
        </p:spPr>
        <p:txBody>
          <a:bodyPr>
            <a:normAutofit/>
          </a:bodyPr>
          <a:lstStyle/>
          <a:p>
            <a:r>
              <a:rPr lang="en-US" dirty="0"/>
              <a:t>Module 1: Cybersecurity: Why it is Important?</a:t>
            </a:r>
          </a:p>
          <a:p>
            <a:r>
              <a:rPr lang="en-US" dirty="0"/>
              <a:t>Module 2: Cybersecurity Maturity Model Certification</a:t>
            </a:r>
          </a:p>
          <a:p>
            <a:r>
              <a:rPr lang="en-US" dirty="0">
                <a:highlight>
                  <a:srgbClr val="FFFF00"/>
                </a:highlight>
              </a:rPr>
              <a:t>Module 3: Assessment Process - Interim</a:t>
            </a:r>
          </a:p>
          <a:p>
            <a:r>
              <a:rPr lang="en-US" dirty="0"/>
              <a:t>Module 4: Incident Reporting</a:t>
            </a:r>
          </a:p>
          <a:p>
            <a:r>
              <a:rPr lang="en-US" dirty="0"/>
              <a:t>Module 5: Cybersecurity Best Practices</a:t>
            </a:r>
          </a:p>
          <a:p>
            <a:r>
              <a:rPr lang="en-US" dirty="0"/>
              <a:t>Module 6: Risk Management</a:t>
            </a:r>
          </a:p>
          <a:p>
            <a:r>
              <a:rPr lang="en-US" dirty="0"/>
              <a:t>Resource Guide: Glossary, Acronym Guide and Resources for Additional Information</a:t>
            </a:r>
          </a:p>
          <a:p>
            <a:r>
              <a:rPr lang="en-US" dirty="0"/>
              <a:t>CMMC Domains</a:t>
            </a:r>
          </a:p>
          <a:p>
            <a:r>
              <a:rPr lang="en-US" dirty="0"/>
              <a:t>Survey</a:t>
            </a:r>
          </a:p>
        </p:txBody>
      </p:sp>
      <p:sp>
        <p:nvSpPr>
          <p:cNvPr id="5" name="Slide Number Placeholder 4">
            <a:extLst>
              <a:ext uri="{FF2B5EF4-FFF2-40B4-BE49-F238E27FC236}">
                <a16:creationId xmlns:a16="http://schemas.microsoft.com/office/drawing/2014/main" id="{74221916-8EB0-4821-AA57-B3269EA0087F}"/>
              </a:ext>
            </a:extLst>
          </p:cNvPr>
          <p:cNvSpPr>
            <a:spLocks noGrp="1"/>
          </p:cNvSpPr>
          <p:nvPr>
            <p:ph type="sldNum" sz="quarter" idx="12"/>
          </p:nvPr>
        </p:nvSpPr>
        <p:spPr/>
        <p:txBody>
          <a:bodyPr/>
          <a:lstStyle/>
          <a:p>
            <a:fld id="{EBCD8977-B073-4460-AE63-2BD9EC7B16E4}" type="slidenum">
              <a:rPr lang="en-US"/>
              <a:pPr/>
              <a:t>2</a:t>
            </a:fld>
            <a:endParaRPr lang="en-US"/>
          </a:p>
        </p:txBody>
      </p:sp>
      <p:pic>
        <p:nvPicPr>
          <p:cNvPr id="6" name="Picture 5">
            <a:extLst>
              <a:ext uri="{FF2B5EF4-FFF2-40B4-BE49-F238E27FC236}">
                <a16:creationId xmlns:a16="http://schemas.microsoft.com/office/drawing/2014/main" id="{98A335F2-7C01-44A5-88B5-9603A55B0AD5}"/>
              </a:ext>
            </a:extLst>
          </p:cNvPr>
          <p:cNvPicPr>
            <a:picLocks noChangeAspect="1"/>
          </p:cNvPicPr>
          <p:nvPr/>
        </p:nvPicPr>
        <p:blipFill>
          <a:blip r:embed="rId2"/>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7" name="Footer Placeholder 3">
            <a:extLst>
              <a:ext uri="{FF2B5EF4-FFF2-40B4-BE49-F238E27FC236}">
                <a16:creationId xmlns:a16="http://schemas.microsoft.com/office/drawing/2014/main" id="{3510C3E4-64EF-6EC0-840F-FF1F1ED43FC1}"/>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079392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633EF84B-0D76-4EF9-9039-21FBB017EC77}"/>
              </a:ext>
            </a:extLst>
          </p:cNvPr>
          <p:cNvSpPr>
            <a:spLocks noGrp="1"/>
          </p:cNvSpPr>
          <p:nvPr>
            <p:ph type="title"/>
          </p:nvPr>
        </p:nvSpPr>
        <p:spPr>
          <a:xfrm>
            <a:off x="576943" y="308882"/>
            <a:ext cx="10776857" cy="669018"/>
          </a:xfrm>
        </p:spPr>
        <p:txBody>
          <a:bodyPr>
            <a:normAutofit/>
          </a:bodyPr>
          <a:lstStyle/>
          <a:p>
            <a:r>
              <a:rPr lang="en-US" dirty="0"/>
              <a:t>CMMC Certification Process</a:t>
            </a:r>
          </a:p>
        </p:txBody>
      </p:sp>
      <p:sp>
        <p:nvSpPr>
          <p:cNvPr id="9" name="Content Placeholder 8">
            <a:extLst>
              <a:ext uri="{FF2B5EF4-FFF2-40B4-BE49-F238E27FC236}">
                <a16:creationId xmlns:a16="http://schemas.microsoft.com/office/drawing/2014/main" id="{5E3CDAD9-53C5-4385-B01E-C8489F25747D}"/>
              </a:ext>
            </a:extLst>
          </p:cNvPr>
          <p:cNvSpPr>
            <a:spLocks noGrp="1"/>
          </p:cNvSpPr>
          <p:nvPr>
            <p:ph idx="1"/>
          </p:nvPr>
        </p:nvSpPr>
        <p:spPr>
          <a:xfrm>
            <a:off x="414694" y="1202338"/>
            <a:ext cx="9192769" cy="4438520"/>
          </a:xfrm>
        </p:spPr>
        <p:txBody>
          <a:bodyPr>
            <a:noAutofit/>
          </a:bodyPr>
          <a:lstStyle/>
          <a:p>
            <a:r>
              <a:rPr lang="en-US" sz="2100" dirty="0"/>
              <a:t>Cyber AB, </a:t>
            </a:r>
            <a:r>
              <a:rPr lang="en-US" sz="2100" u="sng" dirty="0">
                <a:hlinkClick r:id="rId3"/>
              </a:rPr>
              <a:t>https://cyberab.org/</a:t>
            </a:r>
            <a:endParaRPr lang="en-US" sz="2100" u="sng" dirty="0"/>
          </a:p>
          <a:p>
            <a:r>
              <a:rPr lang="en-US" sz="2100" dirty="0">
                <a:hlinkClick r:id="rId4"/>
              </a:rPr>
              <a:t>The Cyber AB Marketplace </a:t>
            </a:r>
            <a:r>
              <a:rPr lang="en-US" sz="2100" dirty="0"/>
              <a:t>is the </a:t>
            </a:r>
            <a:r>
              <a:rPr lang="en-US" sz="2100" b="1" dirty="0"/>
              <a:t>ONLY</a:t>
            </a:r>
            <a:r>
              <a:rPr lang="en-US" sz="2100" dirty="0"/>
              <a:t> authorized resource to assist in training, RPO, and C3PAO services</a:t>
            </a:r>
          </a:p>
          <a:p>
            <a:r>
              <a:rPr lang="en-US" sz="2100" dirty="0"/>
              <a:t>The Cyber AB will provide information and set requirements for prospective CMMC C3PAOs and individual assessors.</a:t>
            </a:r>
            <a:endParaRPr lang="en-US" sz="2100" u="sng" dirty="0"/>
          </a:p>
        </p:txBody>
      </p:sp>
      <p:sp>
        <p:nvSpPr>
          <p:cNvPr id="5" name="Slide Number Placeholder 4">
            <a:extLst>
              <a:ext uri="{FF2B5EF4-FFF2-40B4-BE49-F238E27FC236}">
                <a16:creationId xmlns:a16="http://schemas.microsoft.com/office/drawing/2014/main" id="{1BD2EF03-2DB6-4CD9-8EF4-E4FE012F6A0B}"/>
              </a:ext>
            </a:extLst>
          </p:cNvPr>
          <p:cNvSpPr>
            <a:spLocks noGrp="1"/>
          </p:cNvSpPr>
          <p:nvPr>
            <p:ph type="sldNum" sz="quarter" idx="12"/>
          </p:nvPr>
        </p:nvSpPr>
        <p:spPr/>
        <p:txBody>
          <a:bodyPr/>
          <a:lstStyle/>
          <a:p>
            <a:fld id="{EBCD8977-B073-4460-AE63-2BD9EC7B16E4}" type="slidenum">
              <a:rPr lang="en-US" smtClean="0"/>
              <a:t>20</a:t>
            </a:fld>
            <a:endParaRPr lang="en-US" dirty="0"/>
          </a:p>
        </p:txBody>
      </p:sp>
      <p:sp>
        <p:nvSpPr>
          <p:cNvPr id="12" name="Diamond 11">
            <a:extLst>
              <a:ext uri="{FF2B5EF4-FFF2-40B4-BE49-F238E27FC236}">
                <a16:creationId xmlns:a16="http://schemas.microsoft.com/office/drawing/2014/main" id="{365171FF-8417-47F0-85B6-32E6B5901B55}"/>
              </a:ext>
            </a:extLst>
          </p:cNvPr>
          <p:cNvSpPr/>
          <p:nvPr/>
        </p:nvSpPr>
        <p:spPr>
          <a:xfrm>
            <a:off x="89410" y="108635"/>
            <a:ext cx="325283" cy="387124"/>
          </a:xfrm>
          <a:prstGeom prst="diamond">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7" name="TextBox 6">
            <a:extLst>
              <a:ext uri="{FF2B5EF4-FFF2-40B4-BE49-F238E27FC236}">
                <a16:creationId xmlns:a16="http://schemas.microsoft.com/office/drawing/2014/main" id="{0E61194B-D31E-4AB4-AC02-A2DF5E52D475}"/>
              </a:ext>
            </a:extLst>
          </p:cNvPr>
          <p:cNvSpPr txBox="1"/>
          <p:nvPr/>
        </p:nvSpPr>
        <p:spPr>
          <a:xfrm>
            <a:off x="3052119" y="6052802"/>
            <a:ext cx="5535826" cy="646331"/>
          </a:xfrm>
          <a:prstGeom prst="rect">
            <a:avLst/>
          </a:prstGeom>
          <a:noFill/>
        </p:spPr>
        <p:txBody>
          <a:bodyPr wrap="square" rtlCol="0">
            <a:spAutoFit/>
          </a:bodyPr>
          <a:lstStyle/>
          <a:p>
            <a:r>
              <a:rPr lang="en-US" sz="1200" b="1" dirty="0"/>
              <a:t>*Note: </a:t>
            </a:r>
            <a:r>
              <a:rPr lang="en-US" sz="1200" dirty="0"/>
              <a:t>CMMC is still going through the rule-making process and certain aspects and requirements of this clause may change. Refer to the</a:t>
            </a:r>
            <a:r>
              <a:rPr lang="en-US" sz="1200" i="1" dirty="0"/>
              <a:t> Resources Guide </a:t>
            </a:r>
            <a:r>
              <a:rPr lang="en-US" sz="1200" dirty="0"/>
              <a:t>provided in this training for the most updated information.</a:t>
            </a:r>
          </a:p>
        </p:txBody>
      </p:sp>
      <p:pic>
        <p:nvPicPr>
          <p:cNvPr id="3" name="Picture 2">
            <a:extLst>
              <a:ext uri="{FF2B5EF4-FFF2-40B4-BE49-F238E27FC236}">
                <a16:creationId xmlns:a16="http://schemas.microsoft.com/office/drawing/2014/main" id="{B66E6E04-9557-7F47-EC05-FD6E113BA19D}"/>
              </a:ext>
            </a:extLst>
          </p:cNvPr>
          <p:cNvPicPr>
            <a:picLocks noChangeAspect="1"/>
          </p:cNvPicPr>
          <p:nvPr/>
        </p:nvPicPr>
        <p:blipFill>
          <a:blip r:embed="rId5"/>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4" name="Footer Placeholder 3">
            <a:extLst>
              <a:ext uri="{FF2B5EF4-FFF2-40B4-BE49-F238E27FC236}">
                <a16:creationId xmlns:a16="http://schemas.microsoft.com/office/drawing/2014/main" id="{3990AF1D-7799-88E1-3E03-C5AFAB7B3725}"/>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27641654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A71F0-23D3-42A1-B2A4-CFC4B827042B}"/>
              </a:ext>
            </a:extLst>
          </p:cNvPr>
          <p:cNvSpPr>
            <a:spLocks noGrp="1"/>
          </p:cNvSpPr>
          <p:nvPr>
            <p:ph type="title"/>
          </p:nvPr>
        </p:nvSpPr>
        <p:spPr>
          <a:xfrm>
            <a:off x="444500" y="252638"/>
            <a:ext cx="10515600" cy="832304"/>
          </a:xfrm>
        </p:spPr>
        <p:txBody>
          <a:bodyPr>
            <a:normAutofit/>
          </a:bodyPr>
          <a:lstStyle/>
          <a:p>
            <a:r>
              <a:rPr lang="en-US" dirty="0"/>
              <a:t>How to Prepare for CMMC Level 2 </a:t>
            </a:r>
          </a:p>
        </p:txBody>
      </p:sp>
      <p:sp>
        <p:nvSpPr>
          <p:cNvPr id="3" name="Content Placeholder 2">
            <a:extLst>
              <a:ext uri="{FF2B5EF4-FFF2-40B4-BE49-F238E27FC236}">
                <a16:creationId xmlns:a16="http://schemas.microsoft.com/office/drawing/2014/main" id="{020491CF-A0B6-4042-A0CB-B8DA3878155C}"/>
              </a:ext>
            </a:extLst>
          </p:cNvPr>
          <p:cNvSpPr>
            <a:spLocks noGrp="1"/>
          </p:cNvSpPr>
          <p:nvPr>
            <p:ph idx="1"/>
          </p:nvPr>
        </p:nvSpPr>
        <p:spPr>
          <a:xfrm>
            <a:off x="381000" y="1012171"/>
            <a:ext cx="4876800" cy="5516827"/>
          </a:xfrm>
        </p:spPr>
        <p:txBody>
          <a:bodyPr>
            <a:noAutofit/>
          </a:bodyPr>
          <a:lstStyle/>
          <a:p>
            <a:pPr marL="0" indent="0">
              <a:buNone/>
            </a:pPr>
            <a:r>
              <a:rPr lang="en-US" sz="1600" b="1" dirty="0"/>
              <a:t>Recommendations prior to contract award:</a:t>
            </a:r>
          </a:p>
          <a:p>
            <a:r>
              <a:rPr lang="en-US" sz="1600" dirty="0"/>
              <a:t>Understand contract requirements: FAR 52.204-21, CMMC requirements, CUI and other applicable clauses and standards, and CMMC requirements (Module 2)</a:t>
            </a:r>
          </a:p>
          <a:p>
            <a:r>
              <a:rPr lang="en-US" sz="1600" dirty="0"/>
              <a:t>Be aware of contractual reporting requirements (Module 4)</a:t>
            </a:r>
          </a:p>
          <a:p>
            <a:r>
              <a:rPr lang="en-US" sz="1600" dirty="0"/>
              <a:t>Identify possible data types and locations, access, and security</a:t>
            </a:r>
          </a:p>
          <a:p>
            <a:r>
              <a:rPr lang="en-US" sz="1600" dirty="0"/>
              <a:t>Keep following cybersecurity best practices (Module 5)</a:t>
            </a:r>
          </a:p>
          <a:p>
            <a:r>
              <a:rPr lang="en-US" sz="1600" dirty="0"/>
              <a:t>Perform your self-assessment</a:t>
            </a:r>
          </a:p>
          <a:p>
            <a:r>
              <a:rPr lang="en-US" sz="1600" dirty="0">
                <a:effectLst/>
                <a:ea typeface="Times New Roman" panose="02020603050405020304" pitchFamily="18" charset="0"/>
              </a:rPr>
              <a:t>Update SPRS self-assessment yearly</a:t>
            </a:r>
            <a:endParaRPr lang="en-US" sz="1600" dirty="0"/>
          </a:p>
          <a:p>
            <a:r>
              <a:rPr lang="en-US" sz="1600" dirty="0"/>
              <a:t>Engage C3PAO for certification (for critical national security systems)</a:t>
            </a:r>
          </a:p>
          <a:p>
            <a:r>
              <a:rPr lang="en-US" sz="1600" dirty="0"/>
              <a:t>Understand subcontractor compliance requirements and keep up to date with regulatory changes</a:t>
            </a:r>
          </a:p>
          <a:p>
            <a:pPr marL="0" indent="0">
              <a:buNone/>
            </a:pPr>
            <a:endParaRPr lang="en-US" sz="1600" dirty="0"/>
          </a:p>
          <a:p>
            <a:endParaRPr lang="en-US" sz="1600" dirty="0"/>
          </a:p>
        </p:txBody>
      </p:sp>
      <p:sp>
        <p:nvSpPr>
          <p:cNvPr id="5" name="Slide Number Placeholder 4">
            <a:extLst>
              <a:ext uri="{FF2B5EF4-FFF2-40B4-BE49-F238E27FC236}">
                <a16:creationId xmlns:a16="http://schemas.microsoft.com/office/drawing/2014/main" id="{5DE52EB2-75B7-4CAB-8E38-6C7108D1650A}"/>
              </a:ext>
            </a:extLst>
          </p:cNvPr>
          <p:cNvSpPr>
            <a:spLocks noGrp="1"/>
          </p:cNvSpPr>
          <p:nvPr>
            <p:ph type="sldNum" sz="quarter" idx="12"/>
          </p:nvPr>
        </p:nvSpPr>
        <p:spPr/>
        <p:txBody>
          <a:bodyPr/>
          <a:lstStyle/>
          <a:p>
            <a:fld id="{EBCD8977-B073-4460-AE63-2BD9EC7B16E4}" type="slidenum">
              <a:rPr lang="en-US" smtClean="0"/>
              <a:t>21</a:t>
            </a:fld>
            <a:endParaRPr lang="en-US" dirty="0"/>
          </a:p>
        </p:txBody>
      </p:sp>
      <p:sp>
        <p:nvSpPr>
          <p:cNvPr id="6" name="Content Placeholder 2">
            <a:extLst>
              <a:ext uri="{FF2B5EF4-FFF2-40B4-BE49-F238E27FC236}">
                <a16:creationId xmlns:a16="http://schemas.microsoft.com/office/drawing/2014/main" id="{8C844A5D-57C0-4CC9-A891-AD9D20E1088E}"/>
              </a:ext>
            </a:extLst>
          </p:cNvPr>
          <p:cNvSpPr txBox="1">
            <a:spLocks/>
          </p:cNvSpPr>
          <p:nvPr/>
        </p:nvSpPr>
        <p:spPr>
          <a:xfrm>
            <a:off x="5356657" y="3471726"/>
            <a:ext cx="4528750" cy="298107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b="1" dirty="0">
                <a:solidFill>
                  <a:schemeClr val="tx1">
                    <a:lumMod val="75000"/>
                    <a:lumOff val="25000"/>
                  </a:schemeClr>
                </a:solidFill>
              </a:rPr>
              <a:t>Recommendations for after contract award:</a:t>
            </a:r>
          </a:p>
          <a:p>
            <a:r>
              <a:rPr lang="en-US" sz="1600" dirty="0">
                <a:solidFill>
                  <a:schemeClr val="tx1">
                    <a:lumMod val="75000"/>
                    <a:lumOff val="25000"/>
                  </a:schemeClr>
                </a:solidFill>
              </a:rPr>
              <a:t>Keep self-assessment score up to date (annually)</a:t>
            </a:r>
          </a:p>
          <a:p>
            <a:r>
              <a:rPr lang="en-US" sz="1600" dirty="0">
                <a:solidFill>
                  <a:schemeClr val="tx1">
                    <a:lumMod val="75000"/>
                    <a:lumOff val="25000"/>
                  </a:schemeClr>
                </a:solidFill>
              </a:rPr>
              <a:t>Keep certification up to date</a:t>
            </a:r>
          </a:p>
          <a:p>
            <a:r>
              <a:rPr lang="en-US" sz="1600" dirty="0">
                <a:solidFill>
                  <a:schemeClr val="tx1">
                    <a:lumMod val="75000"/>
                    <a:lumOff val="25000"/>
                  </a:schemeClr>
                </a:solidFill>
              </a:rPr>
              <a:t>Monitor any changes to your environment</a:t>
            </a:r>
          </a:p>
          <a:p>
            <a:r>
              <a:rPr lang="en-US" sz="1600" dirty="0">
                <a:solidFill>
                  <a:schemeClr val="tx1">
                    <a:lumMod val="75000"/>
                    <a:lumOff val="25000"/>
                  </a:schemeClr>
                </a:solidFill>
              </a:rPr>
              <a:t>Follow and maintain reporting requirements</a:t>
            </a:r>
          </a:p>
          <a:p>
            <a:r>
              <a:rPr lang="en-US" sz="1600" dirty="0">
                <a:solidFill>
                  <a:schemeClr val="tx1">
                    <a:lumMod val="75000"/>
                    <a:lumOff val="25000"/>
                  </a:schemeClr>
                </a:solidFill>
              </a:rPr>
              <a:t>Be aware of flow down requirements for subcontractors, e.g., limit data flow down to only what is needed</a:t>
            </a:r>
          </a:p>
        </p:txBody>
      </p:sp>
      <p:pic>
        <p:nvPicPr>
          <p:cNvPr id="8" name="Picture 7">
            <a:extLst>
              <a:ext uri="{FF2B5EF4-FFF2-40B4-BE49-F238E27FC236}">
                <a16:creationId xmlns:a16="http://schemas.microsoft.com/office/drawing/2014/main" id="{FA096030-44E5-4BAA-A0E6-55138F34A931}"/>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5953494" y="881711"/>
            <a:ext cx="3332863" cy="2220899"/>
          </a:xfrm>
          <a:prstGeom prst="rect">
            <a:avLst/>
          </a:prstGeom>
        </p:spPr>
      </p:pic>
      <p:sp>
        <p:nvSpPr>
          <p:cNvPr id="9" name="TextBox 8">
            <a:extLst>
              <a:ext uri="{FF2B5EF4-FFF2-40B4-BE49-F238E27FC236}">
                <a16:creationId xmlns:a16="http://schemas.microsoft.com/office/drawing/2014/main" id="{8908E120-E20B-4A38-A1BC-E25C4F5240BA}"/>
              </a:ext>
            </a:extLst>
          </p:cNvPr>
          <p:cNvSpPr txBox="1"/>
          <p:nvPr/>
        </p:nvSpPr>
        <p:spPr>
          <a:xfrm>
            <a:off x="6016026" y="3155032"/>
            <a:ext cx="3572819" cy="231243"/>
          </a:xfrm>
          <a:prstGeom prst="rect">
            <a:avLst/>
          </a:prstGeom>
          <a:noFill/>
        </p:spPr>
        <p:txBody>
          <a:bodyPr wrap="square" rtlCol="0">
            <a:spAutoFit/>
          </a:bodyPr>
          <a:lstStyle/>
          <a:p>
            <a:r>
              <a:rPr lang="en-US" sz="900" dirty="0">
                <a:hlinkClick r:id="rId4" tooltip="http://folksonomy.co/?permalink=2246"/>
              </a:rPr>
              <a:t>This Photo</a:t>
            </a:r>
            <a:r>
              <a:rPr lang="en-US" sz="900" dirty="0"/>
              <a:t> by Unknown Author is licensed under </a:t>
            </a:r>
            <a:r>
              <a:rPr lang="en-US" sz="900" dirty="0">
                <a:hlinkClick r:id="rId5" tooltip="https://creativecommons.org/licenses/by-nc-sa/3.0/"/>
              </a:rPr>
              <a:t>CC BY-SA-NC</a:t>
            </a:r>
            <a:endParaRPr lang="en-US" sz="900" dirty="0"/>
          </a:p>
        </p:txBody>
      </p:sp>
      <p:pic>
        <p:nvPicPr>
          <p:cNvPr id="10" name="Picture 9">
            <a:extLst>
              <a:ext uri="{FF2B5EF4-FFF2-40B4-BE49-F238E27FC236}">
                <a16:creationId xmlns:a16="http://schemas.microsoft.com/office/drawing/2014/main" id="{0374A88F-EA8D-429F-A406-9F93B4ABBC90}"/>
              </a:ext>
            </a:extLst>
          </p:cNvPr>
          <p:cNvPicPr>
            <a:picLocks noChangeAspect="1"/>
          </p:cNvPicPr>
          <p:nvPr/>
        </p:nvPicPr>
        <p:blipFill>
          <a:blip r:embed="rId6"/>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5" name="Diamond 14">
            <a:extLst>
              <a:ext uri="{FF2B5EF4-FFF2-40B4-BE49-F238E27FC236}">
                <a16:creationId xmlns:a16="http://schemas.microsoft.com/office/drawing/2014/main" id="{D0C531ED-539A-4F2F-A798-07AD61674981}"/>
              </a:ext>
            </a:extLst>
          </p:cNvPr>
          <p:cNvSpPr/>
          <p:nvPr/>
        </p:nvSpPr>
        <p:spPr>
          <a:xfrm>
            <a:off x="89410" y="108635"/>
            <a:ext cx="325283" cy="387124"/>
          </a:xfrm>
          <a:prstGeom prst="diamond">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7" name="Footer Placeholder 3">
            <a:extLst>
              <a:ext uri="{FF2B5EF4-FFF2-40B4-BE49-F238E27FC236}">
                <a16:creationId xmlns:a16="http://schemas.microsoft.com/office/drawing/2014/main" id="{BDB0C0B0-4A2A-296B-E1DE-6DC0A65312CF}"/>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27152937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DD5462-8809-4F5A-8D5F-883657E68D73}"/>
              </a:ext>
            </a:extLst>
          </p:cNvPr>
          <p:cNvSpPr>
            <a:spLocks noGrp="1"/>
          </p:cNvSpPr>
          <p:nvPr>
            <p:ph type="title"/>
          </p:nvPr>
        </p:nvSpPr>
        <p:spPr>
          <a:xfrm>
            <a:off x="838200" y="365126"/>
            <a:ext cx="10515600" cy="832304"/>
          </a:xfrm>
        </p:spPr>
        <p:txBody>
          <a:bodyPr/>
          <a:lstStyle/>
          <a:p>
            <a:r>
              <a:rPr lang="en-US" dirty="0"/>
              <a:t>Module Summary</a:t>
            </a:r>
          </a:p>
        </p:txBody>
      </p:sp>
      <p:sp>
        <p:nvSpPr>
          <p:cNvPr id="3" name="Content Placeholder 2">
            <a:extLst>
              <a:ext uri="{FF2B5EF4-FFF2-40B4-BE49-F238E27FC236}">
                <a16:creationId xmlns:a16="http://schemas.microsoft.com/office/drawing/2014/main" id="{870823A5-7D6F-4FB3-806D-653B44301085}"/>
              </a:ext>
            </a:extLst>
          </p:cNvPr>
          <p:cNvSpPr>
            <a:spLocks noGrp="1"/>
          </p:cNvSpPr>
          <p:nvPr>
            <p:ph idx="1"/>
          </p:nvPr>
        </p:nvSpPr>
        <p:spPr>
          <a:xfrm>
            <a:off x="838200" y="1358900"/>
            <a:ext cx="8826661" cy="4416867"/>
          </a:xfrm>
        </p:spPr>
        <p:txBody>
          <a:bodyPr/>
          <a:lstStyle/>
          <a:p>
            <a:r>
              <a:rPr lang="en-US" dirty="0"/>
              <a:t>Understanding the CMMC assessment process:</a:t>
            </a:r>
          </a:p>
          <a:p>
            <a:pPr lvl="1"/>
            <a:r>
              <a:rPr lang="en-US" dirty="0"/>
              <a:t>Identifying the assessment scope</a:t>
            </a:r>
          </a:p>
          <a:p>
            <a:pPr lvl="1"/>
            <a:r>
              <a:rPr lang="en-US" dirty="0"/>
              <a:t>Understanding the four phases of the CMMC assessment process</a:t>
            </a:r>
          </a:p>
          <a:p>
            <a:r>
              <a:rPr lang="en-US" sz="1800" dirty="0"/>
              <a:t>For questions on the content, please send them to </a:t>
            </a:r>
            <a:r>
              <a:rPr lang="en-US" sz="1800" dirty="0">
                <a:hlinkClick r:id="rId3"/>
              </a:rPr>
              <a:t>Contact Us - DIB SCC </a:t>
            </a:r>
            <a:r>
              <a:rPr lang="en-US" sz="1800" dirty="0" err="1">
                <a:hlinkClick r:id="rId3"/>
              </a:rPr>
              <a:t>CyberAssist</a:t>
            </a:r>
            <a:r>
              <a:rPr lang="en-US" sz="1800" dirty="0">
                <a:hlinkClick r:id="rId3"/>
              </a:rPr>
              <a:t>. </a:t>
            </a:r>
            <a:endParaRPr lang="en-US" sz="1800" dirty="0"/>
          </a:p>
        </p:txBody>
      </p:sp>
      <p:sp>
        <p:nvSpPr>
          <p:cNvPr id="5" name="Slide Number Placeholder 4">
            <a:extLst>
              <a:ext uri="{FF2B5EF4-FFF2-40B4-BE49-F238E27FC236}">
                <a16:creationId xmlns:a16="http://schemas.microsoft.com/office/drawing/2014/main" id="{4F0C0EA8-2BF6-4BA1-933F-130335F07926}"/>
              </a:ext>
            </a:extLst>
          </p:cNvPr>
          <p:cNvSpPr>
            <a:spLocks noGrp="1"/>
          </p:cNvSpPr>
          <p:nvPr>
            <p:ph type="sldNum" sz="quarter" idx="12"/>
          </p:nvPr>
        </p:nvSpPr>
        <p:spPr/>
        <p:txBody>
          <a:bodyPr/>
          <a:lstStyle/>
          <a:p>
            <a:fld id="{EBCD8977-B073-4460-AE63-2BD9EC7B16E4}" type="slidenum">
              <a:rPr lang="en-US" smtClean="0"/>
              <a:t>22</a:t>
            </a:fld>
            <a:endParaRPr lang="en-US" dirty="0"/>
          </a:p>
        </p:txBody>
      </p:sp>
      <p:pic>
        <p:nvPicPr>
          <p:cNvPr id="6" name="Picture 5">
            <a:extLst>
              <a:ext uri="{FF2B5EF4-FFF2-40B4-BE49-F238E27FC236}">
                <a16:creationId xmlns:a16="http://schemas.microsoft.com/office/drawing/2014/main" id="{B1442DCA-23B2-44D4-AEF8-8A71EF9C30A4}"/>
              </a:ext>
            </a:extLst>
          </p:cNvPr>
          <p:cNvPicPr>
            <a:picLocks noChangeAspect="1"/>
          </p:cNvPicPr>
          <p:nvPr/>
        </p:nvPicPr>
        <p:blipFill>
          <a:blip r:embed="rId4"/>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1" name="Diamond 10">
            <a:extLst>
              <a:ext uri="{FF2B5EF4-FFF2-40B4-BE49-F238E27FC236}">
                <a16:creationId xmlns:a16="http://schemas.microsoft.com/office/drawing/2014/main" id="{1367F744-21E7-4675-9105-B13295D51D9A}"/>
              </a:ext>
            </a:extLst>
          </p:cNvPr>
          <p:cNvSpPr/>
          <p:nvPr/>
        </p:nvSpPr>
        <p:spPr>
          <a:xfrm>
            <a:off x="89410" y="108635"/>
            <a:ext cx="325283" cy="387124"/>
          </a:xfrm>
          <a:prstGeom prst="diamond">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2" name="TextBox 11">
            <a:extLst>
              <a:ext uri="{FF2B5EF4-FFF2-40B4-BE49-F238E27FC236}">
                <a16:creationId xmlns:a16="http://schemas.microsoft.com/office/drawing/2014/main" id="{E5E50594-B71A-40F0-855C-A0F5B57EF02F}"/>
              </a:ext>
            </a:extLst>
          </p:cNvPr>
          <p:cNvSpPr txBox="1"/>
          <p:nvPr/>
        </p:nvSpPr>
        <p:spPr>
          <a:xfrm>
            <a:off x="630196" y="5844749"/>
            <a:ext cx="7960468" cy="353943"/>
          </a:xfrm>
          <a:prstGeom prst="rect">
            <a:avLst/>
          </a:prstGeom>
          <a:noFill/>
        </p:spPr>
        <p:txBody>
          <a:bodyPr wrap="square" rtlCol="0">
            <a:spAutoFit/>
          </a:bodyPr>
          <a:lstStyle/>
          <a:p>
            <a:r>
              <a:rPr lang="en-US" sz="1700" dirty="0"/>
              <a:t>Next: Module 4 – Incident Reporting</a:t>
            </a:r>
          </a:p>
        </p:txBody>
      </p:sp>
      <p:sp>
        <p:nvSpPr>
          <p:cNvPr id="7" name="Footer Placeholder 3">
            <a:extLst>
              <a:ext uri="{FF2B5EF4-FFF2-40B4-BE49-F238E27FC236}">
                <a16:creationId xmlns:a16="http://schemas.microsoft.com/office/drawing/2014/main" id="{255661F2-547A-32D8-03BB-1E4C8165E40C}"/>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2163939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CDEDC-5F4F-4CBD-A675-98DCE1780F85}"/>
              </a:ext>
            </a:extLst>
          </p:cNvPr>
          <p:cNvSpPr>
            <a:spLocks noGrp="1"/>
          </p:cNvSpPr>
          <p:nvPr>
            <p:ph type="ctrTitle"/>
          </p:nvPr>
        </p:nvSpPr>
        <p:spPr/>
        <p:txBody>
          <a:bodyPr/>
          <a:lstStyle/>
          <a:p>
            <a:r>
              <a:rPr lang="en-US" dirty="0"/>
              <a:t>Assessment Process</a:t>
            </a:r>
          </a:p>
        </p:txBody>
      </p:sp>
      <p:sp>
        <p:nvSpPr>
          <p:cNvPr id="3" name="Subtitle 2">
            <a:extLst>
              <a:ext uri="{FF2B5EF4-FFF2-40B4-BE49-F238E27FC236}">
                <a16:creationId xmlns:a16="http://schemas.microsoft.com/office/drawing/2014/main" id="{A2566097-A210-42C8-8B68-02A7B8773803}"/>
              </a:ext>
            </a:extLst>
          </p:cNvPr>
          <p:cNvSpPr>
            <a:spLocks noGrp="1"/>
          </p:cNvSpPr>
          <p:nvPr>
            <p:ph type="subTitle" idx="1"/>
          </p:nvPr>
        </p:nvSpPr>
        <p:spPr/>
        <p:txBody>
          <a:bodyPr/>
          <a:lstStyle/>
          <a:p>
            <a:r>
              <a:rPr lang="en-US" dirty="0"/>
              <a:t>Module 3</a:t>
            </a:r>
          </a:p>
        </p:txBody>
      </p:sp>
      <p:sp>
        <p:nvSpPr>
          <p:cNvPr id="5" name="Slide Number Placeholder 4">
            <a:extLst>
              <a:ext uri="{FF2B5EF4-FFF2-40B4-BE49-F238E27FC236}">
                <a16:creationId xmlns:a16="http://schemas.microsoft.com/office/drawing/2014/main" id="{17918FBD-48D4-43C7-A87A-20FA20C7E69F}"/>
              </a:ext>
            </a:extLst>
          </p:cNvPr>
          <p:cNvSpPr>
            <a:spLocks noGrp="1"/>
          </p:cNvSpPr>
          <p:nvPr>
            <p:ph type="sldNum" sz="quarter" idx="12"/>
          </p:nvPr>
        </p:nvSpPr>
        <p:spPr/>
        <p:txBody>
          <a:bodyPr/>
          <a:lstStyle/>
          <a:p>
            <a:fld id="{EBCD8977-B073-4460-AE63-2BD9EC7B16E4}" type="slidenum">
              <a:rPr lang="en-US" smtClean="0"/>
              <a:t>3</a:t>
            </a:fld>
            <a:endParaRPr lang="en-US" dirty="0"/>
          </a:p>
        </p:txBody>
      </p:sp>
      <p:pic>
        <p:nvPicPr>
          <p:cNvPr id="6" name="Picture 5">
            <a:extLst>
              <a:ext uri="{FF2B5EF4-FFF2-40B4-BE49-F238E27FC236}">
                <a16:creationId xmlns:a16="http://schemas.microsoft.com/office/drawing/2014/main" id="{FB18EE5D-77D9-4B52-8C63-84B3D81600C2}"/>
              </a:ext>
            </a:extLst>
          </p:cNvPr>
          <p:cNvPicPr>
            <a:picLocks noChangeAspect="1"/>
          </p:cNvPicPr>
          <p:nvPr/>
        </p:nvPicPr>
        <p:blipFill>
          <a:blip r:embed="rId2"/>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7" name="Footer Placeholder 3">
            <a:extLst>
              <a:ext uri="{FF2B5EF4-FFF2-40B4-BE49-F238E27FC236}">
                <a16:creationId xmlns:a16="http://schemas.microsoft.com/office/drawing/2014/main" id="{2FA25137-C9EA-C124-BD16-A799A5B2BC31}"/>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16667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8F6EE-8E34-49E0-B5EC-20DFA084DA99}"/>
              </a:ext>
            </a:extLst>
          </p:cNvPr>
          <p:cNvSpPr>
            <a:spLocks noGrp="1"/>
          </p:cNvSpPr>
          <p:nvPr>
            <p:ph type="title"/>
          </p:nvPr>
        </p:nvSpPr>
        <p:spPr>
          <a:xfrm>
            <a:off x="498917" y="364278"/>
            <a:ext cx="8596668" cy="840059"/>
          </a:xfrm>
        </p:spPr>
        <p:txBody>
          <a:bodyPr/>
          <a:lstStyle/>
          <a:p>
            <a:r>
              <a:rPr lang="en-US" dirty="0"/>
              <a:t>Disclaimer and Overview</a:t>
            </a:r>
          </a:p>
        </p:txBody>
      </p:sp>
      <p:sp>
        <p:nvSpPr>
          <p:cNvPr id="3" name="Content Placeholder 2">
            <a:extLst>
              <a:ext uri="{FF2B5EF4-FFF2-40B4-BE49-F238E27FC236}">
                <a16:creationId xmlns:a16="http://schemas.microsoft.com/office/drawing/2014/main" id="{C9E761D3-6E31-4269-9A5B-DEB822394285}"/>
              </a:ext>
            </a:extLst>
          </p:cNvPr>
          <p:cNvSpPr>
            <a:spLocks noGrp="1"/>
          </p:cNvSpPr>
          <p:nvPr>
            <p:ph idx="1"/>
          </p:nvPr>
        </p:nvSpPr>
        <p:spPr>
          <a:xfrm>
            <a:off x="687124" y="1360145"/>
            <a:ext cx="8914073" cy="4979882"/>
          </a:xfrm>
        </p:spPr>
        <p:txBody>
          <a:bodyPr>
            <a:normAutofit fontScale="92500" lnSpcReduction="20000"/>
          </a:bodyPr>
          <a:lstStyle/>
          <a:p>
            <a:r>
              <a:rPr lang="en-US" dirty="0">
                <a:effectLst/>
                <a:ea typeface="Times New Roman" panose="02020603050405020304" pitchFamily="18" charset="0"/>
              </a:rPr>
              <a:t>The intent of this training is to build awareness for Defense Industrial Base (DIB) suppliers of the likely requirements of the Cybersecurity Maturity Model Certification (CMMC) and their obligation to meet FAR 52.204-21 (basic cyber hygiene) and DFARS 252.204-7012 (specialized data handling and protection requirements).</a:t>
            </a:r>
            <a:endParaRPr lang="en-US" dirty="0"/>
          </a:p>
          <a:p>
            <a:r>
              <a:rPr lang="en-US" dirty="0"/>
              <a:t>This training is self-paced and intended for a range of roles and responsibilities including, but not limited to, executives, project managers and technical staff from organizations seeking certification (OSC) and need to comply with CMMC. Currently, CMMC does not apply to any contractor.</a:t>
            </a:r>
          </a:p>
          <a:p>
            <a:r>
              <a:rPr lang="en-US" dirty="0"/>
              <a:t>Note: Completion of this training DOES NOT certify your organization. This training is intended for the purposes of providing awareness of the subjects outlined above.</a:t>
            </a:r>
          </a:p>
          <a:p>
            <a:r>
              <a:rPr lang="en-US" dirty="0"/>
              <a:t>The DIB Sector Coordinating Council (SCC) Supply Chain Task Force does not take responsibility for suppliers’ certification by the CMMC 3rd Party Assessment Organization (C3PAO).</a:t>
            </a:r>
          </a:p>
          <a:p>
            <a:r>
              <a:rPr lang="en-US" dirty="0"/>
              <a:t>This training focuses on U.S. regulations and industry best practices:</a:t>
            </a:r>
          </a:p>
          <a:p>
            <a:pPr lvl="1"/>
            <a:r>
              <a:rPr lang="en-US" dirty="0">
                <a:effectLst/>
              </a:rPr>
              <a:t>U.S. Department of Defense (DoD) Chief Information Officer (CIO) </a:t>
            </a:r>
            <a:r>
              <a:rPr lang="en-US" dirty="0"/>
              <a:t>Cybersecurity Maturity Model Certification (CMMC) Information</a:t>
            </a:r>
          </a:p>
          <a:p>
            <a:pPr lvl="1"/>
            <a:r>
              <a:rPr lang="en-US" dirty="0"/>
              <a:t>National Institute of Standards &amp; Technologies (NIST) publications</a:t>
            </a:r>
          </a:p>
          <a:p>
            <a:pPr lvl="1"/>
            <a:r>
              <a:rPr lang="en-US" dirty="0"/>
              <a:t>National Archives &amp; Records Administration (NARA) definitions</a:t>
            </a:r>
          </a:p>
          <a:p>
            <a:pPr lvl="1"/>
            <a:r>
              <a:rPr lang="en-US" dirty="0"/>
              <a:t>DIB SCC Supply Chain Task Force – </a:t>
            </a:r>
            <a:r>
              <a:rPr lang="en-US" dirty="0" err="1"/>
              <a:t>CyberAssist</a:t>
            </a:r>
            <a:r>
              <a:rPr lang="en-US" dirty="0"/>
              <a:t> website</a:t>
            </a:r>
          </a:p>
        </p:txBody>
      </p:sp>
      <p:sp>
        <p:nvSpPr>
          <p:cNvPr id="5" name="Slide Number Placeholder 4">
            <a:extLst>
              <a:ext uri="{FF2B5EF4-FFF2-40B4-BE49-F238E27FC236}">
                <a16:creationId xmlns:a16="http://schemas.microsoft.com/office/drawing/2014/main" id="{5C041CD4-597A-4DD0-B10E-07983346772E}"/>
              </a:ext>
            </a:extLst>
          </p:cNvPr>
          <p:cNvSpPr>
            <a:spLocks noGrp="1"/>
          </p:cNvSpPr>
          <p:nvPr>
            <p:ph type="sldNum" sz="quarter" idx="12"/>
          </p:nvPr>
        </p:nvSpPr>
        <p:spPr/>
        <p:txBody>
          <a:bodyPr/>
          <a:lstStyle/>
          <a:p>
            <a:fld id="{EBCD8977-B073-4460-AE63-2BD9EC7B16E4}" type="slidenum">
              <a:rPr lang="en-US"/>
              <a:pPr/>
              <a:t>4</a:t>
            </a:fld>
            <a:endParaRPr lang="en-US"/>
          </a:p>
        </p:txBody>
      </p:sp>
      <p:pic>
        <p:nvPicPr>
          <p:cNvPr id="6" name="Picture 5">
            <a:extLst>
              <a:ext uri="{FF2B5EF4-FFF2-40B4-BE49-F238E27FC236}">
                <a16:creationId xmlns:a16="http://schemas.microsoft.com/office/drawing/2014/main" id="{9EDDC60C-7E51-4907-A376-B45F46DBBE30}"/>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4" name="TextBox 3">
            <a:extLst>
              <a:ext uri="{FF2B5EF4-FFF2-40B4-BE49-F238E27FC236}">
                <a16:creationId xmlns:a16="http://schemas.microsoft.com/office/drawing/2014/main" id="{A2A68308-3371-4E34-8D38-CEBC661F2E66}"/>
              </a:ext>
            </a:extLst>
          </p:cNvPr>
          <p:cNvSpPr txBox="1"/>
          <p:nvPr/>
        </p:nvSpPr>
        <p:spPr>
          <a:xfrm>
            <a:off x="5945624" y="165582"/>
            <a:ext cx="3526057" cy="1092607"/>
          </a:xfrm>
          <a:prstGeom prst="rect">
            <a:avLst/>
          </a:prstGeom>
          <a:noFill/>
        </p:spPr>
        <p:txBody>
          <a:bodyPr wrap="square" rtlCol="0">
            <a:spAutoFit/>
          </a:bodyPr>
          <a:lstStyle/>
          <a:p>
            <a:r>
              <a:rPr lang="en-US" sz="1300" b="1" dirty="0">
                <a:solidFill>
                  <a:srgbClr val="FF0000"/>
                </a:solidFill>
              </a:rPr>
              <a:t>Note: CMMC is still going through the rule-making process and certain aspects and requirements may change. Refer to the</a:t>
            </a:r>
            <a:r>
              <a:rPr lang="en-US" sz="1300" b="1" i="1" dirty="0">
                <a:solidFill>
                  <a:srgbClr val="FF0000"/>
                </a:solidFill>
              </a:rPr>
              <a:t> Resources Guide </a:t>
            </a:r>
            <a:r>
              <a:rPr lang="en-US" sz="1300" b="1" dirty="0">
                <a:solidFill>
                  <a:srgbClr val="FF0000"/>
                </a:solidFill>
              </a:rPr>
              <a:t>provided in this training for the most updated information.</a:t>
            </a:r>
          </a:p>
        </p:txBody>
      </p:sp>
      <p:sp>
        <p:nvSpPr>
          <p:cNvPr id="7" name="Footer Placeholder 3">
            <a:extLst>
              <a:ext uri="{FF2B5EF4-FFF2-40B4-BE49-F238E27FC236}">
                <a16:creationId xmlns:a16="http://schemas.microsoft.com/office/drawing/2014/main" id="{8E973A6C-BFE6-3730-0E0C-FC05E0314F05}"/>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2159257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9CDE1-FF32-4E58-AA6F-0B6B82572E44}"/>
              </a:ext>
            </a:extLst>
          </p:cNvPr>
          <p:cNvSpPr>
            <a:spLocks noGrp="1"/>
          </p:cNvSpPr>
          <p:nvPr>
            <p:ph type="title"/>
          </p:nvPr>
        </p:nvSpPr>
        <p:spPr>
          <a:xfrm>
            <a:off x="677334" y="267606"/>
            <a:ext cx="8596668" cy="731423"/>
          </a:xfrm>
        </p:spPr>
        <p:txBody>
          <a:bodyPr/>
          <a:lstStyle/>
          <a:p>
            <a:r>
              <a:rPr lang="en-US" dirty="0"/>
              <a:t>Module Topics and Objectives </a:t>
            </a:r>
          </a:p>
        </p:txBody>
      </p:sp>
      <p:sp>
        <p:nvSpPr>
          <p:cNvPr id="3" name="Content Placeholder 2">
            <a:extLst>
              <a:ext uri="{FF2B5EF4-FFF2-40B4-BE49-F238E27FC236}">
                <a16:creationId xmlns:a16="http://schemas.microsoft.com/office/drawing/2014/main" id="{4D1273BF-B600-4E4B-B5F3-8264FC5AF89E}"/>
              </a:ext>
            </a:extLst>
          </p:cNvPr>
          <p:cNvSpPr>
            <a:spLocks noGrp="1"/>
          </p:cNvSpPr>
          <p:nvPr>
            <p:ph idx="1"/>
          </p:nvPr>
        </p:nvSpPr>
        <p:spPr>
          <a:xfrm>
            <a:off x="677335" y="1024430"/>
            <a:ext cx="9055966" cy="4415422"/>
          </a:xfrm>
        </p:spPr>
        <p:txBody>
          <a:bodyPr>
            <a:normAutofit fontScale="85000" lnSpcReduction="20000"/>
          </a:bodyPr>
          <a:lstStyle/>
          <a:p>
            <a:pPr marL="0" indent="0">
              <a:buNone/>
            </a:pPr>
            <a:r>
              <a:rPr lang="en-US" sz="1700" dirty="0"/>
              <a:t>Topics covered in this module:</a:t>
            </a:r>
          </a:p>
          <a:p>
            <a:pPr lvl="1"/>
            <a:r>
              <a:rPr lang="en-US" dirty="0"/>
              <a:t>CMMC Assessment Level Identification</a:t>
            </a:r>
          </a:p>
          <a:p>
            <a:pPr lvl="1"/>
            <a:r>
              <a:rPr lang="en-US" dirty="0"/>
              <a:t>Anticipated CMMC Level 2 Assessment Process</a:t>
            </a:r>
          </a:p>
          <a:p>
            <a:pPr lvl="1"/>
            <a:r>
              <a:rPr lang="en-US" dirty="0"/>
              <a:t>Pre-Regulation Assessment - Joint Surveillance </a:t>
            </a:r>
          </a:p>
          <a:p>
            <a:pPr lvl="1"/>
            <a:r>
              <a:rPr lang="en-US" dirty="0"/>
              <a:t>Identify Assessment Scope</a:t>
            </a:r>
          </a:p>
          <a:p>
            <a:pPr lvl="1"/>
            <a:r>
              <a:rPr lang="en-US" dirty="0"/>
              <a:t>Practice and Assessment Objective Review</a:t>
            </a:r>
          </a:p>
          <a:p>
            <a:pPr lvl="1"/>
            <a:r>
              <a:rPr lang="en-US" dirty="0"/>
              <a:t>CMMC Certification Process</a:t>
            </a:r>
          </a:p>
          <a:p>
            <a:pPr lvl="1"/>
            <a:r>
              <a:rPr lang="en-US" dirty="0"/>
              <a:t>How to Prepare for CMMC Level 2</a:t>
            </a:r>
          </a:p>
          <a:p>
            <a:pPr marL="0" indent="0">
              <a:buNone/>
            </a:pPr>
            <a:r>
              <a:rPr lang="en-US" sz="1700" dirty="0"/>
              <a:t>The objectives of this module are:</a:t>
            </a:r>
          </a:p>
          <a:p>
            <a:pPr lvl="1"/>
            <a:r>
              <a:rPr lang="en-US" dirty="0"/>
              <a:t>Provide understanding of the CMMC Level 2 assessment process;</a:t>
            </a:r>
          </a:p>
          <a:p>
            <a:pPr lvl="1"/>
            <a:r>
              <a:rPr lang="en-US" dirty="0"/>
              <a:t>Provide understanding of the CMMC certification process; and </a:t>
            </a:r>
          </a:p>
          <a:p>
            <a:pPr lvl="1"/>
            <a:r>
              <a:rPr lang="en-US" dirty="0"/>
              <a:t>Provide understanding of how to prepare for CMMC Level 2.</a:t>
            </a:r>
          </a:p>
          <a:p>
            <a:pPr marL="0" indent="0">
              <a:buNone/>
            </a:pPr>
            <a:r>
              <a:rPr lang="en-US" sz="1700" dirty="0"/>
              <a:t>A legend has been provided to assist with determining the content that you will need to know for each of the CMMC levels and what is additional content that will assist your organization with your cybersecurity posture. The corresponding symbol will be located at the top left corner of the slide.</a:t>
            </a:r>
          </a:p>
        </p:txBody>
      </p:sp>
      <p:sp>
        <p:nvSpPr>
          <p:cNvPr id="5" name="Slide Number Placeholder 4">
            <a:extLst>
              <a:ext uri="{FF2B5EF4-FFF2-40B4-BE49-F238E27FC236}">
                <a16:creationId xmlns:a16="http://schemas.microsoft.com/office/drawing/2014/main" id="{ED3B8B38-6955-4DDA-818D-8185BA59DA34}"/>
              </a:ext>
            </a:extLst>
          </p:cNvPr>
          <p:cNvSpPr>
            <a:spLocks noGrp="1"/>
          </p:cNvSpPr>
          <p:nvPr>
            <p:ph type="sldNum" sz="quarter" idx="12"/>
          </p:nvPr>
        </p:nvSpPr>
        <p:spPr/>
        <p:txBody>
          <a:bodyPr/>
          <a:lstStyle/>
          <a:p>
            <a:fld id="{EBCD8977-B073-4460-AE63-2BD9EC7B16E4}" type="slidenum">
              <a:rPr lang="en-US"/>
              <a:pPr/>
              <a:t>5</a:t>
            </a:fld>
            <a:endParaRPr lang="en-US"/>
          </a:p>
        </p:txBody>
      </p:sp>
      <p:pic>
        <p:nvPicPr>
          <p:cNvPr id="6" name="Picture 5">
            <a:extLst>
              <a:ext uri="{FF2B5EF4-FFF2-40B4-BE49-F238E27FC236}">
                <a16:creationId xmlns:a16="http://schemas.microsoft.com/office/drawing/2014/main" id="{80862197-E2AA-4ADA-A365-ED4F43AEF47F}"/>
              </a:ext>
            </a:extLst>
          </p:cNvPr>
          <p:cNvPicPr>
            <a:picLocks noChangeAspect="1"/>
          </p:cNvPicPr>
          <p:nvPr/>
        </p:nvPicPr>
        <p:blipFill>
          <a:blip r:embed="rId2"/>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grpSp>
        <p:nvGrpSpPr>
          <p:cNvPr id="18" name="Group 17">
            <a:extLst>
              <a:ext uri="{FF2B5EF4-FFF2-40B4-BE49-F238E27FC236}">
                <a16:creationId xmlns:a16="http://schemas.microsoft.com/office/drawing/2014/main" id="{1A472EA9-05D8-4D41-9232-B01022A46CDE}"/>
              </a:ext>
            </a:extLst>
          </p:cNvPr>
          <p:cNvGrpSpPr/>
          <p:nvPr/>
        </p:nvGrpSpPr>
        <p:grpSpPr>
          <a:xfrm>
            <a:off x="2787275" y="5338609"/>
            <a:ext cx="4494879" cy="1384995"/>
            <a:chOff x="2787275" y="5410933"/>
            <a:chExt cx="4494879" cy="1384995"/>
          </a:xfrm>
        </p:grpSpPr>
        <p:grpSp>
          <p:nvGrpSpPr>
            <p:cNvPr id="8" name="Group 7">
              <a:extLst>
                <a:ext uri="{FF2B5EF4-FFF2-40B4-BE49-F238E27FC236}">
                  <a16:creationId xmlns:a16="http://schemas.microsoft.com/office/drawing/2014/main" id="{B2C9A1E6-3BA0-46A6-847C-A51D60CC429C}"/>
                </a:ext>
              </a:extLst>
            </p:cNvPr>
            <p:cNvGrpSpPr/>
            <p:nvPr/>
          </p:nvGrpSpPr>
          <p:grpSpPr>
            <a:xfrm>
              <a:off x="2787275" y="5410933"/>
              <a:ext cx="4494879" cy="1384995"/>
              <a:chOff x="605931" y="4849067"/>
              <a:chExt cx="4494879" cy="1384995"/>
            </a:xfrm>
          </p:grpSpPr>
          <p:grpSp>
            <p:nvGrpSpPr>
              <p:cNvPr id="9" name="Group 8">
                <a:extLst>
                  <a:ext uri="{FF2B5EF4-FFF2-40B4-BE49-F238E27FC236}">
                    <a16:creationId xmlns:a16="http://schemas.microsoft.com/office/drawing/2014/main" id="{B794DF81-7F40-4AFD-8BED-C7D27779F768}"/>
                  </a:ext>
                </a:extLst>
              </p:cNvPr>
              <p:cNvGrpSpPr/>
              <p:nvPr/>
            </p:nvGrpSpPr>
            <p:grpSpPr>
              <a:xfrm>
                <a:off x="605931" y="4849067"/>
                <a:ext cx="4494879" cy="1384995"/>
                <a:chOff x="1850838" y="2535522"/>
                <a:chExt cx="5184159" cy="1384995"/>
              </a:xfrm>
            </p:grpSpPr>
            <p:sp>
              <p:nvSpPr>
                <p:cNvPr id="11" name="TextBox 10">
                  <a:extLst>
                    <a:ext uri="{FF2B5EF4-FFF2-40B4-BE49-F238E27FC236}">
                      <a16:creationId xmlns:a16="http://schemas.microsoft.com/office/drawing/2014/main" id="{BCB25306-CF5B-4B4B-8225-053FED78D340}"/>
                    </a:ext>
                  </a:extLst>
                </p:cNvPr>
                <p:cNvSpPr txBox="1"/>
                <p:nvPr/>
              </p:nvSpPr>
              <p:spPr>
                <a:xfrm>
                  <a:off x="1850838" y="2535522"/>
                  <a:ext cx="5184159" cy="1384995"/>
                </a:xfrm>
                <a:prstGeom prst="rect">
                  <a:avLst/>
                </a:prstGeom>
                <a:noFill/>
                <a:ln w="38100">
                  <a:solidFill>
                    <a:schemeClr val="accent1"/>
                  </a:solidFill>
                </a:ln>
              </p:spPr>
              <p:txBody>
                <a:bodyPr wrap="square" rtlCol="0">
                  <a:spAutoFit/>
                </a:bodyPr>
                <a:lstStyle/>
                <a:p>
                  <a:r>
                    <a:rPr lang="en-US" sz="1400" b="1" u="sng" dirty="0"/>
                    <a:t>Content Legend </a:t>
                  </a:r>
                </a:p>
                <a:p>
                  <a:r>
                    <a:rPr lang="en-US" sz="1400" dirty="0">
                      <a:solidFill>
                        <a:srgbClr val="00B050"/>
                      </a:solidFill>
                    </a:rPr>
                    <a:t>      </a:t>
                  </a:r>
                </a:p>
                <a:p>
                  <a:r>
                    <a:rPr lang="en-US" sz="1400" dirty="0">
                      <a:solidFill>
                        <a:srgbClr val="00B050"/>
                      </a:solidFill>
                    </a:rPr>
                    <a:t>	= CMMC L1 Content</a:t>
                  </a:r>
                </a:p>
                <a:p>
                  <a:r>
                    <a:rPr lang="en-US" sz="1400" dirty="0">
                      <a:solidFill>
                        <a:srgbClr val="00B050"/>
                      </a:solidFill>
                    </a:rPr>
                    <a:t>	</a:t>
                  </a:r>
                  <a:r>
                    <a:rPr lang="en-US" sz="1400" dirty="0">
                      <a:solidFill>
                        <a:schemeClr val="accent2"/>
                      </a:solidFill>
                    </a:rPr>
                    <a:t>= CMMC L2 Content</a:t>
                  </a:r>
                </a:p>
                <a:p>
                  <a:r>
                    <a:rPr lang="en-US" sz="1400" dirty="0">
                      <a:solidFill>
                        <a:schemeClr val="accent2"/>
                      </a:solidFill>
                    </a:rPr>
                    <a:t>	</a:t>
                  </a:r>
                  <a:r>
                    <a:rPr lang="en-US" sz="1400" dirty="0">
                      <a:solidFill>
                        <a:schemeClr val="accent1">
                          <a:lumMod val="75000"/>
                          <a:lumOff val="25000"/>
                        </a:schemeClr>
                      </a:solidFill>
                    </a:rPr>
                    <a:t>= CMMC L3 Content</a:t>
                  </a:r>
                </a:p>
                <a:p>
                  <a:r>
                    <a:rPr lang="en-US" sz="1400" dirty="0">
                      <a:solidFill>
                        <a:srgbClr val="FF0000"/>
                      </a:solidFill>
                    </a:rPr>
                    <a:t>         = Non-CMMC Content/Extra</a:t>
                  </a:r>
                </a:p>
              </p:txBody>
            </p:sp>
            <p:sp>
              <p:nvSpPr>
                <p:cNvPr id="12" name="Diamond 11">
                  <a:extLst>
                    <a:ext uri="{FF2B5EF4-FFF2-40B4-BE49-F238E27FC236}">
                      <a16:creationId xmlns:a16="http://schemas.microsoft.com/office/drawing/2014/main" id="{8B362BC9-E47E-4B99-AD4E-E715992AB687}"/>
                    </a:ext>
                  </a:extLst>
                </p:cNvPr>
                <p:cNvSpPr/>
                <p:nvPr/>
              </p:nvSpPr>
              <p:spPr>
                <a:xfrm>
                  <a:off x="2136393" y="3217112"/>
                  <a:ext cx="209321" cy="188401"/>
                </a:xfrm>
                <a:prstGeom prst="diamond">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3" name="Star: 5 Points 12">
                  <a:extLst>
                    <a:ext uri="{FF2B5EF4-FFF2-40B4-BE49-F238E27FC236}">
                      <a16:creationId xmlns:a16="http://schemas.microsoft.com/office/drawing/2014/main" id="{B27D50DD-A906-46E4-A265-A3FBE5BB3E86}"/>
                    </a:ext>
                  </a:extLst>
                </p:cNvPr>
                <p:cNvSpPr/>
                <p:nvPr/>
              </p:nvSpPr>
              <p:spPr>
                <a:xfrm>
                  <a:off x="2136393" y="2984006"/>
                  <a:ext cx="209321" cy="188401"/>
                </a:xfrm>
                <a:prstGeom prst="star5">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grpSp>
          <p:sp>
            <p:nvSpPr>
              <p:cNvPr id="10" name="Plus Sign 9">
                <a:extLst>
                  <a:ext uri="{FF2B5EF4-FFF2-40B4-BE49-F238E27FC236}">
                    <a16:creationId xmlns:a16="http://schemas.microsoft.com/office/drawing/2014/main" id="{AC1BB7A5-FE5B-4DA1-AD9A-A6493D552978}"/>
                  </a:ext>
                </a:extLst>
              </p:cNvPr>
              <p:cNvSpPr/>
              <p:nvPr/>
            </p:nvSpPr>
            <p:spPr>
              <a:xfrm>
                <a:off x="795459" y="5918637"/>
                <a:ext cx="284194" cy="300704"/>
              </a:xfrm>
              <a:prstGeom prst="mathPlus">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Oval 16">
              <a:extLst>
                <a:ext uri="{FF2B5EF4-FFF2-40B4-BE49-F238E27FC236}">
                  <a16:creationId xmlns:a16="http://schemas.microsoft.com/office/drawing/2014/main" id="{BAFC68E1-A1D1-4F03-A616-6FE1F965100B}"/>
                </a:ext>
              </a:extLst>
            </p:cNvPr>
            <p:cNvSpPr/>
            <p:nvPr/>
          </p:nvSpPr>
          <p:spPr>
            <a:xfrm>
              <a:off x="2999677" y="6311587"/>
              <a:ext cx="245327" cy="144966"/>
            </a:xfrm>
            <a:prstGeom prst="ellipse">
              <a:avLst/>
            </a:prstGeom>
            <a:solidFill>
              <a:schemeClr val="accent1">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TextBox 14">
            <a:extLst>
              <a:ext uri="{FF2B5EF4-FFF2-40B4-BE49-F238E27FC236}">
                <a16:creationId xmlns:a16="http://schemas.microsoft.com/office/drawing/2014/main" id="{A80DCB23-0D70-4636-B839-D26CAA03778E}"/>
              </a:ext>
            </a:extLst>
          </p:cNvPr>
          <p:cNvSpPr txBox="1"/>
          <p:nvPr/>
        </p:nvSpPr>
        <p:spPr>
          <a:xfrm>
            <a:off x="7750108" y="342427"/>
            <a:ext cx="2629556" cy="1169551"/>
          </a:xfrm>
          <a:prstGeom prst="rect">
            <a:avLst/>
          </a:prstGeom>
          <a:solidFill>
            <a:srgbClr val="28517A"/>
          </a:solidFill>
        </p:spPr>
        <p:txBody>
          <a:bodyPr wrap="square" tIns="91440" bIns="91440" rtlCol="0">
            <a:spAutoFit/>
          </a:bodyPr>
          <a:lstStyle/>
          <a:p>
            <a:pPr algn="ctr"/>
            <a:r>
              <a:rPr lang="en-US" sz="1600" b="1" dirty="0">
                <a:solidFill>
                  <a:schemeClr val="bg1"/>
                </a:solidFill>
                <a:cs typeface="Arial" panose="020B0604020202020204" pitchFamily="34" charset="0"/>
              </a:rPr>
              <a:t>Helpful Hint:</a:t>
            </a:r>
          </a:p>
          <a:p>
            <a:pPr algn="ctr"/>
            <a:r>
              <a:rPr lang="en-US" sz="1600" dirty="0">
                <a:solidFill>
                  <a:schemeClr val="bg1"/>
                </a:solidFill>
                <a:cs typeface="Arial" panose="020B0604020202020204" pitchFamily="34" charset="0"/>
              </a:rPr>
              <a:t>Refer to the Resource Guide for a Glossary and Acronym Guide</a:t>
            </a:r>
          </a:p>
        </p:txBody>
      </p:sp>
      <p:sp>
        <p:nvSpPr>
          <p:cNvPr id="7" name="Footer Placeholder 3">
            <a:extLst>
              <a:ext uri="{FF2B5EF4-FFF2-40B4-BE49-F238E27FC236}">
                <a16:creationId xmlns:a16="http://schemas.microsoft.com/office/drawing/2014/main" id="{D37D3DBF-4B81-0200-F126-6B7FF940F6BF}"/>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2829185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57153-BE55-41AF-AD83-CAAC938B96D1}"/>
              </a:ext>
            </a:extLst>
          </p:cNvPr>
          <p:cNvSpPr>
            <a:spLocks noGrp="1"/>
          </p:cNvSpPr>
          <p:nvPr>
            <p:ph type="title"/>
          </p:nvPr>
        </p:nvSpPr>
        <p:spPr>
          <a:xfrm>
            <a:off x="651353" y="365125"/>
            <a:ext cx="10702447" cy="795969"/>
          </a:xfrm>
        </p:spPr>
        <p:txBody>
          <a:bodyPr/>
          <a:lstStyle/>
          <a:p>
            <a:r>
              <a:rPr lang="en-US" dirty="0"/>
              <a:t>Acronyms &amp; Definitions</a:t>
            </a:r>
          </a:p>
        </p:txBody>
      </p:sp>
      <p:sp>
        <p:nvSpPr>
          <p:cNvPr id="5" name="Slide Number Placeholder 4">
            <a:extLst>
              <a:ext uri="{FF2B5EF4-FFF2-40B4-BE49-F238E27FC236}">
                <a16:creationId xmlns:a16="http://schemas.microsoft.com/office/drawing/2014/main" id="{861EA960-28C0-4A3E-9507-DC4DDE1FE4AC}"/>
              </a:ext>
            </a:extLst>
          </p:cNvPr>
          <p:cNvSpPr>
            <a:spLocks noGrp="1"/>
          </p:cNvSpPr>
          <p:nvPr>
            <p:ph type="sldNum" sz="quarter" idx="12"/>
          </p:nvPr>
        </p:nvSpPr>
        <p:spPr/>
        <p:txBody>
          <a:bodyPr/>
          <a:lstStyle/>
          <a:p>
            <a:fld id="{EBCD8977-B073-4460-AE63-2BD9EC7B16E4}" type="slidenum">
              <a:rPr lang="en-US" smtClean="0"/>
              <a:t>6</a:t>
            </a:fld>
            <a:endParaRPr lang="en-US" dirty="0"/>
          </a:p>
        </p:txBody>
      </p:sp>
      <p:pic>
        <p:nvPicPr>
          <p:cNvPr id="6" name="Picture 5">
            <a:extLst>
              <a:ext uri="{FF2B5EF4-FFF2-40B4-BE49-F238E27FC236}">
                <a16:creationId xmlns:a16="http://schemas.microsoft.com/office/drawing/2014/main" id="{D7949027-5EAA-4B32-8483-9E770790415C}"/>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2" name="Diamond 11">
            <a:extLst>
              <a:ext uri="{FF2B5EF4-FFF2-40B4-BE49-F238E27FC236}">
                <a16:creationId xmlns:a16="http://schemas.microsoft.com/office/drawing/2014/main" id="{EDA4E566-32DF-4EB7-B454-A1AFDE88A553}"/>
              </a:ext>
            </a:extLst>
          </p:cNvPr>
          <p:cNvSpPr/>
          <p:nvPr/>
        </p:nvSpPr>
        <p:spPr>
          <a:xfrm>
            <a:off x="89410" y="108635"/>
            <a:ext cx="325283" cy="387124"/>
          </a:xfrm>
          <a:prstGeom prst="diamond">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graphicFrame>
        <p:nvGraphicFramePr>
          <p:cNvPr id="4" name="Table 6">
            <a:extLst>
              <a:ext uri="{FF2B5EF4-FFF2-40B4-BE49-F238E27FC236}">
                <a16:creationId xmlns:a16="http://schemas.microsoft.com/office/drawing/2014/main" id="{FDC15396-F61E-511C-B043-EB942A715B9B}"/>
              </a:ext>
            </a:extLst>
          </p:cNvPr>
          <p:cNvGraphicFramePr>
            <a:graphicFrameLocks noGrp="1"/>
          </p:cNvGraphicFramePr>
          <p:nvPr>
            <p:extLst>
              <p:ext uri="{D42A27DB-BD31-4B8C-83A1-F6EECF244321}">
                <p14:modId xmlns:p14="http://schemas.microsoft.com/office/powerpoint/2010/main" val="2619343070"/>
              </p:ext>
            </p:extLst>
          </p:nvPr>
        </p:nvGraphicFramePr>
        <p:xfrm>
          <a:off x="651353" y="1097594"/>
          <a:ext cx="10321447" cy="5034280"/>
        </p:xfrm>
        <a:graphic>
          <a:graphicData uri="http://schemas.openxmlformats.org/drawingml/2006/table">
            <a:tbl>
              <a:tblPr firstRow="1" bandRow="1">
                <a:tableStyleId>{5C22544A-7EE6-4342-B048-85BDC9FD1C3A}</a:tableStyleId>
              </a:tblPr>
              <a:tblGrid>
                <a:gridCol w="1342547">
                  <a:extLst>
                    <a:ext uri="{9D8B030D-6E8A-4147-A177-3AD203B41FA5}">
                      <a16:colId xmlns:a16="http://schemas.microsoft.com/office/drawing/2014/main" val="3440084909"/>
                    </a:ext>
                  </a:extLst>
                </a:gridCol>
                <a:gridCol w="2578100">
                  <a:extLst>
                    <a:ext uri="{9D8B030D-6E8A-4147-A177-3AD203B41FA5}">
                      <a16:colId xmlns:a16="http://schemas.microsoft.com/office/drawing/2014/main" val="255608781"/>
                    </a:ext>
                  </a:extLst>
                </a:gridCol>
                <a:gridCol w="6400800">
                  <a:extLst>
                    <a:ext uri="{9D8B030D-6E8A-4147-A177-3AD203B41FA5}">
                      <a16:colId xmlns:a16="http://schemas.microsoft.com/office/drawing/2014/main" val="3373679883"/>
                    </a:ext>
                  </a:extLst>
                </a:gridCol>
              </a:tblGrid>
              <a:tr h="370840">
                <a:tc>
                  <a:txBody>
                    <a:bodyPr/>
                    <a:lstStyle/>
                    <a:p>
                      <a:r>
                        <a:rPr lang="en-US" sz="1500" dirty="0"/>
                        <a:t>Acronym</a:t>
                      </a:r>
                    </a:p>
                  </a:txBody>
                  <a:tcPr/>
                </a:tc>
                <a:tc>
                  <a:txBody>
                    <a:bodyPr/>
                    <a:lstStyle/>
                    <a:p>
                      <a:r>
                        <a:rPr lang="en-US" sz="1500" dirty="0"/>
                        <a:t>Full Name</a:t>
                      </a:r>
                    </a:p>
                  </a:txBody>
                  <a:tcPr/>
                </a:tc>
                <a:tc>
                  <a:txBody>
                    <a:bodyPr/>
                    <a:lstStyle/>
                    <a:p>
                      <a:r>
                        <a:rPr lang="en-US" sz="1500" dirty="0"/>
                        <a:t>Definition</a:t>
                      </a:r>
                    </a:p>
                  </a:txBody>
                  <a:tcPr/>
                </a:tc>
                <a:extLst>
                  <a:ext uri="{0D108BD9-81ED-4DB2-BD59-A6C34878D82A}">
                    <a16:rowId xmlns:a16="http://schemas.microsoft.com/office/drawing/2014/main" val="304717830"/>
                  </a:ext>
                </a:extLst>
              </a:tr>
              <a:tr h="370840">
                <a:tc>
                  <a:txBody>
                    <a:bodyPr/>
                    <a:lstStyle/>
                    <a:p>
                      <a:r>
                        <a:rPr lang="en-US" sz="1500" dirty="0"/>
                        <a:t>C3PAO</a:t>
                      </a:r>
                    </a:p>
                  </a:txBody>
                  <a:tcPr/>
                </a:tc>
                <a:tc>
                  <a:txBody>
                    <a:bodyPr/>
                    <a:lstStyle/>
                    <a:p>
                      <a:r>
                        <a:rPr lang="en-US" sz="1500" dirty="0"/>
                        <a:t>CMMC Third Party Assessment Organization</a:t>
                      </a:r>
                    </a:p>
                  </a:txBody>
                  <a:tcPr/>
                </a:tc>
                <a:tc>
                  <a:txBody>
                    <a:bodyPr/>
                    <a:lstStyle/>
                    <a:p>
                      <a:r>
                        <a:rPr lang="en-US" sz="1500" dirty="0"/>
                        <a:t>An Entity that is certified to be contracted to and OSC to provide consultative advice OR certified assessments.</a:t>
                      </a:r>
                    </a:p>
                  </a:txBody>
                  <a:tcPr/>
                </a:tc>
                <a:extLst>
                  <a:ext uri="{0D108BD9-81ED-4DB2-BD59-A6C34878D82A}">
                    <a16:rowId xmlns:a16="http://schemas.microsoft.com/office/drawing/2014/main" val="3180322360"/>
                  </a:ext>
                </a:extLst>
              </a:tr>
              <a:tr h="421326">
                <a:tc>
                  <a:txBody>
                    <a:bodyPr/>
                    <a:lstStyle/>
                    <a:p>
                      <a:r>
                        <a:rPr lang="en-US" sz="1500" kern="1200" dirty="0">
                          <a:solidFill>
                            <a:schemeClr val="dk1"/>
                          </a:solidFill>
                          <a:effectLst/>
                          <a:latin typeface="+mn-lt"/>
                          <a:ea typeface="+mn-ea"/>
                          <a:cs typeface="+mn-cs"/>
                        </a:rPr>
                        <a:t>CAICO</a:t>
                      </a:r>
                      <a:endParaRPr lang="en-US" sz="1500" dirty="0"/>
                    </a:p>
                  </a:txBody>
                  <a:tcPr/>
                </a:tc>
                <a:tc>
                  <a:txBody>
                    <a:bodyPr/>
                    <a:lstStyle/>
                    <a:p>
                      <a:r>
                        <a:rPr lang="en-US" sz="1500" kern="1200" dirty="0">
                          <a:solidFill>
                            <a:schemeClr val="dk1"/>
                          </a:solidFill>
                          <a:effectLst/>
                          <a:latin typeface="+mn-lt"/>
                          <a:ea typeface="+mn-ea"/>
                          <a:cs typeface="+mn-cs"/>
                        </a:rPr>
                        <a:t>CMMC Assessors and Instructors Certification Organization</a:t>
                      </a:r>
                      <a:endParaRPr lang="en-US" sz="15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500" dirty="0"/>
                        <a:t>The CAICO is the dedicated CMMC entity facilitating the training, examination, and professional certification for individuals within the CMMC Ecosystem. The CAICO is a wholly owned subsidiary of the CMMC Accreditation Body, Inc. and operates as a nonprofit organization with federal tax-exempt status.</a:t>
                      </a:r>
                    </a:p>
                  </a:txBody>
                  <a:tcPr/>
                </a:tc>
                <a:extLst>
                  <a:ext uri="{0D108BD9-81ED-4DB2-BD59-A6C34878D82A}">
                    <a16:rowId xmlns:a16="http://schemas.microsoft.com/office/drawing/2014/main" val="526800521"/>
                  </a:ext>
                </a:extLst>
              </a:tr>
              <a:tr h="421326">
                <a:tc>
                  <a:txBody>
                    <a:bodyPr/>
                    <a:lstStyle/>
                    <a:p>
                      <a:r>
                        <a:rPr lang="en-US" sz="1500" dirty="0"/>
                        <a:t>CAP</a:t>
                      </a:r>
                    </a:p>
                  </a:txBody>
                  <a:tcPr/>
                </a:tc>
                <a:tc>
                  <a:txBody>
                    <a:bodyPr/>
                    <a:lstStyle/>
                    <a:p>
                      <a:r>
                        <a:rPr lang="en-US" sz="1500" dirty="0"/>
                        <a:t>CMMC Assessment Process</a:t>
                      </a:r>
                    </a:p>
                  </a:txBody>
                  <a:tcPr/>
                </a:tc>
                <a:tc>
                  <a:txBody>
                    <a:bodyPr/>
                    <a:lstStyle/>
                    <a:p>
                      <a:r>
                        <a:rPr lang="en-US" sz="1500" b="0" i="0" kern="1200" dirty="0">
                          <a:solidFill>
                            <a:schemeClr val="dk1"/>
                          </a:solidFill>
                          <a:effectLst/>
                          <a:latin typeface="+mn-lt"/>
                          <a:ea typeface="+mn-ea"/>
                          <a:cs typeface="+mn-cs"/>
                        </a:rPr>
                        <a:t>Provides procedures and guidance for CMMC C3PAOs conducting official CMMC Assessments of organizations seeking CMMC certification.</a:t>
                      </a:r>
                      <a:endParaRPr lang="en-US" sz="1500" dirty="0"/>
                    </a:p>
                  </a:txBody>
                  <a:tcPr/>
                </a:tc>
                <a:extLst>
                  <a:ext uri="{0D108BD9-81ED-4DB2-BD59-A6C34878D82A}">
                    <a16:rowId xmlns:a16="http://schemas.microsoft.com/office/drawing/2014/main" val="4294028727"/>
                  </a:ext>
                </a:extLst>
              </a:tr>
              <a:tr h="370840">
                <a:tc>
                  <a:txBody>
                    <a:bodyPr/>
                    <a:lstStyle/>
                    <a:p>
                      <a:r>
                        <a:rPr lang="en-US" sz="1500" dirty="0"/>
                        <a:t>CCA</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500" dirty="0"/>
                        <a:t>Certified CMMC Assessor</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500" b="0" i="0" dirty="0">
                          <a:effectLst/>
                          <a:latin typeface="+mn-lt"/>
                        </a:rPr>
                        <a:t>A person who has successfully completed all certification program requirements as outlined by the CAICO for becoming a Level 2 CMMC Assessor. A Provisional Assessor (PA) will become a CCP and then a CCA by passing the associated certification exam(s).</a:t>
                      </a:r>
                      <a:endParaRPr lang="en-US" sz="1500" dirty="0">
                        <a:latin typeface="+mn-lt"/>
                      </a:endParaRPr>
                    </a:p>
                  </a:txBody>
                  <a:tcPr/>
                </a:tc>
                <a:extLst>
                  <a:ext uri="{0D108BD9-81ED-4DB2-BD59-A6C34878D82A}">
                    <a16:rowId xmlns:a16="http://schemas.microsoft.com/office/drawing/2014/main" val="1509126154"/>
                  </a:ext>
                </a:extLst>
              </a:tr>
              <a:tr h="370840">
                <a:tc>
                  <a:txBody>
                    <a:bodyPr/>
                    <a:lstStyle/>
                    <a:p>
                      <a:r>
                        <a:rPr lang="en-US" sz="1500" dirty="0"/>
                        <a:t>CCP</a:t>
                      </a:r>
                    </a:p>
                  </a:txBody>
                  <a:tcPr/>
                </a:tc>
                <a:tc>
                  <a:txBody>
                    <a:bodyPr/>
                    <a:lstStyle/>
                    <a:p>
                      <a:r>
                        <a:rPr lang="en-US" sz="1500" dirty="0"/>
                        <a:t>Certified CMMC Professional</a:t>
                      </a:r>
                    </a:p>
                  </a:txBody>
                  <a:tcPr/>
                </a:tc>
                <a:tc>
                  <a:txBody>
                    <a:bodyPr/>
                    <a:lstStyle/>
                    <a:p>
                      <a:r>
                        <a:rPr lang="en-US" sz="1500" b="0" i="0" kern="1200" dirty="0">
                          <a:solidFill>
                            <a:schemeClr val="dk1"/>
                          </a:solidFill>
                          <a:effectLst/>
                          <a:latin typeface="+mn-lt"/>
                          <a:ea typeface="+mn-ea"/>
                          <a:cs typeface="+mn-cs"/>
                        </a:rPr>
                        <a:t>A person who has successfully completed all certification program requirements as outlined by the CAICO for becoming a Level 1 CMMC Assessor.</a:t>
                      </a:r>
                      <a:endParaRPr lang="en-US" sz="1500" dirty="0"/>
                    </a:p>
                  </a:txBody>
                  <a:tcPr/>
                </a:tc>
                <a:extLst>
                  <a:ext uri="{0D108BD9-81ED-4DB2-BD59-A6C34878D82A}">
                    <a16:rowId xmlns:a16="http://schemas.microsoft.com/office/drawing/2014/main" val="4038105157"/>
                  </a:ext>
                </a:extLst>
              </a:tr>
              <a:tr h="370840">
                <a:tc>
                  <a:txBody>
                    <a:bodyPr/>
                    <a:lstStyle/>
                    <a:p>
                      <a:r>
                        <a:rPr lang="en-US" sz="1500" dirty="0"/>
                        <a:t>CMMC</a:t>
                      </a:r>
                    </a:p>
                  </a:txBody>
                  <a:tcPr/>
                </a:tc>
                <a:tc>
                  <a:txBody>
                    <a:bodyPr/>
                    <a:lstStyle/>
                    <a:p>
                      <a:r>
                        <a:rPr lang="en-US" sz="1500" dirty="0"/>
                        <a:t>Cybersecurity Maturity Model Certification</a:t>
                      </a:r>
                    </a:p>
                  </a:txBody>
                  <a:tcPr/>
                </a:tc>
                <a:tc>
                  <a:txBody>
                    <a:bodyPr/>
                    <a:lstStyle/>
                    <a:p>
                      <a:r>
                        <a:rPr lang="en-US" sz="1500" b="0" i="0" kern="1200" dirty="0">
                          <a:solidFill>
                            <a:schemeClr val="dk1"/>
                          </a:solidFill>
                          <a:effectLst/>
                          <a:latin typeface="+mn-lt"/>
                          <a:ea typeface="+mn-ea"/>
                          <a:cs typeface="+mn-cs"/>
                        </a:rPr>
                        <a:t>Set of standards established by the DoD against which an OSC is to be assessed.</a:t>
                      </a:r>
                      <a:endParaRPr lang="en-US" sz="1500" dirty="0"/>
                    </a:p>
                  </a:txBody>
                  <a:tcPr/>
                </a:tc>
                <a:extLst>
                  <a:ext uri="{0D108BD9-81ED-4DB2-BD59-A6C34878D82A}">
                    <a16:rowId xmlns:a16="http://schemas.microsoft.com/office/drawing/2014/main" val="1972811725"/>
                  </a:ext>
                </a:extLst>
              </a:tr>
            </a:tbl>
          </a:graphicData>
        </a:graphic>
      </p:graphicFrame>
      <p:sp>
        <p:nvSpPr>
          <p:cNvPr id="9" name="TextBox 8">
            <a:extLst>
              <a:ext uri="{FF2B5EF4-FFF2-40B4-BE49-F238E27FC236}">
                <a16:creationId xmlns:a16="http://schemas.microsoft.com/office/drawing/2014/main" id="{F343A73D-3B4A-4BAD-A9CD-3DFCC716903F}"/>
              </a:ext>
            </a:extLst>
          </p:cNvPr>
          <p:cNvSpPr txBox="1"/>
          <p:nvPr/>
        </p:nvSpPr>
        <p:spPr>
          <a:xfrm>
            <a:off x="6650085" y="6585883"/>
            <a:ext cx="3885790" cy="215444"/>
          </a:xfrm>
          <a:prstGeom prst="rect">
            <a:avLst/>
          </a:prstGeom>
          <a:noFill/>
        </p:spPr>
        <p:txBody>
          <a:bodyPr wrap="square" rtlCol="0">
            <a:spAutoFit/>
          </a:bodyPr>
          <a:lstStyle/>
          <a:p>
            <a:r>
              <a:rPr lang="en-US" sz="800" dirty="0"/>
              <a:t>Source: </a:t>
            </a:r>
            <a:r>
              <a:rPr lang="en-US" sz="800" dirty="0">
                <a:effectLst/>
                <a:ea typeface="Calibri" panose="020F0502020204030204" pitchFamily="34" charset="0"/>
                <a:cs typeface="Times New Roman" panose="02020603050405020304" pitchFamily="18" charset="0"/>
              </a:rPr>
              <a:t>https://cyberab.org/CMMC-Ecosystem/Terminology</a:t>
            </a:r>
            <a:r>
              <a:rPr lang="en-US" sz="800" dirty="0"/>
              <a:t> </a:t>
            </a:r>
          </a:p>
        </p:txBody>
      </p:sp>
      <p:sp>
        <p:nvSpPr>
          <p:cNvPr id="7" name="Footer Placeholder 3">
            <a:extLst>
              <a:ext uri="{FF2B5EF4-FFF2-40B4-BE49-F238E27FC236}">
                <a16:creationId xmlns:a16="http://schemas.microsoft.com/office/drawing/2014/main" id="{8DEC7A3E-F80C-9012-D666-2A8C77743011}"/>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1789702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57153-BE55-41AF-AD83-CAAC938B96D1}"/>
              </a:ext>
            </a:extLst>
          </p:cNvPr>
          <p:cNvSpPr>
            <a:spLocks noGrp="1"/>
          </p:cNvSpPr>
          <p:nvPr>
            <p:ph type="title"/>
          </p:nvPr>
        </p:nvSpPr>
        <p:spPr>
          <a:xfrm>
            <a:off x="651353" y="365125"/>
            <a:ext cx="10702447" cy="795969"/>
          </a:xfrm>
        </p:spPr>
        <p:txBody>
          <a:bodyPr/>
          <a:lstStyle/>
          <a:p>
            <a:r>
              <a:rPr lang="en-US" dirty="0"/>
              <a:t>Acronyms &amp; Definitions (cont’d)</a:t>
            </a:r>
          </a:p>
        </p:txBody>
      </p:sp>
      <p:sp>
        <p:nvSpPr>
          <p:cNvPr id="5" name="Slide Number Placeholder 4">
            <a:extLst>
              <a:ext uri="{FF2B5EF4-FFF2-40B4-BE49-F238E27FC236}">
                <a16:creationId xmlns:a16="http://schemas.microsoft.com/office/drawing/2014/main" id="{861EA960-28C0-4A3E-9507-DC4DDE1FE4AC}"/>
              </a:ext>
            </a:extLst>
          </p:cNvPr>
          <p:cNvSpPr>
            <a:spLocks noGrp="1"/>
          </p:cNvSpPr>
          <p:nvPr>
            <p:ph type="sldNum" sz="quarter" idx="12"/>
          </p:nvPr>
        </p:nvSpPr>
        <p:spPr/>
        <p:txBody>
          <a:bodyPr/>
          <a:lstStyle/>
          <a:p>
            <a:fld id="{EBCD8977-B073-4460-AE63-2BD9EC7B16E4}" type="slidenum">
              <a:rPr lang="en-US" smtClean="0"/>
              <a:t>7</a:t>
            </a:fld>
            <a:endParaRPr lang="en-US" dirty="0"/>
          </a:p>
        </p:txBody>
      </p:sp>
      <p:pic>
        <p:nvPicPr>
          <p:cNvPr id="6" name="Picture 5">
            <a:extLst>
              <a:ext uri="{FF2B5EF4-FFF2-40B4-BE49-F238E27FC236}">
                <a16:creationId xmlns:a16="http://schemas.microsoft.com/office/drawing/2014/main" id="{D7949027-5EAA-4B32-8483-9E770790415C}"/>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2" name="Diamond 11">
            <a:extLst>
              <a:ext uri="{FF2B5EF4-FFF2-40B4-BE49-F238E27FC236}">
                <a16:creationId xmlns:a16="http://schemas.microsoft.com/office/drawing/2014/main" id="{EDA4E566-32DF-4EB7-B454-A1AFDE88A553}"/>
              </a:ext>
            </a:extLst>
          </p:cNvPr>
          <p:cNvSpPr/>
          <p:nvPr/>
        </p:nvSpPr>
        <p:spPr>
          <a:xfrm>
            <a:off x="89410" y="108635"/>
            <a:ext cx="325283" cy="387124"/>
          </a:xfrm>
          <a:prstGeom prst="diamond">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graphicFrame>
        <p:nvGraphicFramePr>
          <p:cNvPr id="4" name="Table 6">
            <a:extLst>
              <a:ext uri="{FF2B5EF4-FFF2-40B4-BE49-F238E27FC236}">
                <a16:creationId xmlns:a16="http://schemas.microsoft.com/office/drawing/2014/main" id="{FDC15396-F61E-511C-B043-EB942A715B9B}"/>
              </a:ext>
            </a:extLst>
          </p:cNvPr>
          <p:cNvGraphicFramePr>
            <a:graphicFrameLocks noGrp="1"/>
          </p:cNvGraphicFramePr>
          <p:nvPr>
            <p:extLst>
              <p:ext uri="{D42A27DB-BD31-4B8C-83A1-F6EECF244321}">
                <p14:modId xmlns:p14="http://schemas.microsoft.com/office/powerpoint/2010/main" val="3087322163"/>
              </p:ext>
            </p:extLst>
          </p:nvPr>
        </p:nvGraphicFramePr>
        <p:xfrm>
          <a:off x="651353" y="1097594"/>
          <a:ext cx="10323576" cy="5080000"/>
        </p:xfrm>
        <a:graphic>
          <a:graphicData uri="http://schemas.openxmlformats.org/drawingml/2006/table">
            <a:tbl>
              <a:tblPr firstRow="1" bandRow="1">
                <a:tableStyleId>{5C22544A-7EE6-4342-B048-85BDC9FD1C3A}</a:tableStyleId>
              </a:tblPr>
              <a:tblGrid>
                <a:gridCol w="1344168">
                  <a:extLst>
                    <a:ext uri="{9D8B030D-6E8A-4147-A177-3AD203B41FA5}">
                      <a16:colId xmlns:a16="http://schemas.microsoft.com/office/drawing/2014/main" val="3440084909"/>
                    </a:ext>
                  </a:extLst>
                </a:gridCol>
                <a:gridCol w="2578608">
                  <a:extLst>
                    <a:ext uri="{9D8B030D-6E8A-4147-A177-3AD203B41FA5}">
                      <a16:colId xmlns:a16="http://schemas.microsoft.com/office/drawing/2014/main" val="255608781"/>
                    </a:ext>
                  </a:extLst>
                </a:gridCol>
                <a:gridCol w="6400800">
                  <a:extLst>
                    <a:ext uri="{9D8B030D-6E8A-4147-A177-3AD203B41FA5}">
                      <a16:colId xmlns:a16="http://schemas.microsoft.com/office/drawing/2014/main" val="3373679883"/>
                    </a:ext>
                  </a:extLst>
                </a:gridCol>
              </a:tblGrid>
              <a:tr h="370840">
                <a:tc>
                  <a:txBody>
                    <a:bodyPr/>
                    <a:lstStyle/>
                    <a:p>
                      <a:r>
                        <a:rPr lang="en-US" sz="1500" dirty="0"/>
                        <a:t>Acronym</a:t>
                      </a:r>
                    </a:p>
                  </a:txBody>
                  <a:tcPr/>
                </a:tc>
                <a:tc>
                  <a:txBody>
                    <a:bodyPr/>
                    <a:lstStyle/>
                    <a:p>
                      <a:r>
                        <a:rPr lang="en-US" sz="1500" dirty="0"/>
                        <a:t>Full Name</a:t>
                      </a:r>
                    </a:p>
                  </a:txBody>
                  <a:tcPr/>
                </a:tc>
                <a:tc>
                  <a:txBody>
                    <a:bodyPr/>
                    <a:lstStyle/>
                    <a:p>
                      <a:r>
                        <a:rPr lang="en-US" sz="1500" dirty="0"/>
                        <a:t>Definition</a:t>
                      </a:r>
                    </a:p>
                  </a:txBody>
                  <a:tcPr/>
                </a:tc>
                <a:extLst>
                  <a:ext uri="{0D108BD9-81ED-4DB2-BD59-A6C34878D82A}">
                    <a16:rowId xmlns:a16="http://schemas.microsoft.com/office/drawing/2014/main" val="304717830"/>
                  </a:ext>
                </a:extLst>
              </a:tr>
              <a:tr h="370840">
                <a:tc>
                  <a:txBody>
                    <a:bodyPr/>
                    <a:lstStyle/>
                    <a:p>
                      <a:r>
                        <a:rPr lang="en-US" sz="1500" dirty="0"/>
                        <a:t>CUI</a:t>
                      </a:r>
                    </a:p>
                  </a:txBody>
                  <a:tcPr/>
                </a:tc>
                <a:tc>
                  <a:txBody>
                    <a:bodyPr/>
                    <a:lstStyle/>
                    <a:p>
                      <a:r>
                        <a:rPr lang="en-US" sz="1500" dirty="0"/>
                        <a:t>Controlled Unclassified Information</a:t>
                      </a:r>
                    </a:p>
                  </a:txBody>
                  <a:tcPr/>
                </a:tc>
                <a:tc>
                  <a:txBody>
                    <a:bodyPr/>
                    <a:lstStyle/>
                    <a:p>
                      <a:r>
                        <a:rPr lang="en-US" sz="1500" b="0" i="0" kern="1200" dirty="0">
                          <a:solidFill>
                            <a:schemeClr val="dk1"/>
                          </a:solidFill>
                          <a:effectLst/>
                          <a:latin typeface="+mn-lt"/>
                          <a:ea typeface="+mn-ea"/>
                          <a:cs typeface="+mn-cs"/>
                        </a:rPr>
                        <a:t>Information that requires safeguarding or dissemination control pursuant to and consistent with laws, regulations, and government-wide policies, excluding information that is classified under Executive Order 13526, Classified National Security Information, December 29, 2009, or any predecessor or successor order, or Atomic Energy Act of 1954, as amended. Source: NIST SP800-171 Rev 2</a:t>
                      </a:r>
                      <a:endParaRPr lang="en-US" sz="1500" dirty="0"/>
                    </a:p>
                  </a:txBody>
                  <a:tcPr/>
                </a:tc>
                <a:extLst>
                  <a:ext uri="{0D108BD9-81ED-4DB2-BD59-A6C34878D82A}">
                    <a16:rowId xmlns:a16="http://schemas.microsoft.com/office/drawing/2014/main" val="3830455531"/>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500" dirty="0"/>
                        <a:t>The Cyber AB</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500" dirty="0"/>
                        <a:t>The Cyber Accreditation Body (formerly CMMC Accreditation Body)</a:t>
                      </a:r>
                    </a:p>
                    <a:p>
                      <a:endParaRPr lang="en-US" sz="15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500" dirty="0"/>
                        <a:t>The Cyber AB is the official accreditation body of the Cybersecurity Maturity Model Certification (CMMC) Ecosystem and the sole authorized non-governmental partner of the U.S. Department of Defense in implementing and overseeing the CMMC conformance regime.</a:t>
                      </a:r>
                    </a:p>
                  </a:txBody>
                  <a:tcPr/>
                </a:tc>
                <a:extLst>
                  <a:ext uri="{0D108BD9-81ED-4DB2-BD59-A6C34878D82A}">
                    <a16:rowId xmlns:a16="http://schemas.microsoft.com/office/drawing/2014/main" val="8359936"/>
                  </a:ext>
                </a:extLst>
              </a:tr>
              <a:tr h="370840">
                <a:tc>
                  <a:txBody>
                    <a:bodyPr/>
                    <a:lstStyle/>
                    <a:p>
                      <a:r>
                        <a:rPr lang="en-US" sz="1500" dirty="0"/>
                        <a:t>DCMA</a:t>
                      </a:r>
                    </a:p>
                  </a:txBody>
                  <a:tcPr/>
                </a:tc>
                <a:tc>
                  <a:txBody>
                    <a:bodyPr/>
                    <a:lstStyle/>
                    <a:p>
                      <a:r>
                        <a:rPr lang="en-US" sz="1500" dirty="0"/>
                        <a:t>Defense Contract Management Agency</a:t>
                      </a:r>
                    </a:p>
                  </a:txBody>
                  <a:tcPr/>
                </a:tc>
                <a:tc>
                  <a:txBody>
                    <a:bodyPr/>
                    <a:lstStyle/>
                    <a:p>
                      <a:r>
                        <a:rPr lang="en-US" sz="1500" dirty="0"/>
                        <a:t>Agency that provides contract administration services for the Department of Defense, other federal organizations and international partners, and is an essential part of the acquisition process from pre-award to sustainment. (</a:t>
                      </a:r>
                      <a:r>
                        <a:rPr lang="en-US" sz="1500" dirty="0">
                          <a:hlinkClick r:id="rId4"/>
                        </a:rPr>
                        <a:t>DCMA.mil</a:t>
                      </a:r>
                      <a:r>
                        <a:rPr lang="en-US" sz="1500" dirty="0"/>
                        <a:t>)</a:t>
                      </a:r>
                    </a:p>
                  </a:txBody>
                  <a:tcPr/>
                </a:tc>
                <a:extLst>
                  <a:ext uri="{0D108BD9-81ED-4DB2-BD59-A6C34878D82A}">
                    <a16:rowId xmlns:a16="http://schemas.microsoft.com/office/drawing/2014/main" val="1455504271"/>
                  </a:ext>
                </a:extLst>
              </a:tr>
              <a:tr h="370840">
                <a:tc>
                  <a:txBody>
                    <a:bodyPr/>
                    <a:lstStyle/>
                    <a:p>
                      <a:r>
                        <a:rPr lang="en-US" sz="1500" dirty="0"/>
                        <a:t>DFARS</a:t>
                      </a:r>
                    </a:p>
                  </a:txBody>
                  <a:tcPr/>
                </a:tc>
                <a:tc>
                  <a:txBody>
                    <a:bodyPr/>
                    <a:lstStyle/>
                    <a:p>
                      <a:r>
                        <a:rPr lang="en-US" sz="1500" dirty="0"/>
                        <a:t>Defense Federal Acquisition Regulation Supplement</a:t>
                      </a:r>
                    </a:p>
                  </a:txBody>
                  <a:tcPr/>
                </a:tc>
                <a:tc>
                  <a:txBody>
                    <a:bodyPr/>
                    <a:lstStyle/>
                    <a:p>
                      <a:r>
                        <a:rPr lang="en-US" sz="1500" dirty="0"/>
                        <a:t>The DFARS provides DoD implementation and supplementation of the Federal Acquisition Regulation (FAR). The DFARS contains requirements of law, DoD-wide policies, delegations of FAR authorities, deviations from FAR requirements, and policies/procedures that have a significant effect on the public. (</a:t>
                      </a:r>
                      <a:r>
                        <a:rPr lang="en-US" sz="1500" dirty="0">
                          <a:hlinkClick r:id="rId5"/>
                        </a:rPr>
                        <a:t>osd.mil</a:t>
                      </a:r>
                      <a:r>
                        <a:rPr lang="en-US" sz="1500" dirty="0"/>
                        <a:t>)</a:t>
                      </a:r>
                    </a:p>
                  </a:txBody>
                  <a:tcPr/>
                </a:tc>
                <a:extLst>
                  <a:ext uri="{0D108BD9-81ED-4DB2-BD59-A6C34878D82A}">
                    <a16:rowId xmlns:a16="http://schemas.microsoft.com/office/drawing/2014/main" val="2811990703"/>
                  </a:ext>
                </a:extLst>
              </a:tr>
            </a:tbl>
          </a:graphicData>
        </a:graphic>
      </p:graphicFrame>
      <p:sp>
        <p:nvSpPr>
          <p:cNvPr id="9" name="TextBox 8">
            <a:extLst>
              <a:ext uri="{FF2B5EF4-FFF2-40B4-BE49-F238E27FC236}">
                <a16:creationId xmlns:a16="http://schemas.microsoft.com/office/drawing/2014/main" id="{7FB98E35-F83A-49A4-9202-96A8993F4AB7}"/>
              </a:ext>
            </a:extLst>
          </p:cNvPr>
          <p:cNvSpPr txBox="1"/>
          <p:nvPr/>
        </p:nvSpPr>
        <p:spPr>
          <a:xfrm>
            <a:off x="6650085" y="6585883"/>
            <a:ext cx="3885790" cy="215444"/>
          </a:xfrm>
          <a:prstGeom prst="rect">
            <a:avLst/>
          </a:prstGeom>
          <a:noFill/>
        </p:spPr>
        <p:txBody>
          <a:bodyPr wrap="square" rtlCol="0">
            <a:spAutoFit/>
          </a:bodyPr>
          <a:lstStyle/>
          <a:p>
            <a:r>
              <a:rPr lang="en-US" sz="800" dirty="0"/>
              <a:t>Source: </a:t>
            </a:r>
            <a:r>
              <a:rPr lang="en-US" sz="800" dirty="0">
                <a:effectLst/>
                <a:ea typeface="Calibri" panose="020F0502020204030204" pitchFamily="34" charset="0"/>
                <a:cs typeface="Times New Roman" panose="02020603050405020304" pitchFamily="18" charset="0"/>
              </a:rPr>
              <a:t>https://cyberab.org/CMMC-Ecosystem/Terminology</a:t>
            </a:r>
            <a:r>
              <a:rPr lang="en-US" sz="800" dirty="0"/>
              <a:t> </a:t>
            </a:r>
          </a:p>
        </p:txBody>
      </p:sp>
      <p:sp>
        <p:nvSpPr>
          <p:cNvPr id="3" name="Footer Placeholder 2">
            <a:extLst>
              <a:ext uri="{FF2B5EF4-FFF2-40B4-BE49-F238E27FC236}">
                <a16:creationId xmlns:a16="http://schemas.microsoft.com/office/drawing/2014/main" id="{FB41CEB5-1269-4574-B604-4A944440319A}"/>
              </a:ext>
            </a:extLst>
          </p:cNvPr>
          <p:cNvSpPr>
            <a:spLocks noGrp="1"/>
          </p:cNvSpPr>
          <p:nvPr>
            <p:ph type="ftr" sz="quarter" idx="11"/>
          </p:nvPr>
        </p:nvSpPr>
        <p:spPr/>
        <p:txBody>
          <a:bodyPr/>
          <a:lstStyle/>
          <a:p>
            <a:endParaRPr lang="en-US"/>
          </a:p>
          <a:p>
            <a:endParaRPr lang="en-US"/>
          </a:p>
        </p:txBody>
      </p:sp>
      <p:sp>
        <p:nvSpPr>
          <p:cNvPr id="8" name="Footer Placeholder 3">
            <a:extLst>
              <a:ext uri="{FF2B5EF4-FFF2-40B4-BE49-F238E27FC236}">
                <a16:creationId xmlns:a16="http://schemas.microsoft.com/office/drawing/2014/main" id="{01002801-337D-649F-597A-E1799D014E2E}"/>
              </a:ext>
            </a:extLst>
          </p:cNvPr>
          <p:cNvSpPr txBox="1">
            <a:spLocks/>
          </p:cNvSpPr>
          <p:nvPr/>
        </p:nvSpPr>
        <p:spPr>
          <a:xfrm>
            <a:off x="469778" y="6576368"/>
            <a:ext cx="1338828" cy="230832"/>
          </a:xfrm>
          <a:prstGeom prst="rect">
            <a:avLst/>
          </a:prstGeom>
        </p:spPr>
        <p:txBody>
          <a:bodyPr vert="horz" wrap="none" lIns="91440" tIns="45720" rIns="91440" bIns="45720" rtlCol="0" anchor="b" anchorCtr="1">
            <a:spAutoFit/>
          </a:bodyP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t>Cyber/CMMC Training</a:t>
            </a:r>
            <a:endParaRPr lang="en-US" dirty="0"/>
          </a:p>
        </p:txBody>
      </p:sp>
    </p:spTree>
    <p:extLst>
      <p:ext uri="{BB962C8B-B14F-4D97-AF65-F5344CB8AC3E}">
        <p14:creationId xmlns:p14="http://schemas.microsoft.com/office/powerpoint/2010/main" val="35092660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57153-BE55-41AF-AD83-CAAC938B96D1}"/>
              </a:ext>
            </a:extLst>
          </p:cNvPr>
          <p:cNvSpPr>
            <a:spLocks noGrp="1"/>
          </p:cNvSpPr>
          <p:nvPr>
            <p:ph type="title"/>
          </p:nvPr>
        </p:nvSpPr>
        <p:spPr>
          <a:xfrm>
            <a:off x="651353" y="365125"/>
            <a:ext cx="10702447" cy="795969"/>
          </a:xfrm>
        </p:spPr>
        <p:txBody>
          <a:bodyPr/>
          <a:lstStyle/>
          <a:p>
            <a:r>
              <a:rPr lang="en-US" dirty="0"/>
              <a:t>Acronyms &amp; Definitions (cont’d)</a:t>
            </a:r>
          </a:p>
        </p:txBody>
      </p:sp>
      <p:sp>
        <p:nvSpPr>
          <p:cNvPr id="5" name="Slide Number Placeholder 4">
            <a:extLst>
              <a:ext uri="{FF2B5EF4-FFF2-40B4-BE49-F238E27FC236}">
                <a16:creationId xmlns:a16="http://schemas.microsoft.com/office/drawing/2014/main" id="{861EA960-28C0-4A3E-9507-DC4DDE1FE4AC}"/>
              </a:ext>
            </a:extLst>
          </p:cNvPr>
          <p:cNvSpPr>
            <a:spLocks noGrp="1"/>
          </p:cNvSpPr>
          <p:nvPr>
            <p:ph type="sldNum" sz="quarter" idx="12"/>
          </p:nvPr>
        </p:nvSpPr>
        <p:spPr/>
        <p:txBody>
          <a:bodyPr/>
          <a:lstStyle/>
          <a:p>
            <a:fld id="{EBCD8977-B073-4460-AE63-2BD9EC7B16E4}" type="slidenum">
              <a:rPr lang="en-US" smtClean="0"/>
              <a:t>8</a:t>
            </a:fld>
            <a:endParaRPr lang="en-US" dirty="0"/>
          </a:p>
        </p:txBody>
      </p:sp>
      <p:pic>
        <p:nvPicPr>
          <p:cNvPr id="6" name="Picture 5">
            <a:extLst>
              <a:ext uri="{FF2B5EF4-FFF2-40B4-BE49-F238E27FC236}">
                <a16:creationId xmlns:a16="http://schemas.microsoft.com/office/drawing/2014/main" id="{D7949027-5EAA-4B32-8483-9E770790415C}"/>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2" name="Diamond 11">
            <a:extLst>
              <a:ext uri="{FF2B5EF4-FFF2-40B4-BE49-F238E27FC236}">
                <a16:creationId xmlns:a16="http://schemas.microsoft.com/office/drawing/2014/main" id="{EDA4E566-32DF-4EB7-B454-A1AFDE88A553}"/>
              </a:ext>
            </a:extLst>
          </p:cNvPr>
          <p:cNvSpPr/>
          <p:nvPr/>
        </p:nvSpPr>
        <p:spPr>
          <a:xfrm>
            <a:off x="89410" y="108635"/>
            <a:ext cx="325283" cy="387124"/>
          </a:xfrm>
          <a:prstGeom prst="diamond">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graphicFrame>
        <p:nvGraphicFramePr>
          <p:cNvPr id="4" name="Table 6">
            <a:extLst>
              <a:ext uri="{FF2B5EF4-FFF2-40B4-BE49-F238E27FC236}">
                <a16:creationId xmlns:a16="http://schemas.microsoft.com/office/drawing/2014/main" id="{FDC15396-F61E-511C-B043-EB942A715B9B}"/>
              </a:ext>
            </a:extLst>
          </p:cNvPr>
          <p:cNvGraphicFramePr>
            <a:graphicFrameLocks noGrp="1"/>
          </p:cNvGraphicFramePr>
          <p:nvPr>
            <p:extLst>
              <p:ext uri="{D42A27DB-BD31-4B8C-83A1-F6EECF244321}">
                <p14:modId xmlns:p14="http://schemas.microsoft.com/office/powerpoint/2010/main" val="3694622118"/>
              </p:ext>
            </p:extLst>
          </p:nvPr>
        </p:nvGraphicFramePr>
        <p:xfrm>
          <a:off x="651353" y="1097594"/>
          <a:ext cx="10323576" cy="5080000"/>
        </p:xfrm>
        <a:graphic>
          <a:graphicData uri="http://schemas.openxmlformats.org/drawingml/2006/table">
            <a:tbl>
              <a:tblPr firstRow="1" bandRow="1">
                <a:tableStyleId>{5C22544A-7EE6-4342-B048-85BDC9FD1C3A}</a:tableStyleId>
              </a:tblPr>
              <a:tblGrid>
                <a:gridCol w="1520347">
                  <a:extLst>
                    <a:ext uri="{9D8B030D-6E8A-4147-A177-3AD203B41FA5}">
                      <a16:colId xmlns:a16="http://schemas.microsoft.com/office/drawing/2014/main" val="3440084909"/>
                    </a:ext>
                  </a:extLst>
                </a:gridCol>
                <a:gridCol w="2402429">
                  <a:extLst>
                    <a:ext uri="{9D8B030D-6E8A-4147-A177-3AD203B41FA5}">
                      <a16:colId xmlns:a16="http://schemas.microsoft.com/office/drawing/2014/main" val="255608781"/>
                    </a:ext>
                  </a:extLst>
                </a:gridCol>
                <a:gridCol w="6400800">
                  <a:extLst>
                    <a:ext uri="{9D8B030D-6E8A-4147-A177-3AD203B41FA5}">
                      <a16:colId xmlns:a16="http://schemas.microsoft.com/office/drawing/2014/main" val="3373679883"/>
                    </a:ext>
                  </a:extLst>
                </a:gridCol>
              </a:tblGrid>
              <a:tr h="370840">
                <a:tc>
                  <a:txBody>
                    <a:bodyPr/>
                    <a:lstStyle/>
                    <a:p>
                      <a:r>
                        <a:rPr lang="en-US" sz="1500" dirty="0"/>
                        <a:t>Acronym</a:t>
                      </a:r>
                    </a:p>
                  </a:txBody>
                  <a:tcPr/>
                </a:tc>
                <a:tc>
                  <a:txBody>
                    <a:bodyPr/>
                    <a:lstStyle/>
                    <a:p>
                      <a:r>
                        <a:rPr lang="en-US" sz="1500" dirty="0"/>
                        <a:t>Full Name</a:t>
                      </a:r>
                    </a:p>
                  </a:txBody>
                  <a:tcPr/>
                </a:tc>
                <a:tc>
                  <a:txBody>
                    <a:bodyPr/>
                    <a:lstStyle/>
                    <a:p>
                      <a:r>
                        <a:rPr lang="en-US" sz="1500" dirty="0"/>
                        <a:t>Definition</a:t>
                      </a:r>
                    </a:p>
                  </a:txBody>
                  <a:tcPr/>
                </a:tc>
                <a:extLst>
                  <a:ext uri="{0D108BD9-81ED-4DB2-BD59-A6C34878D82A}">
                    <a16:rowId xmlns:a16="http://schemas.microsoft.com/office/drawing/2014/main" val="304717830"/>
                  </a:ext>
                </a:extLst>
              </a:tr>
              <a:tr h="370840">
                <a:tc>
                  <a:txBody>
                    <a:bodyPr/>
                    <a:lstStyle/>
                    <a:p>
                      <a:r>
                        <a:rPr lang="en-US" sz="1500" dirty="0"/>
                        <a:t>DIBCAC</a:t>
                      </a:r>
                    </a:p>
                  </a:txBody>
                  <a:tcPr/>
                </a:tc>
                <a:tc>
                  <a:txBody>
                    <a:bodyPr/>
                    <a:lstStyle/>
                    <a:p>
                      <a:r>
                        <a:rPr lang="en-US" sz="1500" dirty="0"/>
                        <a:t>Defense Industrial Base Cyber Assessment Center</a:t>
                      </a:r>
                    </a:p>
                  </a:txBody>
                  <a:tcPr/>
                </a:tc>
                <a:tc>
                  <a:txBody>
                    <a:bodyPr/>
                    <a:lstStyle/>
                    <a:p>
                      <a:r>
                        <a:rPr lang="en-US" sz="1500" b="0" i="0" kern="1200" dirty="0">
                          <a:solidFill>
                            <a:schemeClr val="dk1"/>
                          </a:solidFill>
                          <a:effectLst/>
                          <a:latin typeface="+mn-lt"/>
                          <a:ea typeface="+mn-ea"/>
                          <a:cs typeface="+mn-cs"/>
                        </a:rPr>
                        <a:t>Leads the Department of Defense's (DoD) contractor cybersecurity risk mitigation efforts. DIBCAC assesses DoD contractors' compliance with the Defense Federal Acquisition Regulation Supplement (DFARS) clause 252.204-7012 and the National Institute of Standards and Technology (NIST) Special Publication (SP) 800-171 as well as, the DFARS clause 252.204-7020, NIST SP 800-171 DoD Assessment Requirements. (</a:t>
                      </a:r>
                      <a:r>
                        <a:rPr lang="en-US" sz="1500" b="0" i="0" kern="1200" dirty="0">
                          <a:solidFill>
                            <a:schemeClr val="dk1"/>
                          </a:solidFill>
                          <a:effectLst/>
                          <a:latin typeface="+mn-lt"/>
                          <a:ea typeface="+mn-ea"/>
                          <a:cs typeface="+mn-cs"/>
                          <a:hlinkClick r:id="rId4"/>
                        </a:rPr>
                        <a:t>DCMA.mil</a:t>
                      </a:r>
                      <a:r>
                        <a:rPr lang="en-US" sz="1500" b="0" i="0" kern="1200" dirty="0">
                          <a:solidFill>
                            <a:schemeClr val="dk1"/>
                          </a:solidFill>
                          <a:effectLst/>
                          <a:latin typeface="+mn-lt"/>
                          <a:ea typeface="+mn-ea"/>
                          <a:cs typeface="+mn-cs"/>
                        </a:rPr>
                        <a:t>)</a:t>
                      </a:r>
                      <a:endParaRPr lang="en-US" sz="1500" dirty="0"/>
                    </a:p>
                  </a:txBody>
                  <a:tcPr/>
                </a:tc>
                <a:extLst>
                  <a:ext uri="{0D108BD9-81ED-4DB2-BD59-A6C34878D82A}">
                    <a16:rowId xmlns:a16="http://schemas.microsoft.com/office/drawing/2014/main" val="4030698195"/>
                  </a:ext>
                </a:extLst>
              </a:tr>
              <a:tr h="370840">
                <a:tc>
                  <a:txBody>
                    <a:bodyPr/>
                    <a:lstStyle/>
                    <a:p>
                      <a:r>
                        <a:rPr lang="en-US" sz="1500" dirty="0"/>
                        <a:t>FAR</a:t>
                      </a:r>
                    </a:p>
                  </a:txBody>
                  <a:tcPr/>
                </a:tc>
                <a:tc>
                  <a:txBody>
                    <a:bodyPr/>
                    <a:lstStyle/>
                    <a:p>
                      <a:r>
                        <a:rPr lang="en-US" sz="1500" dirty="0"/>
                        <a:t>Federal Acquisition Regulation</a:t>
                      </a:r>
                    </a:p>
                  </a:txBody>
                  <a:tcPr/>
                </a:tc>
                <a:tc>
                  <a:txBody>
                    <a:bodyPr/>
                    <a:lstStyle/>
                    <a:p>
                      <a:r>
                        <a:rPr lang="en-US" sz="1500" dirty="0"/>
                        <a:t>The Federal Acquisition Regulations System is established for the codification and publication of uniform policies and procedures for acquisition by all executive agencies. (</a:t>
                      </a:r>
                      <a:r>
                        <a:rPr lang="en-US" sz="1500" dirty="0">
                          <a:hlinkClick r:id="rId5"/>
                        </a:rPr>
                        <a:t>acquisition.gov</a:t>
                      </a:r>
                      <a:r>
                        <a:rPr lang="en-US" sz="1500" dirty="0"/>
                        <a:t>)</a:t>
                      </a:r>
                    </a:p>
                  </a:txBody>
                  <a:tcPr/>
                </a:tc>
                <a:extLst>
                  <a:ext uri="{0D108BD9-81ED-4DB2-BD59-A6C34878D82A}">
                    <a16:rowId xmlns:a16="http://schemas.microsoft.com/office/drawing/2014/main" val="692900299"/>
                  </a:ext>
                </a:extLst>
              </a:tr>
              <a:tr h="370840">
                <a:tc>
                  <a:txBody>
                    <a:bodyPr/>
                    <a:lstStyle/>
                    <a:p>
                      <a:r>
                        <a:rPr lang="en-US" sz="1500" dirty="0"/>
                        <a:t>FCI</a:t>
                      </a:r>
                    </a:p>
                  </a:txBody>
                  <a:tcPr/>
                </a:tc>
                <a:tc>
                  <a:txBody>
                    <a:bodyPr/>
                    <a:lstStyle/>
                    <a:p>
                      <a:r>
                        <a:rPr lang="en-US" sz="1500" dirty="0"/>
                        <a:t>Federal Contract Information</a:t>
                      </a:r>
                    </a:p>
                  </a:txBody>
                  <a:tcPr/>
                </a:tc>
                <a:tc>
                  <a:txBody>
                    <a:bodyPr/>
                    <a:lstStyle/>
                    <a:p>
                      <a:r>
                        <a:rPr lang="en-US" sz="1500" b="0" i="0" kern="1200" dirty="0">
                          <a:solidFill>
                            <a:schemeClr val="dk1"/>
                          </a:solidFill>
                          <a:effectLst/>
                          <a:latin typeface="+mn-lt"/>
                          <a:ea typeface="+mn-ea"/>
                          <a:cs typeface="+mn-cs"/>
                        </a:rPr>
                        <a:t>Federal contract information means information, not intended for public release, that is provided by or generated for the Government under a contract to develop or deliver a product or service to the Government, but not including information provided by the Government to the public (such as on public Web sites) or simple transactional information, such as necessary to process payments.  Source: </a:t>
                      </a:r>
                      <a:r>
                        <a:rPr lang="en-US" sz="1500" b="0" i="0" u="none" strike="noStrike" kern="1200" dirty="0">
                          <a:solidFill>
                            <a:schemeClr val="dk1"/>
                          </a:solidFill>
                          <a:effectLst/>
                          <a:latin typeface="+mn-lt"/>
                          <a:ea typeface="+mn-ea"/>
                          <a:cs typeface="+mn-cs"/>
                          <a:hlinkClick r:id="rId6"/>
                        </a:rPr>
                        <a:t>48 CFR § 52.204-21</a:t>
                      </a:r>
                      <a:endParaRPr lang="en-US" sz="1500" dirty="0"/>
                    </a:p>
                  </a:txBody>
                  <a:tcPr/>
                </a:tc>
                <a:extLst>
                  <a:ext uri="{0D108BD9-81ED-4DB2-BD59-A6C34878D82A}">
                    <a16:rowId xmlns:a16="http://schemas.microsoft.com/office/drawing/2014/main" val="502350009"/>
                  </a:ext>
                </a:extLst>
              </a:tr>
              <a:tr h="370840">
                <a:tc>
                  <a:txBody>
                    <a:bodyPr/>
                    <a:lstStyle/>
                    <a:p>
                      <a:r>
                        <a:rPr lang="en-US" sz="1500" dirty="0"/>
                        <a:t>OSC</a:t>
                      </a:r>
                    </a:p>
                  </a:txBody>
                  <a:tcPr/>
                </a:tc>
                <a:tc>
                  <a:txBody>
                    <a:bodyPr/>
                    <a:lstStyle/>
                    <a:p>
                      <a:r>
                        <a:rPr lang="en-US" sz="1500" dirty="0"/>
                        <a:t>Organization Seeking Certification</a:t>
                      </a:r>
                    </a:p>
                  </a:txBody>
                  <a:tcPr/>
                </a:tc>
                <a:tc>
                  <a:txBody>
                    <a:bodyPr/>
                    <a:lstStyle/>
                    <a:p>
                      <a:r>
                        <a:rPr lang="en-US" sz="1500" b="0" i="0" kern="1200" dirty="0">
                          <a:solidFill>
                            <a:schemeClr val="dk1"/>
                          </a:solidFill>
                          <a:effectLst/>
                          <a:latin typeface="+mn-lt"/>
                          <a:ea typeface="+mn-ea"/>
                          <a:cs typeface="+mn-cs"/>
                        </a:rPr>
                        <a:t>The Organization that is going through the CMMC assessment process to receive a level of Certification for a given environment.</a:t>
                      </a:r>
                      <a:endParaRPr lang="en-US" sz="1500" dirty="0"/>
                    </a:p>
                  </a:txBody>
                  <a:tcPr/>
                </a:tc>
                <a:extLst>
                  <a:ext uri="{0D108BD9-81ED-4DB2-BD59-A6C34878D82A}">
                    <a16:rowId xmlns:a16="http://schemas.microsoft.com/office/drawing/2014/main" val="1103861806"/>
                  </a:ext>
                </a:extLst>
              </a:tr>
            </a:tbl>
          </a:graphicData>
        </a:graphic>
      </p:graphicFrame>
      <p:sp>
        <p:nvSpPr>
          <p:cNvPr id="9" name="TextBox 8">
            <a:extLst>
              <a:ext uri="{FF2B5EF4-FFF2-40B4-BE49-F238E27FC236}">
                <a16:creationId xmlns:a16="http://schemas.microsoft.com/office/drawing/2014/main" id="{A37E38B0-4BE9-4F2A-BFE8-0546FF22A766}"/>
              </a:ext>
            </a:extLst>
          </p:cNvPr>
          <p:cNvSpPr txBox="1"/>
          <p:nvPr/>
        </p:nvSpPr>
        <p:spPr>
          <a:xfrm>
            <a:off x="6650085" y="6585883"/>
            <a:ext cx="3885790" cy="215444"/>
          </a:xfrm>
          <a:prstGeom prst="rect">
            <a:avLst/>
          </a:prstGeom>
          <a:noFill/>
        </p:spPr>
        <p:txBody>
          <a:bodyPr wrap="square" rtlCol="0">
            <a:spAutoFit/>
          </a:bodyPr>
          <a:lstStyle/>
          <a:p>
            <a:r>
              <a:rPr lang="en-US" sz="800" dirty="0"/>
              <a:t>Source: </a:t>
            </a:r>
            <a:r>
              <a:rPr lang="en-US" sz="800" dirty="0">
                <a:effectLst/>
                <a:ea typeface="Calibri" panose="020F0502020204030204" pitchFamily="34" charset="0"/>
                <a:cs typeface="Times New Roman" panose="02020603050405020304" pitchFamily="18" charset="0"/>
              </a:rPr>
              <a:t>https://cyberab.org/CMMC-Ecosystem/Terminology</a:t>
            </a:r>
            <a:r>
              <a:rPr lang="en-US" sz="800" dirty="0"/>
              <a:t> </a:t>
            </a:r>
          </a:p>
        </p:txBody>
      </p:sp>
      <p:sp>
        <p:nvSpPr>
          <p:cNvPr id="3" name="Footer Placeholder 2">
            <a:extLst>
              <a:ext uri="{FF2B5EF4-FFF2-40B4-BE49-F238E27FC236}">
                <a16:creationId xmlns:a16="http://schemas.microsoft.com/office/drawing/2014/main" id="{3F73772E-362E-44EA-AFF5-61C2507DDBA4}"/>
              </a:ext>
            </a:extLst>
          </p:cNvPr>
          <p:cNvSpPr>
            <a:spLocks noGrp="1"/>
          </p:cNvSpPr>
          <p:nvPr>
            <p:ph type="ftr" sz="quarter" idx="11"/>
          </p:nvPr>
        </p:nvSpPr>
        <p:spPr/>
        <p:txBody>
          <a:bodyPr/>
          <a:lstStyle/>
          <a:p>
            <a:endParaRPr lang="en-US"/>
          </a:p>
          <a:p>
            <a:endParaRPr lang="en-US"/>
          </a:p>
        </p:txBody>
      </p:sp>
      <p:sp>
        <p:nvSpPr>
          <p:cNvPr id="8" name="Footer Placeholder 3">
            <a:extLst>
              <a:ext uri="{FF2B5EF4-FFF2-40B4-BE49-F238E27FC236}">
                <a16:creationId xmlns:a16="http://schemas.microsoft.com/office/drawing/2014/main" id="{5967CFCD-2744-C40C-9735-3F3E0DC41C73}"/>
              </a:ext>
            </a:extLst>
          </p:cNvPr>
          <p:cNvSpPr txBox="1">
            <a:spLocks/>
          </p:cNvSpPr>
          <p:nvPr/>
        </p:nvSpPr>
        <p:spPr>
          <a:xfrm>
            <a:off x="469778" y="6576368"/>
            <a:ext cx="1338828" cy="230832"/>
          </a:xfrm>
          <a:prstGeom prst="rect">
            <a:avLst/>
          </a:prstGeom>
        </p:spPr>
        <p:txBody>
          <a:bodyPr vert="horz" wrap="none" lIns="91440" tIns="45720" rIns="91440" bIns="45720" rtlCol="0" anchor="b" anchorCtr="1">
            <a:spAutoFit/>
          </a:bodyP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t>Cyber/CMMC Training</a:t>
            </a:r>
            <a:endParaRPr lang="en-US" dirty="0"/>
          </a:p>
        </p:txBody>
      </p:sp>
    </p:spTree>
    <p:extLst>
      <p:ext uri="{BB962C8B-B14F-4D97-AF65-F5344CB8AC3E}">
        <p14:creationId xmlns:p14="http://schemas.microsoft.com/office/powerpoint/2010/main" val="17090856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57153-BE55-41AF-AD83-CAAC938B96D1}"/>
              </a:ext>
            </a:extLst>
          </p:cNvPr>
          <p:cNvSpPr>
            <a:spLocks noGrp="1"/>
          </p:cNvSpPr>
          <p:nvPr>
            <p:ph type="title"/>
          </p:nvPr>
        </p:nvSpPr>
        <p:spPr>
          <a:xfrm>
            <a:off x="651353" y="365125"/>
            <a:ext cx="10702447" cy="795969"/>
          </a:xfrm>
        </p:spPr>
        <p:txBody>
          <a:bodyPr/>
          <a:lstStyle/>
          <a:p>
            <a:r>
              <a:rPr lang="en-US" dirty="0"/>
              <a:t>Acronyms &amp; Definitions (cont’d)</a:t>
            </a:r>
          </a:p>
        </p:txBody>
      </p:sp>
      <p:sp>
        <p:nvSpPr>
          <p:cNvPr id="5" name="Slide Number Placeholder 4">
            <a:extLst>
              <a:ext uri="{FF2B5EF4-FFF2-40B4-BE49-F238E27FC236}">
                <a16:creationId xmlns:a16="http://schemas.microsoft.com/office/drawing/2014/main" id="{861EA960-28C0-4A3E-9507-DC4DDE1FE4AC}"/>
              </a:ext>
            </a:extLst>
          </p:cNvPr>
          <p:cNvSpPr>
            <a:spLocks noGrp="1"/>
          </p:cNvSpPr>
          <p:nvPr>
            <p:ph type="sldNum" sz="quarter" idx="12"/>
          </p:nvPr>
        </p:nvSpPr>
        <p:spPr/>
        <p:txBody>
          <a:bodyPr/>
          <a:lstStyle/>
          <a:p>
            <a:fld id="{EBCD8977-B073-4460-AE63-2BD9EC7B16E4}" type="slidenum">
              <a:rPr lang="en-US" smtClean="0"/>
              <a:t>9</a:t>
            </a:fld>
            <a:endParaRPr lang="en-US" dirty="0"/>
          </a:p>
        </p:txBody>
      </p:sp>
      <p:pic>
        <p:nvPicPr>
          <p:cNvPr id="6" name="Picture 5">
            <a:extLst>
              <a:ext uri="{FF2B5EF4-FFF2-40B4-BE49-F238E27FC236}">
                <a16:creationId xmlns:a16="http://schemas.microsoft.com/office/drawing/2014/main" id="{D7949027-5EAA-4B32-8483-9E770790415C}"/>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2" name="Diamond 11">
            <a:extLst>
              <a:ext uri="{FF2B5EF4-FFF2-40B4-BE49-F238E27FC236}">
                <a16:creationId xmlns:a16="http://schemas.microsoft.com/office/drawing/2014/main" id="{EDA4E566-32DF-4EB7-B454-A1AFDE88A553}"/>
              </a:ext>
            </a:extLst>
          </p:cNvPr>
          <p:cNvSpPr/>
          <p:nvPr/>
        </p:nvSpPr>
        <p:spPr>
          <a:xfrm>
            <a:off x="89410" y="108635"/>
            <a:ext cx="325283" cy="387124"/>
          </a:xfrm>
          <a:prstGeom prst="diamond">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graphicFrame>
        <p:nvGraphicFramePr>
          <p:cNvPr id="4" name="Table 6">
            <a:extLst>
              <a:ext uri="{FF2B5EF4-FFF2-40B4-BE49-F238E27FC236}">
                <a16:creationId xmlns:a16="http://schemas.microsoft.com/office/drawing/2014/main" id="{FDC15396-F61E-511C-B043-EB942A715B9B}"/>
              </a:ext>
            </a:extLst>
          </p:cNvPr>
          <p:cNvGraphicFramePr>
            <a:graphicFrameLocks noGrp="1"/>
          </p:cNvGraphicFramePr>
          <p:nvPr>
            <p:extLst>
              <p:ext uri="{D42A27DB-BD31-4B8C-83A1-F6EECF244321}">
                <p14:modId xmlns:p14="http://schemas.microsoft.com/office/powerpoint/2010/main" val="946260474"/>
              </p:ext>
            </p:extLst>
          </p:nvPr>
        </p:nvGraphicFramePr>
        <p:xfrm>
          <a:off x="651353" y="1097594"/>
          <a:ext cx="10323576" cy="3759200"/>
        </p:xfrm>
        <a:graphic>
          <a:graphicData uri="http://schemas.openxmlformats.org/drawingml/2006/table">
            <a:tbl>
              <a:tblPr firstRow="1" bandRow="1">
                <a:tableStyleId>{5C22544A-7EE6-4342-B048-85BDC9FD1C3A}</a:tableStyleId>
              </a:tblPr>
              <a:tblGrid>
                <a:gridCol w="1520347">
                  <a:extLst>
                    <a:ext uri="{9D8B030D-6E8A-4147-A177-3AD203B41FA5}">
                      <a16:colId xmlns:a16="http://schemas.microsoft.com/office/drawing/2014/main" val="3440084909"/>
                    </a:ext>
                  </a:extLst>
                </a:gridCol>
                <a:gridCol w="2402429">
                  <a:extLst>
                    <a:ext uri="{9D8B030D-6E8A-4147-A177-3AD203B41FA5}">
                      <a16:colId xmlns:a16="http://schemas.microsoft.com/office/drawing/2014/main" val="255608781"/>
                    </a:ext>
                  </a:extLst>
                </a:gridCol>
                <a:gridCol w="6400800">
                  <a:extLst>
                    <a:ext uri="{9D8B030D-6E8A-4147-A177-3AD203B41FA5}">
                      <a16:colId xmlns:a16="http://schemas.microsoft.com/office/drawing/2014/main" val="3373679883"/>
                    </a:ext>
                  </a:extLst>
                </a:gridCol>
              </a:tblGrid>
              <a:tr h="370840">
                <a:tc>
                  <a:txBody>
                    <a:bodyPr/>
                    <a:lstStyle/>
                    <a:p>
                      <a:r>
                        <a:rPr lang="en-US" sz="1500" dirty="0"/>
                        <a:t>Acronym</a:t>
                      </a:r>
                    </a:p>
                  </a:txBody>
                  <a:tcPr/>
                </a:tc>
                <a:tc>
                  <a:txBody>
                    <a:bodyPr/>
                    <a:lstStyle/>
                    <a:p>
                      <a:r>
                        <a:rPr lang="en-US" sz="1500" dirty="0"/>
                        <a:t>Full Name</a:t>
                      </a:r>
                    </a:p>
                  </a:txBody>
                  <a:tcPr/>
                </a:tc>
                <a:tc>
                  <a:txBody>
                    <a:bodyPr/>
                    <a:lstStyle/>
                    <a:p>
                      <a:r>
                        <a:rPr lang="en-US" sz="1500" dirty="0"/>
                        <a:t>Definition</a:t>
                      </a:r>
                    </a:p>
                  </a:txBody>
                  <a:tcPr/>
                </a:tc>
                <a:extLst>
                  <a:ext uri="{0D108BD9-81ED-4DB2-BD59-A6C34878D82A}">
                    <a16:rowId xmlns:a16="http://schemas.microsoft.com/office/drawing/2014/main" val="304717830"/>
                  </a:ext>
                </a:extLst>
              </a:tr>
              <a:tr h="370840">
                <a:tc>
                  <a:txBody>
                    <a:bodyPr/>
                    <a:lstStyle/>
                    <a:p>
                      <a:r>
                        <a:rPr lang="en-US" sz="1500" dirty="0"/>
                        <a:t>POAM/POA&amp;M</a:t>
                      </a:r>
                    </a:p>
                  </a:txBody>
                  <a:tcPr/>
                </a:tc>
                <a:tc>
                  <a:txBody>
                    <a:bodyPr/>
                    <a:lstStyle/>
                    <a:p>
                      <a:r>
                        <a:rPr lang="en-US" sz="1500" dirty="0"/>
                        <a:t>Plan(s) of Action and Milestones</a:t>
                      </a:r>
                    </a:p>
                  </a:txBody>
                  <a:tcPr/>
                </a:tc>
                <a:tc>
                  <a:txBody>
                    <a:bodyPr/>
                    <a:lstStyle/>
                    <a:p>
                      <a:r>
                        <a:rPr lang="en-US" sz="1500" dirty="0"/>
                        <a:t>A document that identifies tasks that need to be accomplished. It details resources required to accomplish the elements of the plan, milestones for meeting the tasks, and the scheduled completion dates for the milestones. (</a:t>
                      </a:r>
                      <a:r>
                        <a:rPr lang="en-US" sz="1500" dirty="0">
                          <a:hlinkClick r:id="rId4"/>
                        </a:rPr>
                        <a:t>nist.gov</a:t>
                      </a:r>
                      <a:r>
                        <a:rPr lang="en-US" sz="1500" dirty="0"/>
                        <a:t>)</a:t>
                      </a:r>
                    </a:p>
                  </a:txBody>
                  <a:tcPr/>
                </a:tc>
                <a:extLst>
                  <a:ext uri="{0D108BD9-81ED-4DB2-BD59-A6C34878D82A}">
                    <a16:rowId xmlns:a16="http://schemas.microsoft.com/office/drawing/2014/main" val="3697452072"/>
                  </a:ext>
                </a:extLst>
              </a:tr>
              <a:tr h="370840">
                <a:tc>
                  <a:txBody>
                    <a:bodyPr/>
                    <a:lstStyle/>
                    <a:p>
                      <a:r>
                        <a:rPr lang="en-US" sz="1500" dirty="0"/>
                        <a:t>RP</a:t>
                      </a:r>
                    </a:p>
                  </a:txBody>
                  <a:tcPr/>
                </a:tc>
                <a:tc>
                  <a:txBody>
                    <a:bodyPr/>
                    <a:lstStyle/>
                    <a:p>
                      <a:r>
                        <a:rPr lang="en-US" sz="1500" dirty="0"/>
                        <a:t>Registered Practitioner</a:t>
                      </a:r>
                    </a:p>
                  </a:txBody>
                  <a:tcPr/>
                </a:tc>
                <a:tc>
                  <a:txBody>
                    <a:bodyPr/>
                    <a:lstStyle/>
                    <a:p>
                      <a:r>
                        <a:rPr lang="en-US" sz="1500" b="0" i="0" kern="1200" dirty="0">
                          <a:solidFill>
                            <a:schemeClr val="dk1"/>
                          </a:solidFill>
                          <a:effectLst/>
                          <a:latin typeface="+mn-lt"/>
                          <a:ea typeface="+mn-ea"/>
                          <a:cs typeface="+mn-cs"/>
                        </a:rPr>
                        <a:t>Professionals who provide CMMC implementation consultative services. </a:t>
                      </a:r>
                      <a:endParaRPr lang="en-US" sz="1500" dirty="0"/>
                    </a:p>
                  </a:txBody>
                  <a:tcPr/>
                </a:tc>
                <a:extLst>
                  <a:ext uri="{0D108BD9-81ED-4DB2-BD59-A6C34878D82A}">
                    <a16:rowId xmlns:a16="http://schemas.microsoft.com/office/drawing/2014/main" val="3537249208"/>
                  </a:ext>
                </a:extLst>
              </a:tr>
              <a:tr h="370840">
                <a:tc>
                  <a:txBody>
                    <a:bodyPr/>
                    <a:lstStyle/>
                    <a:p>
                      <a:r>
                        <a:rPr lang="en-US" sz="1500" dirty="0"/>
                        <a:t>RPO</a:t>
                      </a:r>
                    </a:p>
                  </a:txBody>
                  <a:tcPr/>
                </a:tc>
                <a:tc>
                  <a:txBody>
                    <a:bodyPr/>
                    <a:lstStyle/>
                    <a:p>
                      <a:r>
                        <a:rPr lang="en-US" sz="1500" dirty="0"/>
                        <a:t>Registered Provider Organization</a:t>
                      </a:r>
                    </a:p>
                  </a:txBody>
                  <a:tcPr/>
                </a:tc>
                <a:tc>
                  <a:txBody>
                    <a:bodyPr/>
                    <a:lstStyle/>
                    <a:p>
                      <a:r>
                        <a:rPr lang="en-US" sz="1500" b="0" i="0" kern="1200" dirty="0">
                          <a:solidFill>
                            <a:schemeClr val="dk1"/>
                          </a:solidFill>
                          <a:effectLst/>
                          <a:latin typeface="+mn-lt"/>
                          <a:ea typeface="+mn-ea"/>
                          <a:cs typeface="+mn-cs"/>
                        </a:rPr>
                        <a:t>An organization authorized to represent itself as familiar with the basic constructs of the CMMC Standard, with a CMMC-AB provided logo, to deliver non-certified CMMC Consulting Services.  Signifies that the organization has agreed to the CMMC-AB Code of Professional Conduct. </a:t>
                      </a:r>
                      <a:endParaRPr lang="en-US" sz="1500" dirty="0"/>
                    </a:p>
                  </a:txBody>
                  <a:tcPr/>
                </a:tc>
                <a:extLst>
                  <a:ext uri="{0D108BD9-81ED-4DB2-BD59-A6C34878D82A}">
                    <a16:rowId xmlns:a16="http://schemas.microsoft.com/office/drawing/2014/main" val="3894339927"/>
                  </a:ext>
                </a:extLst>
              </a:tr>
              <a:tr h="370840">
                <a:tc>
                  <a:txBody>
                    <a:bodyPr/>
                    <a:lstStyle/>
                    <a:p>
                      <a:r>
                        <a:rPr lang="en-US" sz="1500" dirty="0"/>
                        <a:t>SPRS</a:t>
                      </a:r>
                    </a:p>
                  </a:txBody>
                  <a:tcPr/>
                </a:tc>
                <a:tc>
                  <a:txBody>
                    <a:bodyPr/>
                    <a:lstStyle/>
                    <a:p>
                      <a:r>
                        <a:rPr lang="en-US" sz="1500" dirty="0"/>
                        <a:t>Supplier Performance Risk System</a:t>
                      </a:r>
                    </a:p>
                  </a:txBody>
                  <a:tcPr/>
                </a:tc>
                <a:tc>
                  <a:txBody>
                    <a:bodyPr/>
                    <a:lstStyle/>
                    <a:p>
                      <a:r>
                        <a:rPr lang="en-US" sz="1500" dirty="0"/>
                        <a:t>The authoritative source to retrieve supplier and product PI (performance information) assessments for the DoD acquisition community to use in identifying, assessing, and monitoring unclassified performance.” (</a:t>
                      </a:r>
                      <a:r>
                        <a:rPr lang="en-US" sz="1500" dirty="0">
                          <a:hlinkClick r:id="rId5"/>
                        </a:rPr>
                        <a:t>DoDI 5000.79</a:t>
                      </a:r>
                      <a:r>
                        <a:rPr lang="en-US" sz="1500" dirty="0"/>
                        <a:t>)</a:t>
                      </a:r>
                    </a:p>
                  </a:txBody>
                  <a:tcPr/>
                </a:tc>
                <a:extLst>
                  <a:ext uri="{0D108BD9-81ED-4DB2-BD59-A6C34878D82A}">
                    <a16:rowId xmlns:a16="http://schemas.microsoft.com/office/drawing/2014/main" val="1160936554"/>
                  </a:ext>
                </a:extLst>
              </a:tr>
            </a:tbl>
          </a:graphicData>
        </a:graphic>
      </p:graphicFrame>
      <p:sp>
        <p:nvSpPr>
          <p:cNvPr id="9" name="TextBox 8">
            <a:extLst>
              <a:ext uri="{FF2B5EF4-FFF2-40B4-BE49-F238E27FC236}">
                <a16:creationId xmlns:a16="http://schemas.microsoft.com/office/drawing/2014/main" id="{A37E38B0-4BE9-4F2A-BFE8-0546FF22A766}"/>
              </a:ext>
            </a:extLst>
          </p:cNvPr>
          <p:cNvSpPr txBox="1"/>
          <p:nvPr/>
        </p:nvSpPr>
        <p:spPr>
          <a:xfrm>
            <a:off x="6650085" y="6585883"/>
            <a:ext cx="3885790" cy="215444"/>
          </a:xfrm>
          <a:prstGeom prst="rect">
            <a:avLst/>
          </a:prstGeom>
          <a:noFill/>
        </p:spPr>
        <p:txBody>
          <a:bodyPr wrap="square" rtlCol="0">
            <a:spAutoFit/>
          </a:bodyPr>
          <a:lstStyle/>
          <a:p>
            <a:r>
              <a:rPr lang="en-US" sz="800" dirty="0"/>
              <a:t>Source: </a:t>
            </a:r>
            <a:r>
              <a:rPr lang="en-US" sz="800" dirty="0">
                <a:effectLst/>
                <a:ea typeface="Calibri" panose="020F0502020204030204" pitchFamily="34" charset="0"/>
                <a:cs typeface="Times New Roman" panose="02020603050405020304" pitchFamily="18" charset="0"/>
              </a:rPr>
              <a:t>https://cyberab.org/CMMC-Ecosystem/Terminology</a:t>
            </a:r>
            <a:r>
              <a:rPr lang="en-US" sz="800" dirty="0"/>
              <a:t> </a:t>
            </a:r>
          </a:p>
        </p:txBody>
      </p:sp>
      <p:sp>
        <p:nvSpPr>
          <p:cNvPr id="3" name="Footer Placeholder 2">
            <a:extLst>
              <a:ext uri="{FF2B5EF4-FFF2-40B4-BE49-F238E27FC236}">
                <a16:creationId xmlns:a16="http://schemas.microsoft.com/office/drawing/2014/main" id="{23195450-49E4-437B-BEED-35A2AF7F9DD9}"/>
              </a:ext>
            </a:extLst>
          </p:cNvPr>
          <p:cNvSpPr>
            <a:spLocks noGrp="1"/>
          </p:cNvSpPr>
          <p:nvPr>
            <p:ph type="ftr" sz="quarter" idx="11"/>
          </p:nvPr>
        </p:nvSpPr>
        <p:spPr/>
        <p:txBody>
          <a:bodyPr/>
          <a:lstStyle/>
          <a:p>
            <a:endParaRPr lang="en-US"/>
          </a:p>
          <a:p>
            <a:endParaRPr lang="en-US"/>
          </a:p>
        </p:txBody>
      </p:sp>
      <p:sp>
        <p:nvSpPr>
          <p:cNvPr id="8" name="Footer Placeholder 3">
            <a:extLst>
              <a:ext uri="{FF2B5EF4-FFF2-40B4-BE49-F238E27FC236}">
                <a16:creationId xmlns:a16="http://schemas.microsoft.com/office/drawing/2014/main" id="{3DCAC320-39CF-34D6-79A2-73F80ABE8DFE}"/>
              </a:ext>
            </a:extLst>
          </p:cNvPr>
          <p:cNvSpPr txBox="1">
            <a:spLocks/>
          </p:cNvSpPr>
          <p:nvPr/>
        </p:nvSpPr>
        <p:spPr>
          <a:xfrm>
            <a:off x="469778" y="6576368"/>
            <a:ext cx="1338828" cy="230832"/>
          </a:xfrm>
          <a:prstGeom prst="rect">
            <a:avLst/>
          </a:prstGeom>
        </p:spPr>
        <p:txBody>
          <a:bodyPr vert="horz" wrap="none" lIns="91440" tIns="45720" rIns="91440" bIns="45720" rtlCol="0" anchor="b" anchorCtr="1">
            <a:spAutoFit/>
          </a:bodyP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t>Cyber/CMMC Training</a:t>
            </a:r>
            <a:endParaRPr lang="en-US" dirty="0"/>
          </a:p>
        </p:txBody>
      </p:sp>
    </p:spTree>
    <p:extLst>
      <p:ext uri="{BB962C8B-B14F-4D97-AF65-F5344CB8AC3E}">
        <p14:creationId xmlns:p14="http://schemas.microsoft.com/office/powerpoint/2010/main" val="2120030146"/>
      </p:ext>
    </p:extLst>
  </p:cSld>
  <p:clrMapOvr>
    <a:masterClrMapping/>
  </p:clrMapOvr>
</p:sld>
</file>

<file path=ppt/theme/theme1.xml><?xml version="1.0" encoding="utf-8"?>
<a:theme xmlns:a="http://schemas.openxmlformats.org/drawingml/2006/main" name="Facet">
  <a:themeElements>
    <a:clrScheme name="Custom 12">
      <a:dk1>
        <a:sysClr val="windowText" lastClr="000000"/>
      </a:dk1>
      <a:lt1>
        <a:sysClr val="window" lastClr="FFFFFF"/>
      </a:lt1>
      <a:dk2>
        <a:srgbClr val="2C3C43"/>
      </a:dk2>
      <a:lt2>
        <a:srgbClr val="EBEBEB"/>
      </a:lt2>
      <a:accent1>
        <a:srgbClr val="002060"/>
      </a:accent1>
      <a:accent2>
        <a:srgbClr val="E6B91E"/>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3de9faa6-9fe1-49b3-9a08-227a296b54a6}" enabled="1" method="Privileged" siteId="{d5fe813e-0caa-432a-b2ac-d555aa91bd1c}" contentBits="0" removed="0"/>
</clbl:labelList>
</file>

<file path=docProps/app.xml><?xml version="1.0" encoding="utf-8"?>
<Properties xmlns="http://schemas.openxmlformats.org/officeDocument/2006/extended-properties" xmlns:vt="http://schemas.openxmlformats.org/officeDocument/2006/docPropsVTypes">
  <Template>Theme1</Template>
  <TotalTime>194791</TotalTime>
  <Words>5715</Words>
  <Application>Microsoft Office PowerPoint</Application>
  <PresentationFormat>Widescreen</PresentationFormat>
  <Paragraphs>454</Paragraphs>
  <Slides>22</Slides>
  <Notes>19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Calibri</vt:lpstr>
      <vt:lpstr>Segoe UI</vt:lpstr>
      <vt:lpstr>TimesNewRomanPSMT</vt:lpstr>
      <vt:lpstr>Trebuchet MS</vt:lpstr>
      <vt:lpstr>Wingdings 3</vt:lpstr>
      <vt:lpstr>Facet</vt:lpstr>
      <vt:lpstr>Defense Industrial Base (DIB) Sector Coordinating Council (SCC)  Supply Chain Cyber Training</vt:lpstr>
      <vt:lpstr>Agenda</vt:lpstr>
      <vt:lpstr>Assessment Process</vt:lpstr>
      <vt:lpstr>Disclaimer and Overview</vt:lpstr>
      <vt:lpstr>Module Topics and Objectives </vt:lpstr>
      <vt:lpstr>Acronyms &amp; Definitions</vt:lpstr>
      <vt:lpstr>Acronyms &amp; Definitions (cont’d)</vt:lpstr>
      <vt:lpstr>Acronyms &amp; Definitions (cont’d)</vt:lpstr>
      <vt:lpstr>Acronyms &amp; Definitions (cont’d)</vt:lpstr>
      <vt:lpstr>Assessment Level Identification</vt:lpstr>
      <vt:lpstr>Anticipated CMMC L2 Assessment Process</vt:lpstr>
      <vt:lpstr>Pre-Regulation Assessment – Joint Surveillance</vt:lpstr>
      <vt:lpstr>Joint Surveillance Program – C3PAO/DCMA DIBCAC Assessment</vt:lpstr>
      <vt:lpstr>Identify Assessment Scope</vt:lpstr>
      <vt:lpstr>Identify Assessment Scope (cont’d)</vt:lpstr>
      <vt:lpstr>Practice and Assessment Objective Review</vt:lpstr>
      <vt:lpstr>Practice and Assessment Objective Review (cont’d)</vt:lpstr>
      <vt:lpstr>Practice and Assessment Objectives Example</vt:lpstr>
      <vt:lpstr>Potential Assessment Methods and Objects for Practice Example</vt:lpstr>
      <vt:lpstr>CMMC Certification Process</vt:lpstr>
      <vt:lpstr>How to Prepare for CMMC Level 2 </vt:lpstr>
      <vt:lpstr>Module 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Defense Industrial Base  Supply Chain Cyber Training</dc:title>
  <dc:creator/>
  <cp:keywords>Unrestricted</cp:keywords>
  <cp:lastModifiedBy>Stevens, Mary Kay [USA]</cp:lastModifiedBy>
  <cp:revision>959</cp:revision>
  <dcterms:created xsi:type="dcterms:W3CDTF">2021-03-04T18:31:47Z</dcterms:created>
  <dcterms:modified xsi:type="dcterms:W3CDTF">2023-03-20T20:37:41Z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M SIP Document Sensitivity">
    <vt:lpwstr/>
  </property>
  <property fmtid="{D5CDD505-2E9C-101B-9397-08002B2CF9AE}" pid="3" name="Document Author">
    <vt:lpwstr>US\e337550</vt:lpwstr>
  </property>
  <property fmtid="{D5CDD505-2E9C-101B-9397-08002B2CF9AE}" pid="4" name="Document Sensitivity">
    <vt:lpwstr>1</vt:lpwstr>
  </property>
  <property fmtid="{D5CDD505-2E9C-101B-9397-08002B2CF9AE}" pid="5" name="ThirdParty">
    <vt:lpwstr/>
  </property>
  <property fmtid="{D5CDD505-2E9C-101B-9397-08002B2CF9AE}" pid="6" name="OCI Restriction">
    <vt:bool>false</vt:bool>
  </property>
  <property fmtid="{D5CDD505-2E9C-101B-9397-08002B2CF9AE}" pid="7" name="OCI Additional Info">
    <vt:lpwstr/>
  </property>
  <property fmtid="{D5CDD505-2E9C-101B-9397-08002B2CF9AE}" pid="8" name="Allow Header Overwrite">
    <vt:bool>true</vt:bool>
  </property>
  <property fmtid="{D5CDD505-2E9C-101B-9397-08002B2CF9AE}" pid="9" name="Allow Footer Overwrite">
    <vt:bool>true</vt:bool>
  </property>
  <property fmtid="{D5CDD505-2E9C-101B-9397-08002B2CF9AE}" pid="10" name="Multiple Selected">
    <vt:lpwstr>-1</vt:lpwstr>
  </property>
  <property fmtid="{D5CDD505-2E9C-101B-9397-08002B2CF9AE}" pid="11" name="SIPLongWording">
    <vt:lpwstr>_x000d_
_x000d_
</vt:lpwstr>
  </property>
  <property fmtid="{D5CDD505-2E9C-101B-9397-08002B2CF9AE}" pid="12" name="ExpCountry">
    <vt:lpwstr/>
  </property>
  <property fmtid="{D5CDD505-2E9C-101B-9397-08002B2CF9AE}" pid="13" name="TextBoxAndDropdownValues">
    <vt:lpwstr/>
  </property>
  <property fmtid="{D5CDD505-2E9C-101B-9397-08002B2CF9AE}" pid="14" name="SecurityClassification">
    <vt:lpwstr/>
  </property>
</Properties>
</file>