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
  </p:notesMasterIdLst>
  <p:handoutMasterIdLst>
    <p:handoutMasterId r:id="rId12"/>
  </p:handoutMasterIdLst>
  <p:sldIdLst>
    <p:sldId id="256" r:id="rId2"/>
    <p:sldId id="257" r:id="rId3"/>
    <p:sldId id="264" r:id="rId4"/>
    <p:sldId id="3084" r:id="rId5"/>
    <p:sldId id="3088" r:id="rId6"/>
    <p:sldId id="2992" r:id="rId7"/>
    <p:sldId id="3066" r:id="rId8"/>
    <p:sldId id="2993" r:id="rId9"/>
    <p:sldId id="299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s, Mary Kay [USA]" initials="SMK[" lastIdx="496" clrIdx="0">
    <p:extLst>
      <p:ext uri="{19B8F6BF-5375-455C-9EA6-DF929625EA0E}">
        <p15:presenceInfo xmlns:p15="http://schemas.microsoft.com/office/powerpoint/2012/main" userId="S::029523@bah.com::0cc034a4-8d22-4a99-a182-942d10679622" providerId="AD"/>
      </p:ext>
    </p:extLst>
  </p:cmAuthor>
  <p:cmAuthor id="2" name="Johnson, Jeannie" initials="JJ" lastIdx="9" clrIdx="1">
    <p:extLst>
      <p:ext uri="{19B8F6BF-5375-455C-9EA6-DF929625EA0E}">
        <p15:presenceInfo xmlns:p15="http://schemas.microsoft.com/office/powerpoint/2012/main" userId="S-1-5-21-1993962763-688789844-682003330-584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28517A"/>
    <a:srgbClr val="CC99FF"/>
    <a:srgbClr val="CCCCFF"/>
    <a:srgbClr val="00FFCC"/>
    <a:srgbClr val="CCFFFF"/>
    <a:srgbClr val="009999"/>
    <a:srgbClr val="33CCFF"/>
    <a:srgbClr val="FF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86" autoAdjust="0"/>
    <p:restoredTop sz="78677" autoAdjust="0"/>
  </p:normalViewPr>
  <p:slideViewPr>
    <p:cSldViewPr snapToGrid="0">
      <p:cViewPr varScale="1">
        <p:scale>
          <a:sx n="90" d="100"/>
          <a:sy n="90" d="100"/>
        </p:scale>
        <p:origin x="870" y="72"/>
      </p:cViewPr>
      <p:guideLst/>
    </p:cSldViewPr>
  </p:slideViewPr>
  <p:outlineViewPr>
    <p:cViewPr>
      <p:scale>
        <a:sx n="33" d="100"/>
        <a:sy n="33" d="100"/>
      </p:scale>
      <p:origin x="0" y="-40512"/>
    </p:cViewPr>
  </p:outlineViewPr>
  <p:notesTextViewPr>
    <p:cViewPr>
      <p:scale>
        <a:sx n="1" d="1"/>
        <a:sy n="1" d="1"/>
      </p:scale>
      <p:origin x="0" y="0"/>
    </p:cViewPr>
  </p:notesTextViewPr>
  <p:sorterViewPr>
    <p:cViewPr>
      <p:scale>
        <a:sx n="100" d="100"/>
        <a:sy n="100" d="100"/>
      </p:scale>
      <p:origin x="0" y="-13908"/>
    </p:cViewPr>
  </p:sorterViewPr>
  <p:notesViewPr>
    <p:cSldViewPr snapToGrid="0">
      <p:cViewPr>
        <p:scale>
          <a:sx n="72" d="100"/>
          <a:sy n="72" d="100"/>
        </p:scale>
        <p:origin x="2244" y="-6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209340-AF7D-49FE-9694-5D60501785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a:extLst>
              <a:ext uri="{FF2B5EF4-FFF2-40B4-BE49-F238E27FC236}">
                <a16:creationId xmlns:a16="http://schemas.microsoft.com/office/drawing/2014/main" id="{8CA14905-171C-4D18-9F02-52FCF1CBB1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A79900-1908-4BBB-B369-1F7CFE4E44D5}" type="datetimeFigureOut">
              <a:rPr lang="en-US" smtClean="0"/>
              <a:t>3/20/2023</a:t>
            </a:fld>
            <a:endParaRPr lang="en-US"/>
          </a:p>
        </p:txBody>
      </p:sp>
      <p:sp>
        <p:nvSpPr>
          <p:cNvPr id="4" name="Footer Placeholder 3">
            <a:extLst>
              <a:ext uri="{FF2B5EF4-FFF2-40B4-BE49-F238E27FC236}">
                <a16:creationId xmlns:a16="http://schemas.microsoft.com/office/drawing/2014/main" id="{D40FCF8D-F573-4B47-B647-2A7ABB5046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5" name="Slide Number Placeholder 4">
            <a:extLst>
              <a:ext uri="{FF2B5EF4-FFF2-40B4-BE49-F238E27FC236}">
                <a16:creationId xmlns:a16="http://schemas.microsoft.com/office/drawing/2014/main" id="{66739100-4496-4E08-85DE-1265AC1CDF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EE3050-68A4-494F-891D-1C5FFDCDEDE7}" type="slidenum">
              <a:rPr lang="en-US" smtClean="0"/>
              <a:t>‹#›</a:t>
            </a:fld>
            <a:endParaRPr lang="en-US"/>
          </a:p>
        </p:txBody>
      </p:sp>
    </p:spTree>
    <p:extLst>
      <p:ext uri="{BB962C8B-B14F-4D97-AF65-F5344CB8AC3E}">
        <p14:creationId xmlns:p14="http://schemas.microsoft.com/office/powerpoint/2010/main" val="169025540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CA404-9458-4CE8-A284-DC6CE0B67EF2}" type="datetimeFigureOut">
              <a:rPr lang="en-US" smtClean="0"/>
              <a:t>3/20/2023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71A22-84E6-4B62-A31C-293EB5412BB8}" type="slidenum">
              <a:rPr lang="en-US" smtClean="0"/>
              <a:t>‹#›</a:t>
            </a:fld>
            <a:endParaRPr lang="en-US" dirty="0"/>
          </a:p>
        </p:txBody>
      </p:sp>
    </p:spTree>
    <p:extLst>
      <p:ext uri="{BB962C8B-B14F-4D97-AF65-F5344CB8AC3E}">
        <p14:creationId xmlns:p14="http://schemas.microsoft.com/office/powerpoint/2010/main" val="9091579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bnet.dod.mil/portal/intrane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a:t>
            </a:fld>
            <a:endParaRPr lang="en-US" dirty="0"/>
          </a:p>
        </p:txBody>
      </p:sp>
    </p:spTree>
    <p:extLst>
      <p:ext uri="{BB962C8B-B14F-4D97-AF65-F5344CB8AC3E}">
        <p14:creationId xmlns:p14="http://schemas.microsoft.com/office/powerpoint/2010/main" val="88258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4</a:t>
            </a:fld>
            <a:endParaRPr lang="en-US" dirty="0"/>
          </a:p>
        </p:txBody>
      </p:sp>
    </p:spTree>
    <p:extLst>
      <p:ext uri="{BB962C8B-B14F-4D97-AF65-F5344CB8AC3E}">
        <p14:creationId xmlns:p14="http://schemas.microsoft.com/office/powerpoint/2010/main" val="47121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Incident: </a:t>
            </a:r>
            <a:r>
              <a:rPr lang="en-US" dirty="0">
                <a:effectLst/>
                <a:latin typeface="Times New Roman" panose="02020603050405020304" pitchFamily="18" charset="0"/>
              </a:rPr>
              <a:t>An occurrence that actually or potentially jeopardizes the confidentiality, integrity, or availability of a system or the information the system processes, stores, or transmits or that constitutes a violation or imminent threat of violation of security policies, security procedures, or acceptable use policies. Source: NIST SP 800-171 Rev 2</a:t>
            </a:r>
            <a:endParaRPr lang="en-US" sz="1200" i="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6</a:t>
            </a:fld>
            <a:endParaRPr lang="en-US" dirty="0"/>
          </a:p>
        </p:txBody>
      </p:sp>
    </p:spTree>
    <p:extLst>
      <p:ext uri="{BB962C8B-B14F-4D97-AF65-F5344CB8AC3E}">
        <p14:creationId xmlns:p14="http://schemas.microsoft.com/office/powerpoint/2010/main" val="374009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8</a:t>
            </a:fld>
            <a:endParaRPr lang="en-US" dirty="0"/>
          </a:p>
        </p:txBody>
      </p:sp>
    </p:spTree>
    <p:extLst>
      <p:ext uri="{BB962C8B-B14F-4D97-AF65-F5344CB8AC3E}">
        <p14:creationId xmlns:p14="http://schemas.microsoft.com/office/powerpoint/2010/main" val="203505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DIBNet</a:t>
            </a:r>
            <a:r>
              <a:rPr lang="en-US" dirty="0"/>
              <a:t> Site: </a:t>
            </a:r>
            <a:r>
              <a:rPr lang="en-US" dirty="0">
                <a:hlinkClick r:id="rId3"/>
              </a:rPr>
              <a:t>https://dibnet.dod.mil/portal/intranet/</a:t>
            </a:r>
            <a:endParaRPr lang="en-US" dirty="0"/>
          </a:p>
          <a:p>
            <a:pPr marL="171450" indent="-171450">
              <a:buFont typeface="Arial" panose="020B0604020202020204" pitchFamily="34" charset="0"/>
              <a:buChar char="•"/>
            </a:pPr>
            <a:r>
              <a:rPr lang="en-US" dirty="0"/>
              <a:t>MLOA certificate required</a:t>
            </a:r>
          </a:p>
          <a:p>
            <a:pPr marL="171450" indent="-171450">
              <a:buFont typeface="Arial" panose="020B0604020202020204" pitchFamily="34" charset="0"/>
              <a:buChar char="•"/>
            </a:pPr>
            <a:r>
              <a:rPr lang="en-US" dirty="0"/>
              <a:t>Retain malware sample</a:t>
            </a:r>
          </a:p>
          <a:p>
            <a:pPr marL="171450" indent="-171450">
              <a:buFont typeface="Arial" panose="020B0604020202020204" pitchFamily="34" charset="0"/>
              <a:buChar char="•"/>
            </a:pPr>
            <a:r>
              <a:rPr lang="en-US" dirty="0"/>
              <a:t>Report directly to DoD and to direct customer (e.g. Prime)</a:t>
            </a:r>
          </a:p>
        </p:txBody>
      </p:sp>
      <p:sp>
        <p:nvSpPr>
          <p:cNvPr id="4" name="Slide Number Placeholder 3"/>
          <p:cNvSpPr>
            <a:spLocks noGrp="1"/>
          </p:cNvSpPr>
          <p:nvPr>
            <p:ph type="sldNum" sz="quarter" idx="5"/>
          </p:nvPr>
        </p:nvSpPr>
        <p:spPr/>
        <p:txBody>
          <a:bodyPr/>
          <a:lstStyle/>
          <a:p>
            <a:fld id="{E2171A22-84E6-4B62-A31C-293EB5412BB8}" type="slidenum">
              <a:rPr lang="en-US" smtClean="0"/>
              <a:t>9</a:t>
            </a:fld>
            <a:endParaRPr lang="en-US" dirty="0"/>
          </a:p>
        </p:txBody>
      </p:sp>
    </p:spTree>
    <p:extLst>
      <p:ext uri="{BB962C8B-B14F-4D97-AF65-F5344CB8AC3E}">
        <p14:creationId xmlns:p14="http://schemas.microsoft.com/office/powerpoint/2010/main" val="177316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B093FF-2B7D-47FB-B7F8-CD6287FEE21C}"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95931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370209434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9830478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61886601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419571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6464830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6F4F66-48E7-4977-9607-0AE3FDCA8A60}"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475482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A5EE5-C50D-4795-A7B3-BC5D19082982}"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2156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84600-8D47-4B72-9872-7241F6076F74}"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81763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EA9CA-2D3B-4F9C-BC51-F46BC3E2D1D9}"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41041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83CA4C-6E62-4616-92EE-3D39E4DAC5DC}" type="datetime1">
              <a:rPr lang="en-US" smtClean="0"/>
              <a:t>3/20/2023</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20933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DE6C84-297B-41EA-866E-ABE0C8E1469B}" type="datetime1">
              <a:rPr lang="en-US" smtClean="0"/>
              <a:t>3/20/2023</a:t>
            </a:fld>
            <a:endParaRPr lang="en-US" dirty="0"/>
          </a:p>
        </p:txBody>
      </p:sp>
      <p:sp>
        <p:nvSpPr>
          <p:cNvPr id="8" name="Footer Placeholder 7"/>
          <p:cNvSpPr>
            <a:spLocks noGrp="1"/>
          </p:cNvSpPr>
          <p:nvPr>
            <p:ph type="ftr" sz="quarter" idx="11"/>
          </p:nvPr>
        </p:nvSpPr>
        <p:spPr/>
        <p:txBody>
          <a:bodyPr/>
          <a:lstStyle/>
          <a:p>
            <a:r>
              <a:rPr lang="en-US"/>
              <a:t>DRAFT-DIB SCC Cyber Training Working Group</a:t>
            </a:r>
            <a:endParaRPr lang="en-US" dirty="0"/>
          </a:p>
        </p:txBody>
      </p:sp>
      <p:sp>
        <p:nvSpPr>
          <p:cNvPr id="9" name="Slide Number Placeholder 8"/>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40228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E6EC6D-030A-4245-8862-F7117E3200F8}" type="datetime1">
              <a:rPr lang="en-US" smtClean="0"/>
              <a:t>3/20/2023</a:t>
            </a:fld>
            <a:endParaRPr lang="en-US" dirty="0"/>
          </a:p>
        </p:txBody>
      </p:sp>
      <p:sp>
        <p:nvSpPr>
          <p:cNvPr id="4" name="Footer Placeholder 3"/>
          <p:cNvSpPr>
            <a:spLocks noGrp="1"/>
          </p:cNvSpPr>
          <p:nvPr>
            <p:ph type="ftr" sz="quarter" idx="11"/>
          </p:nvPr>
        </p:nvSpPr>
        <p:spPr/>
        <p:txBody>
          <a:bodyPr/>
          <a:lstStyle/>
          <a:p>
            <a:r>
              <a:rPr lang="en-US"/>
              <a:t>DRAFT-DIB SCC Cyber Training Working Group</a:t>
            </a:r>
            <a:endParaRPr lang="en-US" dirty="0"/>
          </a:p>
        </p:txBody>
      </p:sp>
      <p:sp>
        <p:nvSpPr>
          <p:cNvPr id="5" name="Slide Number Placeholder 4"/>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74720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3ED76-0ECC-40E7-93D7-49F99F961602}" type="datetime1">
              <a:rPr lang="en-US" smtClean="0"/>
              <a:t>3/20/2023</a:t>
            </a:fld>
            <a:endParaRPr lang="en-US" dirty="0"/>
          </a:p>
        </p:txBody>
      </p:sp>
      <p:sp>
        <p:nvSpPr>
          <p:cNvPr id="3" name="Footer Placeholder 2"/>
          <p:cNvSpPr>
            <a:spLocks noGrp="1"/>
          </p:cNvSpPr>
          <p:nvPr>
            <p:ph type="ftr" sz="quarter" idx="11"/>
          </p:nvPr>
        </p:nvSpPr>
        <p:spPr/>
        <p:txBody>
          <a:bodyPr/>
          <a:lstStyle/>
          <a:p>
            <a:r>
              <a:rPr lang="en-US"/>
              <a:t>DRAFT-DIB SCC Cyber Training Working Group</a:t>
            </a:r>
            <a:endParaRPr lang="en-US" dirty="0"/>
          </a:p>
        </p:txBody>
      </p:sp>
      <p:sp>
        <p:nvSpPr>
          <p:cNvPr id="4" name="Slide Number Placeholder 3"/>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0298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4AB38-9F4C-419B-AA33-57512512B421}" type="datetime1">
              <a:rPr lang="en-US" smtClean="0"/>
              <a:t>3/20/2023</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49288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607836-7422-41A7-BAA7-9BA9CF0DC85F}" type="datetime1">
              <a:rPr lang="en-US" smtClean="0"/>
              <a:t>3/20/2023</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66005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821452" y="6022370"/>
            <a:ext cx="2549096" cy="784830"/>
          </a:xfrm>
          <a:prstGeom prst="rect">
            <a:avLst/>
          </a:prstGeom>
        </p:spPr>
        <p:txBody>
          <a:bodyPr vert="horz" wrap="none" lIns="91440" tIns="45720" rIns="91440" bIns="45720" rtlCol="0" anchor="b" anchorCtr="1">
            <a:spAutoFit/>
          </a:bodyPr>
          <a:lstStyle>
            <a:lvl1pPr algn="l">
              <a:defRPr sz="900">
                <a:solidFill>
                  <a:schemeClr val="tx1">
                    <a:tint val="75000"/>
                  </a:schemeClr>
                </a:solidFill>
              </a:defRPr>
            </a:lvl1pPr>
          </a:lstStyle>
          <a:p>
            <a:r>
              <a:rPr lang="en-US"/>
              <a:t>DRAFT-DIB SCC Cyber Training Working Group</a:t>
            </a:r>
          </a:p>
          <a:p>
            <a:endParaRPr lang="en-US"/>
          </a:p>
          <a:p>
            <a:endParaRPr lang="en-US"/>
          </a:p>
          <a:p>
            <a:endParaRPr lang="en-US"/>
          </a:p>
          <a:p>
            <a:endParaRPr lang="en-US" dirty="0"/>
          </a:p>
        </p:txBody>
      </p:sp>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9A7DC6-50BB-4B71-AC02-590E9CB87A28}" type="datetime1">
              <a:rPr lang="en-US" smtClean="0"/>
              <a:t>3/20/2023</a:t>
            </a:fld>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CD8977-B073-4460-AE63-2BD9EC7B16E4}" type="slidenum">
              <a:rPr lang="en-US" smtClean="0"/>
              <a:t>‹#›</a:t>
            </a:fld>
            <a:endParaRPr lang="en-US" dirty="0"/>
          </a:p>
        </p:txBody>
      </p:sp>
    </p:spTree>
    <p:extLst>
      <p:ext uri="{BB962C8B-B14F-4D97-AF65-F5344CB8AC3E}">
        <p14:creationId xmlns:p14="http://schemas.microsoft.com/office/powerpoint/2010/main" val="42223025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dibnet.dod.mil/portal/intran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0220-005B-4589-AF14-312C82CAF1AA}"/>
              </a:ext>
            </a:extLst>
          </p:cNvPr>
          <p:cNvSpPr>
            <a:spLocks noGrp="1"/>
          </p:cNvSpPr>
          <p:nvPr>
            <p:ph type="ctrTitle"/>
          </p:nvPr>
        </p:nvSpPr>
        <p:spPr>
          <a:xfrm>
            <a:off x="393085" y="1216418"/>
            <a:ext cx="9994900" cy="2387600"/>
          </a:xfrm>
        </p:spPr>
        <p:txBody>
          <a:bodyPr>
            <a:normAutofit/>
          </a:bodyPr>
          <a:lstStyle/>
          <a:p>
            <a:pPr algn="ctr"/>
            <a:r>
              <a:rPr lang="en-US" sz="4400" dirty="0"/>
              <a:t>Defense Industrial Base (DIB)</a:t>
            </a:r>
            <a:br>
              <a:rPr lang="en-US" sz="4400" dirty="0"/>
            </a:br>
            <a:r>
              <a:rPr lang="en-US" sz="4400" dirty="0"/>
              <a:t>Sector Coordinating Council (SCC) </a:t>
            </a:r>
            <a:br>
              <a:rPr lang="en-US" sz="4400" dirty="0"/>
            </a:br>
            <a:r>
              <a:rPr lang="en-US" sz="4400" dirty="0"/>
              <a:t>Supply Chain Cyber Training</a:t>
            </a:r>
          </a:p>
        </p:txBody>
      </p:sp>
      <p:sp>
        <p:nvSpPr>
          <p:cNvPr id="3" name="Subtitle 2">
            <a:extLst>
              <a:ext uri="{FF2B5EF4-FFF2-40B4-BE49-F238E27FC236}">
                <a16:creationId xmlns:a16="http://schemas.microsoft.com/office/drawing/2014/main" id="{1819652C-637D-41CB-9946-B468E748CF26}"/>
              </a:ext>
            </a:extLst>
          </p:cNvPr>
          <p:cNvSpPr>
            <a:spLocks noGrp="1"/>
          </p:cNvSpPr>
          <p:nvPr>
            <p:ph type="subTitle" idx="1"/>
          </p:nvPr>
        </p:nvSpPr>
        <p:spPr/>
        <p:txBody>
          <a:bodyPr/>
          <a:lstStyle/>
          <a:p>
            <a:pPr algn="ctr"/>
            <a:r>
              <a:rPr lang="en-US" dirty="0"/>
              <a:t>Cyber/Cybersecurity Maturity Model Certification (CMMC) v2.0</a:t>
            </a:r>
          </a:p>
        </p:txBody>
      </p:sp>
      <p:sp>
        <p:nvSpPr>
          <p:cNvPr id="5" name="Slide Number Placeholder 4">
            <a:extLst>
              <a:ext uri="{FF2B5EF4-FFF2-40B4-BE49-F238E27FC236}">
                <a16:creationId xmlns:a16="http://schemas.microsoft.com/office/drawing/2014/main" id="{7B6760A5-C95A-40B0-B7E7-85A1F79EB417}"/>
              </a:ext>
            </a:extLst>
          </p:cNvPr>
          <p:cNvSpPr>
            <a:spLocks noGrp="1"/>
          </p:cNvSpPr>
          <p:nvPr>
            <p:ph type="sldNum" sz="quarter" idx="12"/>
          </p:nvPr>
        </p:nvSpPr>
        <p:spPr/>
        <p:txBody>
          <a:bodyPr/>
          <a:lstStyle/>
          <a:p>
            <a:fld id="{EBCD8977-B073-4460-AE63-2BD9EC7B16E4}" type="slidenum">
              <a:rPr lang="en-US"/>
              <a:pPr/>
              <a:t>1</a:t>
            </a:fld>
            <a:endParaRPr lang="en-US"/>
          </a:p>
        </p:txBody>
      </p:sp>
      <p:pic>
        <p:nvPicPr>
          <p:cNvPr id="6" name="Picture 5">
            <a:extLst>
              <a:ext uri="{FF2B5EF4-FFF2-40B4-BE49-F238E27FC236}">
                <a16:creationId xmlns:a16="http://schemas.microsoft.com/office/drawing/2014/main" id="{6CE51D84-AEE6-473B-94A0-6C323CD54C69}"/>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58EDF203-598F-1E52-2ADB-E21A4517F9D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470431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E48D-3970-497A-A357-85B16DEDE936}"/>
              </a:ext>
            </a:extLst>
          </p:cNvPr>
          <p:cNvSpPr>
            <a:spLocks noGrp="1"/>
          </p:cNvSpPr>
          <p:nvPr>
            <p:ph type="title"/>
          </p:nvPr>
        </p:nvSpPr>
        <p:spPr>
          <a:xfrm>
            <a:off x="838200" y="365126"/>
            <a:ext cx="10515600" cy="915988"/>
          </a:xfrm>
        </p:spPr>
        <p:txBody>
          <a:bodyPr/>
          <a:lstStyle/>
          <a:p>
            <a:r>
              <a:rPr lang="en-US" dirty="0"/>
              <a:t>Agenda</a:t>
            </a:r>
          </a:p>
        </p:txBody>
      </p:sp>
      <p:sp>
        <p:nvSpPr>
          <p:cNvPr id="3" name="Content Placeholder 2">
            <a:extLst>
              <a:ext uri="{FF2B5EF4-FFF2-40B4-BE49-F238E27FC236}">
                <a16:creationId xmlns:a16="http://schemas.microsoft.com/office/drawing/2014/main" id="{D6230783-92D8-4AAC-A20E-5C2D3426C6BB}"/>
              </a:ext>
            </a:extLst>
          </p:cNvPr>
          <p:cNvSpPr>
            <a:spLocks noGrp="1"/>
          </p:cNvSpPr>
          <p:nvPr>
            <p:ph idx="1"/>
          </p:nvPr>
        </p:nvSpPr>
        <p:spPr>
          <a:xfrm>
            <a:off x="838200" y="1460500"/>
            <a:ext cx="10515600" cy="4716463"/>
          </a:xfrm>
        </p:spPr>
        <p:txBody>
          <a:bodyPr>
            <a:normAutofit/>
          </a:bodyPr>
          <a:lstStyle/>
          <a:p>
            <a:r>
              <a:rPr lang="en-US" dirty="0"/>
              <a:t>Module 1: Cybersecurity: Why it is Important?</a:t>
            </a:r>
          </a:p>
          <a:p>
            <a:r>
              <a:rPr lang="en-US" dirty="0"/>
              <a:t>Module 2: Cybersecurity Maturity Model Certification</a:t>
            </a:r>
          </a:p>
          <a:p>
            <a:r>
              <a:rPr lang="en-US" dirty="0"/>
              <a:t>Module 3: Assessment Process - Interim</a:t>
            </a:r>
          </a:p>
          <a:p>
            <a:r>
              <a:rPr lang="en-US" dirty="0">
                <a:highlight>
                  <a:srgbClr val="FFFF00"/>
                </a:highlight>
              </a:rPr>
              <a:t>Module 4: Incident Reporting</a:t>
            </a:r>
          </a:p>
          <a:p>
            <a:r>
              <a:rPr lang="en-US" dirty="0"/>
              <a:t>Module 5: Cybersecurity Best Practices</a:t>
            </a:r>
          </a:p>
          <a:p>
            <a:r>
              <a:rPr lang="en-US" dirty="0"/>
              <a:t>Module 6: Risk Management</a:t>
            </a:r>
          </a:p>
          <a:p>
            <a:r>
              <a:rPr lang="en-US" dirty="0"/>
              <a:t>Resource Guide: Glossary, Acronym Guide and Resources for Additional Information</a:t>
            </a:r>
          </a:p>
          <a:p>
            <a:r>
              <a:rPr lang="en-US" dirty="0"/>
              <a:t>CMMC Domains</a:t>
            </a:r>
          </a:p>
          <a:p>
            <a:r>
              <a:rPr lang="en-US" dirty="0"/>
              <a:t>Survey</a:t>
            </a:r>
          </a:p>
        </p:txBody>
      </p:sp>
      <p:sp>
        <p:nvSpPr>
          <p:cNvPr id="5" name="Slide Number Placeholder 4">
            <a:extLst>
              <a:ext uri="{FF2B5EF4-FFF2-40B4-BE49-F238E27FC236}">
                <a16:creationId xmlns:a16="http://schemas.microsoft.com/office/drawing/2014/main" id="{74221916-8EB0-4821-AA57-B3269EA0087F}"/>
              </a:ext>
            </a:extLst>
          </p:cNvPr>
          <p:cNvSpPr>
            <a:spLocks noGrp="1"/>
          </p:cNvSpPr>
          <p:nvPr>
            <p:ph type="sldNum" sz="quarter" idx="12"/>
          </p:nvPr>
        </p:nvSpPr>
        <p:spPr/>
        <p:txBody>
          <a:bodyPr/>
          <a:lstStyle/>
          <a:p>
            <a:fld id="{EBCD8977-B073-4460-AE63-2BD9EC7B16E4}" type="slidenum">
              <a:rPr lang="en-US"/>
              <a:pPr/>
              <a:t>2</a:t>
            </a:fld>
            <a:endParaRPr lang="en-US"/>
          </a:p>
        </p:txBody>
      </p:sp>
      <p:pic>
        <p:nvPicPr>
          <p:cNvPr id="6" name="Picture 5">
            <a:extLst>
              <a:ext uri="{FF2B5EF4-FFF2-40B4-BE49-F238E27FC236}">
                <a16:creationId xmlns:a16="http://schemas.microsoft.com/office/drawing/2014/main" id="{98A335F2-7C01-44A5-88B5-9603A55B0AD5}"/>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F89F12F8-98EC-5D27-A006-65D775A63C00}"/>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0793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DEDC-5F4F-4CBD-A675-98DCE1780F85}"/>
              </a:ext>
            </a:extLst>
          </p:cNvPr>
          <p:cNvSpPr>
            <a:spLocks noGrp="1"/>
          </p:cNvSpPr>
          <p:nvPr>
            <p:ph type="ctrTitle"/>
          </p:nvPr>
        </p:nvSpPr>
        <p:spPr/>
        <p:txBody>
          <a:bodyPr/>
          <a:lstStyle/>
          <a:p>
            <a:r>
              <a:rPr lang="en-US" dirty="0"/>
              <a:t>Incident Reporting</a:t>
            </a:r>
          </a:p>
        </p:txBody>
      </p:sp>
      <p:sp>
        <p:nvSpPr>
          <p:cNvPr id="3" name="Subtitle 2">
            <a:extLst>
              <a:ext uri="{FF2B5EF4-FFF2-40B4-BE49-F238E27FC236}">
                <a16:creationId xmlns:a16="http://schemas.microsoft.com/office/drawing/2014/main" id="{A2566097-A210-42C8-8B68-02A7B8773803}"/>
              </a:ext>
            </a:extLst>
          </p:cNvPr>
          <p:cNvSpPr>
            <a:spLocks noGrp="1"/>
          </p:cNvSpPr>
          <p:nvPr>
            <p:ph type="subTitle" idx="1"/>
          </p:nvPr>
        </p:nvSpPr>
        <p:spPr/>
        <p:txBody>
          <a:bodyPr/>
          <a:lstStyle/>
          <a:p>
            <a:r>
              <a:rPr lang="en-US" dirty="0"/>
              <a:t>Module 4</a:t>
            </a:r>
          </a:p>
        </p:txBody>
      </p:sp>
      <p:sp>
        <p:nvSpPr>
          <p:cNvPr id="5" name="Slide Number Placeholder 4">
            <a:extLst>
              <a:ext uri="{FF2B5EF4-FFF2-40B4-BE49-F238E27FC236}">
                <a16:creationId xmlns:a16="http://schemas.microsoft.com/office/drawing/2014/main" id="{17918FBD-48D4-43C7-A87A-20FA20C7E69F}"/>
              </a:ext>
            </a:extLst>
          </p:cNvPr>
          <p:cNvSpPr>
            <a:spLocks noGrp="1"/>
          </p:cNvSpPr>
          <p:nvPr>
            <p:ph type="sldNum" sz="quarter" idx="12"/>
          </p:nvPr>
        </p:nvSpPr>
        <p:spPr/>
        <p:txBody>
          <a:bodyPr/>
          <a:lstStyle/>
          <a:p>
            <a:fld id="{EBCD8977-B073-4460-AE63-2BD9EC7B16E4}" type="slidenum">
              <a:rPr lang="en-US" smtClean="0"/>
              <a:t>3</a:t>
            </a:fld>
            <a:endParaRPr lang="en-US" dirty="0"/>
          </a:p>
        </p:txBody>
      </p:sp>
      <p:pic>
        <p:nvPicPr>
          <p:cNvPr id="6" name="Picture 5">
            <a:extLst>
              <a:ext uri="{FF2B5EF4-FFF2-40B4-BE49-F238E27FC236}">
                <a16:creationId xmlns:a16="http://schemas.microsoft.com/office/drawing/2014/main" id="{FB18EE5D-77D9-4B52-8C63-84B3D81600C2}"/>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C073957F-A2FC-9CA2-65F6-B9F1EFE3099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93512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F6EE-8E34-49E0-B5EC-20DFA084DA99}"/>
              </a:ext>
            </a:extLst>
          </p:cNvPr>
          <p:cNvSpPr>
            <a:spLocks noGrp="1"/>
          </p:cNvSpPr>
          <p:nvPr>
            <p:ph type="title"/>
          </p:nvPr>
        </p:nvSpPr>
        <p:spPr>
          <a:xfrm>
            <a:off x="498917" y="364278"/>
            <a:ext cx="8596668" cy="840059"/>
          </a:xfrm>
        </p:spPr>
        <p:txBody>
          <a:bodyPr/>
          <a:lstStyle/>
          <a:p>
            <a:r>
              <a:rPr lang="en-US" dirty="0"/>
              <a:t>Disclaimer and Overview</a:t>
            </a:r>
          </a:p>
        </p:txBody>
      </p:sp>
      <p:sp>
        <p:nvSpPr>
          <p:cNvPr id="3" name="Content Placeholder 2">
            <a:extLst>
              <a:ext uri="{FF2B5EF4-FFF2-40B4-BE49-F238E27FC236}">
                <a16:creationId xmlns:a16="http://schemas.microsoft.com/office/drawing/2014/main" id="{C9E761D3-6E31-4269-9A5B-DEB822394285}"/>
              </a:ext>
            </a:extLst>
          </p:cNvPr>
          <p:cNvSpPr>
            <a:spLocks noGrp="1"/>
          </p:cNvSpPr>
          <p:nvPr>
            <p:ph idx="1"/>
          </p:nvPr>
        </p:nvSpPr>
        <p:spPr>
          <a:xfrm>
            <a:off x="687124" y="1360145"/>
            <a:ext cx="8914073" cy="4979882"/>
          </a:xfrm>
        </p:spPr>
        <p:txBody>
          <a:bodyPr>
            <a:normAutofit fontScale="92500" lnSpcReduction="20000"/>
          </a:bodyPr>
          <a:lstStyle/>
          <a:p>
            <a:r>
              <a:rPr lang="en-US" dirty="0">
                <a:effectLst/>
                <a:ea typeface="Times New Roman" panose="02020603050405020304" pitchFamily="18" charset="0"/>
              </a:rPr>
              <a:t>The intent of this training is to build awareness for Defense Industrial Base (DIB) suppliers of the likely requirements of the Cybersecurity Maturity Model Certification (CMMC) and their obligation to meet FAR 52.204-21 (basic cyber hygiene) and DFARS 252.204-7012 (specialized data handling and protection requirements).</a:t>
            </a:r>
            <a:endParaRPr lang="en-US" dirty="0"/>
          </a:p>
          <a:p>
            <a:r>
              <a:rPr lang="en-US" dirty="0"/>
              <a:t>This training is self-paced and intended for a range of roles and responsibilities including, but not limited to, executives, project managers and technical staff from organizations seeking certification (OSC) and need to comply with CMMC. Currently, CMMC does not apply to any contractor.</a:t>
            </a:r>
          </a:p>
          <a:p>
            <a:r>
              <a:rPr lang="en-US" dirty="0"/>
              <a:t>Note: Completion of this training DOES NOT certify your organization. This training is intended for the purposes of providing awareness of the subjects outlined above.</a:t>
            </a:r>
          </a:p>
          <a:p>
            <a:r>
              <a:rPr lang="en-US" dirty="0"/>
              <a:t>The DIB Sector Coordinating Council (SCC) Supply Chain Task Force does not take responsibility for suppliers’ certification by the CMMC 3rd Party Assessment Organization (C3PAO).</a:t>
            </a:r>
          </a:p>
          <a:p>
            <a:r>
              <a:rPr lang="en-US" dirty="0"/>
              <a:t>This training focuses on U.S. regulations and industry best practices:</a:t>
            </a:r>
          </a:p>
          <a:p>
            <a:pPr lvl="1"/>
            <a:r>
              <a:rPr lang="en-US" dirty="0">
                <a:effectLst/>
              </a:rPr>
              <a:t>U.S. Department of Defense (DoD) Chief Information Officer (CIO) </a:t>
            </a:r>
            <a:r>
              <a:rPr lang="en-US" dirty="0"/>
              <a:t>Cybersecurity Maturity Model Certification (CMMC) Information</a:t>
            </a:r>
          </a:p>
          <a:p>
            <a:pPr lvl="1"/>
            <a:r>
              <a:rPr lang="en-US" dirty="0"/>
              <a:t>National Institute of Standards &amp; Technologies (NIST) publications</a:t>
            </a:r>
          </a:p>
          <a:p>
            <a:pPr lvl="1"/>
            <a:r>
              <a:rPr lang="en-US" dirty="0"/>
              <a:t>National Archives &amp; Records Administration (NARA) definitions</a:t>
            </a:r>
          </a:p>
          <a:p>
            <a:pPr lvl="1"/>
            <a:r>
              <a:rPr lang="en-US" dirty="0"/>
              <a:t>DIB SCC Supply Chain Task Force – </a:t>
            </a:r>
            <a:r>
              <a:rPr lang="en-US" dirty="0" err="1"/>
              <a:t>CyberAssist</a:t>
            </a:r>
            <a:r>
              <a:rPr lang="en-US" dirty="0"/>
              <a:t> website</a:t>
            </a:r>
          </a:p>
        </p:txBody>
      </p:sp>
      <p:sp>
        <p:nvSpPr>
          <p:cNvPr id="5" name="Slide Number Placeholder 4">
            <a:extLst>
              <a:ext uri="{FF2B5EF4-FFF2-40B4-BE49-F238E27FC236}">
                <a16:creationId xmlns:a16="http://schemas.microsoft.com/office/drawing/2014/main" id="{5C041CD4-597A-4DD0-B10E-07983346772E}"/>
              </a:ext>
            </a:extLst>
          </p:cNvPr>
          <p:cNvSpPr>
            <a:spLocks noGrp="1"/>
          </p:cNvSpPr>
          <p:nvPr>
            <p:ph type="sldNum" sz="quarter" idx="12"/>
          </p:nvPr>
        </p:nvSpPr>
        <p:spPr/>
        <p:txBody>
          <a:bodyPr/>
          <a:lstStyle/>
          <a:p>
            <a:fld id="{EBCD8977-B073-4460-AE63-2BD9EC7B16E4}" type="slidenum">
              <a:rPr lang="en-US"/>
              <a:pPr/>
              <a:t>4</a:t>
            </a:fld>
            <a:endParaRPr lang="en-US"/>
          </a:p>
        </p:txBody>
      </p:sp>
      <p:pic>
        <p:nvPicPr>
          <p:cNvPr id="6" name="Picture 5">
            <a:extLst>
              <a:ext uri="{FF2B5EF4-FFF2-40B4-BE49-F238E27FC236}">
                <a16:creationId xmlns:a16="http://schemas.microsoft.com/office/drawing/2014/main" id="{9EDDC60C-7E51-4907-A376-B45F46DBBE30}"/>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A2A68308-3371-4E34-8D38-CEBC661F2E66}"/>
              </a:ext>
            </a:extLst>
          </p:cNvPr>
          <p:cNvSpPr txBox="1"/>
          <p:nvPr/>
        </p:nvSpPr>
        <p:spPr>
          <a:xfrm>
            <a:off x="5945624" y="165582"/>
            <a:ext cx="3526057" cy="1092607"/>
          </a:xfrm>
          <a:prstGeom prst="rect">
            <a:avLst/>
          </a:prstGeom>
          <a:noFill/>
        </p:spPr>
        <p:txBody>
          <a:bodyPr wrap="square" rtlCol="0">
            <a:spAutoFit/>
          </a:bodyPr>
          <a:lstStyle/>
          <a:p>
            <a:r>
              <a:rPr lang="en-US" sz="1300" b="1" dirty="0">
                <a:solidFill>
                  <a:srgbClr val="FF0000"/>
                </a:solidFill>
              </a:rPr>
              <a:t>Note: CMMC is still going through the rule-making process and certain aspects and requirements may change. Refer to the</a:t>
            </a:r>
            <a:r>
              <a:rPr lang="en-US" sz="1300" b="1" i="1" dirty="0">
                <a:solidFill>
                  <a:srgbClr val="FF0000"/>
                </a:solidFill>
              </a:rPr>
              <a:t> Resources Guide </a:t>
            </a:r>
            <a:r>
              <a:rPr lang="en-US" sz="1300" b="1" dirty="0">
                <a:solidFill>
                  <a:srgbClr val="FF0000"/>
                </a:solidFill>
              </a:rPr>
              <a:t>provided in this training for the most updated information.</a:t>
            </a:r>
          </a:p>
        </p:txBody>
      </p:sp>
      <p:sp>
        <p:nvSpPr>
          <p:cNvPr id="7" name="Footer Placeholder 3">
            <a:extLst>
              <a:ext uri="{FF2B5EF4-FFF2-40B4-BE49-F238E27FC236}">
                <a16:creationId xmlns:a16="http://schemas.microsoft.com/office/drawing/2014/main" id="{C35C6C28-BF29-1E31-CA0F-EEE82D7C48D4}"/>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11903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Module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104932"/>
            <a:ext cx="9055966" cy="4398419"/>
          </a:xfrm>
        </p:spPr>
        <p:txBody>
          <a:bodyPr>
            <a:normAutofit/>
          </a:bodyPr>
          <a:lstStyle/>
          <a:p>
            <a:pPr marL="0" indent="0">
              <a:buNone/>
            </a:pPr>
            <a:r>
              <a:rPr lang="en-US" sz="1700" dirty="0"/>
              <a:t>Topics covered in this module:</a:t>
            </a:r>
          </a:p>
          <a:p>
            <a:pPr lvl="1"/>
            <a:r>
              <a:rPr lang="en-US" dirty="0"/>
              <a:t>Common Cyber Incidents</a:t>
            </a:r>
          </a:p>
          <a:p>
            <a:pPr lvl="1"/>
            <a:r>
              <a:rPr lang="en-US" dirty="0"/>
              <a:t>Cyber Incident Reporting Tips</a:t>
            </a:r>
          </a:p>
          <a:p>
            <a:pPr lvl="1"/>
            <a:r>
              <a:rPr lang="en-US" dirty="0"/>
              <a:t>Cyber Incident Reporting – CMMC Level 2</a:t>
            </a:r>
          </a:p>
          <a:p>
            <a:pPr marL="0" indent="0">
              <a:buNone/>
            </a:pPr>
            <a:r>
              <a:rPr lang="en-US" sz="1700" dirty="0"/>
              <a:t>The objectives of this module are:</a:t>
            </a:r>
          </a:p>
          <a:p>
            <a:pPr lvl="1"/>
            <a:r>
              <a:rPr lang="en-US" dirty="0"/>
              <a:t>Provide understanding of common cyber incidents; and</a:t>
            </a:r>
          </a:p>
          <a:p>
            <a:pPr lvl="1"/>
            <a:r>
              <a:rPr lang="en-US" dirty="0"/>
              <a:t>Provide understanding of cyber incident reporting tips.</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5</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grpSp>
        <p:nvGrpSpPr>
          <p:cNvPr id="18" name="Group 17">
            <a:extLst>
              <a:ext uri="{FF2B5EF4-FFF2-40B4-BE49-F238E27FC236}">
                <a16:creationId xmlns:a16="http://schemas.microsoft.com/office/drawing/2014/main" id="{1A472EA9-05D8-4D41-9232-B01022A46CDE}"/>
              </a:ext>
            </a:extLst>
          </p:cNvPr>
          <p:cNvGrpSpPr/>
          <p:nvPr/>
        </p:nvGrpSpPr>
        <p:grpSpPr>
          <a:xfrm>
            <a:off x="2787275" y="5079112"/>
            <a:ext cx="4494879" cy="1384995"/>
            <a:chOff x="2787275" y="5410933"/>
            <a:chExt cx="4494879" cy="1384995"/>
          </a:xfrm>
        </p:grpSpPr>
        <p:grpSp>
          <p:nvGrpSpPr>
            <p:cNvPr id="8" name="Group 7">
              <a:extLst>
                <a:ext uri="{FF2B5EF4-FFF2-40B4-BE49-F238E27FC236}">
                  <a16:creationId xmlns:a16="http://schemas.microsoft.com/office/drawing/2014/main" id="{B2C9A1E6-3BA0-46A6-847C-A51D60CC429C}"/>
                </a:ext>
              </a:extLst>
            </p:cNvPr>
            <p:cNvGrpSpPr/>
            <p:nvPr/>
          </p:nvGrpSpPr>
          <p:grpSpPr>
            <a:xfrm>
              <a:off x="2787275" y="5410933"/>
              <a:ext cx="4494879" cy="1384995"/>
              <a:chOff x="605931" y="4849067"/>
              <a:chExt cx="4494879" cy="1384995"/>
            </a:xfrm>
          </p:grpSpPr>
          <p:grpSp>
            <p:nvGrpSpPr>
              <p:cNvPr id="9" name="Group 8">
                <a:extLst>
                  <a:ext uri="{FF2B5EF4-FFF2-40B4-BE49-F238E27FC236}">
                    <a16:creationId xmlns:a16="http://schemas.microsoft.com/office/drawing/2014/main" id="{B794DF81-7F40-4AFD-8BED-C7D27779F768}"/>
                  </a:ext>
                </a:extLst>
              </p:cNvPr>
              <p:cNvGrpSpPr/>
              <p:nvPr/>
            </p:nvGrpSpPr>
            <p:grpSpPr>
              <a:xfrm>
                <a:off x="605931" y="4849067"/>
                <a:ext cx="4494879" cy="1384995"/>
                <a:chOff x="1850838" y="2535522"/>
                <a:chExt cx="5184159" cy="1384995"/>
              </a:xfrm>
            </p:grpSpPr>
            <p:sp>
              <p:nvSpPr>
                <p:cNvPr id="11" name="TextBox 10">
                  <a:extLst>
                    <a:ext uri="{FF2B5EF4-FFF2-40B4-BE49-F238E27FC236}">
                      <a16:creationId xmlns:a16="http://schemas.microsoft.com/office/drawing/2014/main" id="{BCB25306-CF5B-4B4B-8225-053FED78D340}"/>
                    </a:ext>
                  </a:extLst>
                </p:cNvPr>
                <p:cNvSpPr txBox="1"/>
                <p:nvPr/>
              </p:nvSpPr>
              <p:spPr>
                <a:xfrm>
                  <a:off x="1850838" y="2535522"/>
                  <a:ext cx="5184159" cy="1384995"/>
                </a:xfrm>
                <a:prstGeom prst="rect">
                  <a:avLst/>
                </a:prstGeom>
                <a:noFill/>
                <a:ln w="38100">
                  <a:solidFill>
                    <a:schemeClr val="accent1"/>
                  </a:solidFill>
                </a:ln>
              </p:spPr>
              <p:txBody>
                <a:bodyPr wrap="square" rtlCol="0">
                  <a:spAutoFit/>
                </a:bodyPr>
                <a:lstStyle/>
                <a:p>
                  <a:r>
                    <a:rPr lang="en-US" sz="1400" b="1" u="sng" dirty="0"/>
                    <a:t>Content Legend </a:t>
                  </a:r>
                </a:p>
                <a:p>
                  <a:r>
                    <a:rPr lang="en-US" sz="1400" dirty="0">
                      <a:solidFill>
                        <a:srgbClr val="00B050"/>
                      </a:solidFill>
                    </a:rPr>
                    <a:t>      </a:t>
                  </a:r>
                </a:p>
                <a:p>
                  <a:r>
                    <a:rPr lang="en-US" sz="1400" dirty="0">
                      <a:solidFill>
                        <a:srgbClr val="00B050"/>
                      </a:solidFill>
                    </a:rPr>
                    <a:t>	= CMMC L1 Content</a:t>
                  </a:r>
                </a:p>
                <a:p>
                  <a:r>
                    <a:rPr lang="en-US" sz="1400" dirty="0">
                      <a:solidFill>
                        <a:srgbClr val="00B050"/>
                      </a:solidFill>
                    </a:rPr>
                    <a:t>	</a:t>
                  </a:r>
                  <a:r>
                    <a:rPr lang="en-US" sz="1400" dirty="0">
                      <a:solidFill>
                        <a:schemeClr val="accent2"/>
                      </a:solidFill>
                    </a:rPr>
                    <a:t>= CMMC L2 Content</a:t>
                  </a:r>
                </a:p>
                <a:p>
                  <a:r>
                    <a:rPr lang="en-US" sz="1400" dirty="0">
                      <a:solidFill>
                        <a:schemeClr val="accent2"/>
                      </a:solidFill>
                    </a:rPr>
                    <a:t>	</a:t>
                  </a:r>
                  <a:r>
                    <a:rPr lang="en-US" sz="1400" dirty="0">
                      <a:solidFill>
                        <a:schemeClr val="accent1">
                          <a:lumMod val="75000"/>
                          <a:lumOff val="25000"/>
                        </a:schemeClr>
                      </a:solidFill>
                    </a:rPr>
                    <a:t>= CMMC L3 Content</a:t>
                  </a:r>
                </a:p>
                <a:p>
                  <a:r>
                    <a:rPr lang="en-US" sz="1400" dirty="0">
                      <a:solidFill>
                        <a:srgbClr val="FF0000"/>
                      </a:solidFill>
                    </a:rPr>
                    <a:t>         = Non-CMMC Content/Extra</a:t>
                  </a:r>
                </a:p>
              </p:txBody>
            </p:sp>
            <p:sp>
              <p:nvSpPr>
                <p:cNvPr id="12" name="Diamond 11">
                  <a:extLst>
                    <a:ext uri="{FF2B5EF4-FFF2-40B4-BE49-F238E27FC236}">
                      <a16:creationId xmlns:a16="http://schemas.microsoft.com/office/drawing/2014/main" id="{8B362BC9-E47E-4B99-AD4E-E715992AB687}"/>
                    </a:ext>
                  </a:extLst>
                </p:cNvPr>
                <p:cNvSpPr/>
                <p:nvPr/>
              </p:nvSpPr>
              <p:spPr>
                <a:xfrm>
                  <a:off x="2136393" y="3217112"/>
                  <a:ext cx="209321" cy="188401"/>
                </a:xfrm>
                <a:prstGeom prst="diamond">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Star: 5 Points 12">
                  <a:extLst>
                    <a:ext uri="{FF2B5EF4-FFF2-40B4-BE49-F238E27FC236}">
                      <a16:creationId xmlns:a16="http://schemas.microsoft.com/office/drawing/2014/main" id="{B27D50DD-A906-46E4-A265-A3FBE5BB3E86}"/>
                    </a:ext>
                  </a:extLst>
                </p:cNvPr>
                <p:cNvSpPr/>
                <p:nvPr/>
              </p:nvSpPr>
              <p:spPr>
                <a:xfrm>
                  <a:off x="2136393" y="2984006"/>
                  <a:ext cx="209321" cy="188401"/>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0" name="Plus Sign 9">
                <a:extLst>
                  <a:ext uri="{FF2B5EF4-FFF2-40B4-BE49-F238E27FC236}">
                    <a16:creationId xmlns:a16="http://schemas.microsoft.com/office/drawing/2014/main" id="{AC1BB7A5-FE5B-4DA1-AD9A-A6493D552978}"/>
                  </a:ext>
                </a:extLst>
              </p:cNvPr>
              <p:cNvSpPr/>
              <p:nvPr/>
            </p:nvSpPr>
            <p:spPr>
              <a:xfrm>
                <a:off x="795459" y="5918637"/>
                <a:ext cx="284194" cy="300704"/>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BAFC68E1-A1D1-4F03-A616-6FE1F965100B}"/>
                </a:ext>
              </a:extLst>
            </p:cNvPr>
            <p:cNvSpPr/>
            <p:nvPr/>
          </p:nvSpPr>
          <p:spPr>
            <a:xfrm>
              <a:off x="2999677" y="6311587"/>
              <a:ext cx="245327" cy="144966"/>
            </a:xfrm>
            <a:prstGeom prst="ellipse">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7CFD949E-D372-429C-8D1E-DF2DC55A12A8}"/>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Resource Guide for a Glossary and Acronym Guide</a:t>
            </a:r>
          </a:p>
        </p:txBody>
      </p:sp>
      <p:sp>
        <p:nvSpPr>
          <p:cNvPr id="4" name="Footer Placeholder 3">
            <a:extLst>
              <a:ext uri="{FF2B5EF4-FFF2-40B4-BE49-F238E27FC236}">
                <a16:creationId xmlns:a16="http://schemas.microsoft.com/office/drawing/2014/main" id="{173B3B1D-68E2-CC7A-CA5D-CFAE8AF7A481}"/>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45035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3544E6-C322-421D-94E2-47344324A65F}"/>
              </a:ext>
            </a:extLst>
          </p:cNvPr>
          <p:cNvSpPr>
            <a:spLocks noGrp="1"/>
          </p:cNvSpPr>
          <p:nvPr>
            <p:ph type="sldNum" sz="quarter" idx="12"/>
          </p:nvPr>
        </p:nvSpPr>
        <p:spPr/>
        <p:txBody>
          <a:bodyPr/>
          <a:lstStyle/>
          <a:p>
            <a:fld id="{EBCD8977-B073-4460-AE63-2BD9EC7B16E4}" type="slidenum">
              <a:rPr lang="en-US" smtClean="0"/>
              <a:t>6</a:t>
            </a:fld>
            <a:endParaRPr lang="en-US" dirty="0"/>
          </a:p>
        </p:txBody>
      </p:sp>
      <p:sp>
        <p:nvSpPr>
          <p:cNvPr id="6" name="Content Placeholder 3">
            <a:extLst>
              <a:ext uri="{FF2B5EF4-FFF2-40B4-BE49-F238E27FC236}">
                <a16:creationId xmlns:a16="http://schemas.microsoft.com/office/drawing/2014/main" id="{004D0C66-F474-43B4-A571-BABF489CE6D6}"/>
              </a:ext>
            </a:extLst>
          </p:cNvPr>
          <p:cNvSpPr txBox="1">
            <a:spLocks/>
          </p:cNvSpPr>
          <p:nvPr/>
        </p:nvSpPr>
        <p:spPr bwMode="auto">
          <a:xfrm>
            <a:off x="491048" y="3201800"/>
            <a:ext cx="11209902" cy="2986058"/>
          </a:xfrm>
          <a:prstGeom prst="rect">
            <a:avLst/>
          </a:prstGeom>
          <a:ln>
            <a:headEnd/>
            <a:tailEnd/>
          </a:ln>
          <a:effectLst/>
        </p:spPr>
        <p:style>
          <a:lnRef idx="3">
            <a:schemeClr val="lt1"/>
          </a:lnRef>
          <a:fillRef idx="1">
            <a:schemeClr val="dk1"/>
          </a:fillRef>
          <a:effectRef idx="1">
            <a:schemeClr val="dk1"/>
          </a:effectRef>
          <a:fontRef idx="minor">
            <a:schemeClr val="lt1"/>
          </a:fontRef>
        </p:style>
        <p:txBody>
          <a:bodyPr vert="horz" wrap="square" lIns="457200" tIns="91440" rIns="457200" bIns="182880" numCol="1" anchor="t" anchorCtr="0" compatLnSpc="1">
            <a:prstTxWarp prst="textNoShape">
              <a:avLst/>
            </a:prstTxWarp>
            <a:noAutofit/>
          </a:bodyPr>
          <a:lstStyle>
            <a:lvl1pPr marL="222250" indent="-222250" algn="l" defTabSz="887413" rtl="0" eaLnBrk="1" fontAlgn="base" hangingPunct="1">
              <a:spcBef>
                <a:spcPts val="0"/>
              </a:spcBef>
              <a:spcAft>
                <a:spcPct val="0"/>
              </a:spcAft>
              <a:buSzPct val="100000"/>
              <a:buChar char="•"/>
              <a:defRPr sz="1800" b="1">
                <a:solidFill>
                  <a:srgbClr val="636664"/>
                </a:solidFill>
                <a:effectLst/>
                <a:latin typeface="Calibri" panose="020F0502020204030204" pitchFamily="34" charset="0"/>
                <a:ea typeface="ＭＳ Ｐゴシック" pitchFamily="-112" charset="-128"/>
                <a:cs typeface="Calibri" panose="020F0502020204030204" pitchFamily="34" charset="0"/>
              </a:defRPr>
            </a:lvl1pPr>
            <a:lvl2pPr marL="511175" indent="-279400" algn="l" defTabSz="887413" rtl="0" eaLnBrk="1" fontAlgn="base" hangingPunct="1">
              <a:spcBef>
                <a:spcPts val="0"/>
              </a:spcBef>
              <a:spcAft>
                <a:spcPct val="0"/>
              </a:spcAft>
              <a:buSzPct val="100000"/>
              <a:buChar char="–"/>
              <a:defRPr sz="1800" b="0">
                <a:solidFill>
                  <a:srgbClr val="636664"/>
                </a:solidFill>
                <a:effectLst/>
                <a:latin typeface="Calibri Light" panose="020F0302020204030204" pitchFamily="34" charset="0"/>
                <a:ea typeface="ＭＳ Ｐゴシック" pitchFamily="-112" charset="-128"/>
                <a:cs typeface="Calibri Light" panose="020F0302020204030204" pitchFamily="34" charset="0"/>
              </a:defRPr>
            </a:lvl2pPr>
            <a:lvl3pPr marL="744538" indent="-233363" algn="l" defTabSz="887413" rtl="0" eaLnBrk="1" fontAlgn="base" hangingPunct="1">
              <a:spcBef>
                <a:spcPts val="0"/>
              </a:spcBef>
              <a:spcAft>
                <a:spcPct val="0"/>
              </a:spcAft>
              <a:buSzPct val="80000"/>
              <a:buChar char="•"/>
              <a:defRPr sz="1800" b="0">
                <a:solidFill>
                  <a:srgbClr val="636664"/>
                </a:solidFill>
                <a:effectLst/>
                <a:latin typeface="Calibri Light" panose="020F0302020204030204" pitchFamily="34" charset="0"/>
                <a:ea typeface="ＭＳ Ｐゴシック" pitchFamily="-112" charset="-128"/>
                <a:cs typeface="Calibri Light" panose="020F0302020204030204" pitchFamily="34" charset="0"/>
              </a:defRPr>
            </a:lvl3pPr>
            <a:lvl4pPr marL="914400" indent="-169863" algn="l" defTabSz="887413" rtl="0" eaLnBrk="1" fontAlgn="base" hangingPunct="1">
              <a:spcBef>
                <a:spcPct val="20000"/>
              </a:spcBef>
              <a:spcAft>
                <a:spcPct val="0"/>
              </a:spcAft>
              <a:buSzPct val="80000"/>
              <a:buFont typeface="Arial" pitchFamily="34" charset="0"/>
              <a:buChar char="–"/>
              <a:defRPr sz="2000" b="1">
                <a:solidFill>
                  <a:schemeClr val="bg2"/>
                </a:solidFill>
                <a:effectLst/>
                <a:latin typeface="Arial" panose="020B0604020202020204" pitchFamily="34" charset="0"/>
                <a:ea typeface="ＭＳ Ｐゴシック" pitchFamily="-112" charset="-128"/>
                <a:cs typeface="Arial" panose="020B0604020202020204" pitchFamily="34" charset="0"/>
              </a:defRPr>
            </a:lvl4pPr>
            <a:lvl5pPr marL="1146175" indent="-177800" algn="l" defTabSz="887413" rtl="0" eaLnBrk="1" fontAlgn="base" hangingPunct="1">
              <a:spcBef>
                <a:spcPct val="20000"/>
              </a:spcBef>
              <a:spcAft>
                <a:spcPct val="0"/>
              </a:spcAft>
              <a:buSzPct val="80000"/>
              <a:buFont typeface="Arial" pitchFamily="34" charset="0"/>
              <a:buChar char="•"/>
              <a:defRPr sz="2000" b="1">
                <a:solidFill>
                  <a:schemeClr val="bg2"/>
                </a:solidFill>
                <a:effectLst/>
                <a:latin typeface="Arial" panose="020B0604020202020204" pitchFamily="34" charset="0"/>
                <a:ea typeface="ＭＳ Ｐゴシック" pitchFamily="-112" charset="-128"/>
                <a:cs typeface="Arial" panose="020B0604020202020204" pitchFamily="34" charset="0"/>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a:lstStyle>
          <a:p>
            <a:pPr marL="0" indent="0" algn="ctr">
              <a:lnSpc>
                <a:spcPct val="110000"/>
              </a:lnSpc>
              <a:spcAft>
                <a:spcPts val="600"/>
              </a:spcAft>
              <a:buNone/>
            </a:pPr>
            <a:r>
              <a:rPr lang="en-US" sz="2800" b="0" kern="1400" dirty="0">
                <a:solidFill>
                  <a:schemeClr val="bg2"/>
                </a:solidFill>
                <a:latin typeface="Calibri Light" panose="020F0302020204030204" pitchFamily="34" charset="0"/>
              </a:rPr>
              <a:t>Our customers count on our products and services to support their mission each and every time.  This includes timely reporting if information is compromised or exposed to unauthorized parties. </a:t>
            </a:r>
          </a:p>
          <a:p>
            <a:pPr marL="0" indent="0" algn="ctr">
              <a:lnSpc>
                <a:spcPct val="110000"/>
              </a:lnSpc>
              <a:spcAft>
                <a:spcPts val="600"/>
              </a:spcAft>
              <a:buNone/>
            </a:pPr>
            <a:r>
              <a:rPr lang="en-US" sz="2800" b="0" kern="1400" dirty="0">
                <a:solidFill>
                  <a:schemeClr val="bg2"/>
                </a:solidFill>
                <a:latin typeface="Calibri Light" panose="020F0302020204030204" pitchFamily="34" charset="0"/>
              </a:rPr>
              <a:t>Cyber incident reporting is the process of reporting any actual or potential cyber incidents to the appropriate authority or organization.</a:t>
            </a:r>
          </a:p>
        </p:txBody>
      </p:sp>
      <p:sp>
        <p:nvSpPr>
          <p:cNvPr id="7" name="Rectangle 6">
            <a:extLst>
              <a:ext uri="{FF2B5EF4-FFF2-40B4-BE49-F238E27FC236}">
                <a16:creationId xmlns:a16="http://schemas.microsoft.com/office/drawing/2014/main" id="{CA4DC5DB-6429-4CCC-B3BA-23C92D6EFBFC}"/>
              </a:ext>
            </a:extLst>
          </p:cNvPr>
          <p:cNvSpPr/>
          <p:nvPr/>
        </p:nvSpPr>
        <p:spPr bwMode="auto">
          <a:xfrm>
            <a:off x="1328365" y="1415310"/>
            <a:ext cx="9535267" cy="15583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round/>
            <a:headEnd type="none" w="med" len="med"/>
            <a:tailEnd type="none" w="med" len="med"/>
          </a:ln>
          <a:effectLst/>
        </p:spPr>
        <p:txBody>
          <a:bodyPr vert="horz" wrap="square" lIns="1920240" tIns="0" rIns="0" bIns="0" numCol="1" rtlCol="0" anchor="ctr" anchorCtr="0" compatLnSpc="1">
            <a:prstTxWarp prst="textNoShape">
              <a:avLst/>
            </a:prstTxWarp>
            <a:noAutofit/>
          </a:bodyPr>
          <a:lstStyle/>
          <a:p>
            <a:pPr marL="0" marR="0" indent="0" defTabSz="914400" rtl="0" eaLnBrk="0" fontAlgn="base" latinLnBrk="0" hangingPunct="0">
              <a:lnSpc>
                <a:spcPts val="6600"/>
              </a:lnSpc>
              <a:spcBef>
                <a:spcPct val="0"/>
              </a:spcBef>
              <a:spcAft>
                <a:spcPct val="0"/>
              </a:spcAft>
              <a:buClrTx/>
              <a:buSzTx/>
              <a:buFontTx/>
              <a:buNone/>
              <a:tabLst/>
            </a:pPr>
            <a:endParaRPr kumimoji="0" lang="en-US" sz="6600" i="0" u="none" strike="noStrike" cap="none" normalizeH="0" baseline="0" dirty="0">
              <a:ln>
                <a:noFill/>
              </a:ln>
              <a:latin typeface="Calibri Light" panose="020F0302020204030204" pitchFamily="34" charset="0"/>
            </a:endParaRPr>
          </a:p>
        </p:txBody>
      </p:sp>
      <p:sp>
        <p:nvSpPr>
          <p:cNvPr id="8" name="Title 1">
            <a:extLst>
              <a:ext uri="{FF2B5EF4-FFF2-40B4-BE49-F238E27FC236}">
                <a16:creationId xmlns:a16="http://schemas.microsoft.com/office/drawing/2014/main" id="{CB56DA46-24E1-44E3-8021-EA1767FEDBEA}"/>
              </a:ext>
            </a:extLst>
          </p:cNvPr>
          <p:cNvSpPr txBox="1">
            <a:spLocks/>
          </p:cNvSpPr>
          <p:nvPr/>
        </p:nvSpPr>
        <p:spPr>
          <a:xfrm>
            <a:off x="348032" y="299490"/>
            <a:ext cx="10515600" cy="10265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Cyber Incident Reporting</a:t>
            </a:r>
          </a:p>
        </p:txBody>
      </p:sp>
      <p:sp>
        <p:nvSpPr>
          <p:cNvPr id="2" name="Footer Placeholder 3">
            <a:extLst>
              <a:ext uri="{FF2B5EF4-FFF2-40B4-BE49-F238E27FC236}">
                <a16:creationId xmlns:a16="http://schemas.microsoft.com/office/drawing/2014/main" id="{088E89B0-D616-A3DE-CA3B-16806FA1C91B}"/>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37627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AB21-C8E5-45B8-864E-8C643E63A869}"/>
              </a:ext>
            </a:extLst>
          </p:cNvPr>
          <p:cNvSpPr>
            <a:spLocks noGrp="1"/>
          </p:cNvSpPr>
          <p:nvPr>
            <p:ph type="title"/>
          </p:nvPr>
        </p:nvSpPr>
        <p:spPr>
          <a:xfrm>
            <a:off x="838200" y="365125"/>
            <a:ext cx="10515600" cy="933559"/>
          </a:xfrm>
        </p:spPr>
        <p:txBody>
          <a:bodyPr/>
          <a:lstStyle/>
          <a:p>
            <a:r>
              <a:rPr lang="en-US" dirty="0"/>
              <a:t>Common Cyber and Security Incidents</a:t>
            </a:r>
          </a:p>
        </p:txBody>
      </p:sp>
      <p:sp>
        <p:nvSpPr>
          <p:cNvPr id="3" name="Content Placeholder 2">
            <a:extLst>
              <a:ext uri="{FF2B5EF4-FFF2-40B4-BE49-F238E27FC236}">
                <a16:creationId xmlns:a16="http://schemas.microsoft.com/office/drawing/2014/main" id="{F7D12F55-3BCF-486C-A412-163530B2E1C9}"/>
              </a:ext>
            </a:extLst>
          </p:cNvPr>
          <p:cNvSpPr>
            <a:spLocks noGrp="1"/>
          </p:cNvSpPr>
          <p:nvPr>
            <p:ph idx="1"/>
          </p:nvPr>
        </p:nvSpPr>
        <p:spPr>
          <a:xfrm>
            <a:off x="838200" y="1320987"/>
            <a:ext cx="8988706" cy="4742678"/>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most common types of cyber and security incidents include:</a:t>
            </a:r>
          </a:p>
          <a:p>
            <a:pPr>
              <a:lnSpc>
                <a:spcPct val="100000"/>
              </a:lnSpc>
              <a:spcBef>
                <a:spcPts val="0"/>
              </a:spcBef>
              <a:defRPr/>
            </a:pPr>
            <a:r>
              <a:rPr lang="en-US" sz="2800" dirty="0"/>
              <a:t>social engineering (e.g., phishing email)</a:t>
            </a:r>
          </a:p>
          <a:p>
            <a:pPr>
              <a:lnSpc>
                <a:spcPct val="100000"/>
              </a:lnSpc>
              <a:spcBef>
                <a:spcPts val="0"/>
              </a:spcBef>
              <a:defRPr/>
            </a:pPr>
            <a:r>
              <a:rPr lang="en-US" sz="2800" dirty="0"/>
              <a:t>emailing sensitive information to unauthorized people</a:t>
            </a:r>
          </a:p>
          <a:p>
            <a:pPr>
              <a:lnSpc>
                <a:spcPct val="100000"/>
              </a:lnSpc>
              <a:spcBef>
                <a:spcPts val="0"/>
              </a:spcBef>
              <a:defRPr/>
            </a:pPr>
            <a:r>
              <a:rPr lang="en-US" sz="2800" dirty="0"/>
              <a:t>unauthorized access to sensitive information from outside the organization (e.g., via compromised account credentials)</a:t>
            </a:r>
          </a:p>
          <a:p>
            <a:pPr>
              <a:lnSpc>
                <a:spcPct val="100000"/>
              </a:lnSpc>
              <a:spcBef>
                <a:spcPts val="0"/>
              </a:spcBef>
              <a:defRPr/>
            </a:pPr>
            <a:r>
              <a:rPr lang="en-US" sz="2800" dirty="0"/>
              <a:t>lost laptops and mobile devices</a:t>
            </a:r>
          </a:p>
          <a:p>
            <a:pPr>
              <a:lnSpc>
                <a:spcPct val="100000"/>
              </a:lnSpc>
              <a:spcBef>
                <a:spcPts val="0"/>
              </a:spcBef>
              <a:defRPr/>
            </a:pPr>
            <a:r>
              <a:rPr lang="en-US" sz="2800" dirty="0"/>
              <a:t>insider threats</a:t>
            </a:r>
          </a:p>
          <a:p>
            <a:pPr>
              <a:lnSpc>
                <a:spcPct val="100000"/>
              </a:lnSpc>
              <a:spcBef>
                <a:spcPts val="0"/>
              </a:spcBef>
              <a:defRPr/>
            </a:pPr>
            <a:r>
              <a:rPr lang="en-US" sz="2800" dirty="0"/>
              <a:t>malware / ransomware</a:t>
            </a:r>
          </a:p>
          <a:p>
            <a:endParaRPr lang="en-US" dirty="0"/>
          </a:p>
        </p:txBody>
      </p:sp>
      <p:sp>
        <p:nvSpPr>
          <p:cNvPr id="5" name="Slide Number Placeholder 4">
            <a:extLst>
              <a:ext uri="{FF2B5EF4-FFF2-40B4-BE49-F238E27FC236}">
                <a16:creationId xmlns:a16="http://schemas.microsoft.com/office/drawing/2014/main" id="{367E3407-DA3C-4E67-8340-F93CEAE230F9}"/>
              </a:ext>
            </a:extLst>
          </p:cNvPr>
          <p:cNvSpPr>
            <a:spLocks noGrp="1"/>
          </p:cNvSpPr>
          <p:nvPr>
            <p:ph type="sldNum" sz="quarter" idx="12"/>
          </p:nvPr>
        </p:nvSpPr>
        <p:spPr/>
        <p:txBody>
          <a:bodyPr/>
          <a:lstStyle/>
          <a:p>
            <a:fld id="{EBCD8977-B073-4460-AE63-2BD9EC7B16E4}" type="slidenum">
              <a:rPr lang="en-US" smtClean="0"/>
              <a:t>7</a:t>
            </a:fld>
            <a:endParaRPr lang="en-US" dirty="0"/>
          </a:p>
        </p:txBody>
      </p:sp>
      <p:pic>
        <p:nvPicPr>
          <p:cNvPr id="6" name="Picture 5">
            <a:extLst>
              <a:ext uri="{FF2B5EF4-FFF2-40B4-BE49-F238E27FC236}">
                <a16:creationId xmlns:a16="http://schemas.microsoft.com/office/drawing/2014/main" id="{B3F92B24-AA77-4CEF-B129-79B762215510}"/>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9" name="Star: 5 Points 8">
            <a:extLst>
              <a:ext uri="{FF2B5EF4-FFF2-40B4-BE49-F238E27FC236}">
                <a16:creationId xmlns:a16="http://schemas.microsoft.com/office/drawing/2014/main" id="{6137FAFB-40CC-4E28-A179-238889FD1942}"/>
              </a:ext>
            </a:extLst>
          </p:cNvPr>
          <p:cNvSpPr/>
          <p:nvPr/>
        </p:nvSpPr>
        <p:spPr>
          <a:xfrm>
            <a:off x="77116" y="64533"/>
            <a:ext cx="326560" cy="34309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DEC12B83-256F-F387-0061-8C7DF49D337F}"/>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419578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368A-B313-4FE2-8680-48351A34BB0C}"/>
              </a:ext>
            </a:extLst>
          </p:cNvPr>
          <p:cNvSpPr>
            <a:spLocks noGrp="1"/>
          </p:cNvSpPr>
          <p:nvPr>
            <p:ph type="title"/>
          </p:nvPr>
        </p:nvSpPr>
        <p:spPr>
          <a:xfrm>
            <a:off x="319335" y="136526"/>
            <a:ext cx="10515600" cy="1026528"/>
          </a:xfrm>
        </p:spPr>
        <p:txBody>
          <a:bodyPr/>
          <a:lstStyle/>
          <a:p>
            <a:r>
              <a:rPr lang="en-US" dirty="0"/>
              <a:t>Cyber Incident Reporting Tips</a:t>
            </a:r>
          </a:p>
        </p:txBody>
      </p:sp>
      <p:sp>
        <p:nvSpPr>
          <p:cNvPr id="3" name="Content Placeholder 2">
            <a:extLst>
              <a:ext uri="{FF2B5EF4-FFF2-40B4-BE49-F238E27FC236}">
                <a16:creationId xmlns:a16="http://schemas.microsoft.com/office/drawing/2014/main" id="{4A13C1B0-FC76-495B-95A5-E49A27BF54A7}"/>
              </a:ext>
            </a:extLst>
          </p:cNvPr>
          <p:cNvSpPr>
            <a:spLocks noGrp="1"/>
          </p:cNvSpPr>
          <p:nvPr>
            <p:ph idx="1"/>
          </p:nvPr>
        </p:nvSpPr>
        <p:spPr>
          <a:xfrm>
            <a:off x="319335" y="2640120"/>
            <a:ext cx="10236481" cy="3137014"/>
          </a:xfrm>
        </p:spPr>
        <p:txBody>
          <a:bodyPr>
            <a:noAutofit/>
          </a:bodyPr>
          <a:lstStyle/>
          <a:p>
            <a:pPr marL="0" indent="0">
              <a:buNone/>
            </a:pPr>
            <a:r>
              <a:rPr lang="en-US" sz="2000" b="1" dirty="0"/>
              <a:t>Report incidents in a timely manner to avoid harm to your company’s reputation and resources </a:t>
            </a:r>
          </a:p>
          <a:p>
            <a:r>
              <a:rPr lang="en-US" sz="2000" dirty="0"/>
              <a:t>Comply with contract requirements for prompt incident reporting (e.g., 72 hours after discovery)</a:t>
            </a:r>
          </a:p>
          <a:p>
            <a:r>
              <a:rPr lang="en-US" sz="2000" dirty="0"/>
              <a:t>Notify stakeholder points of contact per contract requirements (typically the buyer or subcontract manager / administrator)</a:t>
            </a:r>
          </a:p>
          <a:p>
            <a:r>
              <a:rPr lang="en-US" sz="2000" dirty="0"/>
              <a:t>Follow any specific internal reporting requirements for your organization</a:t>
            </a:r>
            <a:r>
              <a:rPr lang="en-US" sz="2000" i="1" dirty="0"/>
              <a:t> </a:t>
            </a:r>
          </a:p>
          <a:p>
            <a:pPr marL="0" indent="0">
              <a:buNone/>
            </a:pPr>
            <a:endParaRPr lang="en-US" sz="2000" dirty="0"/>
          </a:p>
        </p:txBody>
      </p:sp>
      <p:sp>
        <p:nvSpPr>
          <p:cNvPr id="5" name="Slide Number Placeholder 4">
            <a:extLst>
              <a:ext uri="{FF2B5EF4-FFF2-40B4-BE49-F238E27FC236}">
                <a16:creationId xmlns:a16="http://schemas.microsoft.com/office/drawing/2014/main" id="{1D206E6E-6B3C-4837-BBC0-3A42A97AE71F}"/>
              </a:ext>
            </a:extLst>
          </p:cNvPr>
          <p:cNvSpPr>
            <a:spLocks noGrp="1"/>
          </p:cNvSpPr>
          <p:nvPr>
            <p:ph type="sldNum" sz="quarter" idx="12"/>
          </p:nvPr>
        </p:nvSpPr>
        <p:spPr/>
        <p:txBody>
          <a:bodyPr/>
          <a:lstStyle/>
          <a:p>
            <a:fld id="{EBCD8977-B073-4460-AE63-2BD9EC7B16E4}" type="slidenum">
              <a:rPr lang="en-US" smtClean="0"/>
              <a:t>8</a:t>
            </a:fld>
            <a:endParaRPr lang="en-US" dirty="0"/>
          </a:p>
        </p:txBody>
      </p:sp>
      <p:pic>
        <p:nvPicPr>
          <p:cNvPr id="6" name="Picture 5">
            <a:extLst>
              <a:ext uri="{FF2B5EF4-FFF2-40B4-BE49-F238E27FC236}">
                <a16:creationId xmlns:a16="http://schemas.microsoft.com/office/drawing/2014/main" id="{51F8F8E1-A618-4F8D-96FF-DD8DCF9AE2FB}"/>
              </a:ext>
            </a:extLst>
          </p:cNvPr>
          <p:cNvPicPr>
            <a:picLocks noChangeAspect="1"/>
          </p:cNvPicPr>
          <p:nvPr/>
        </p:nvPicPr>
        <p:blipFill>
          <a:blip r:embed="rId3"/>
          <a:stretch>
            <a:fillRect/>
          </a:stretch>
        </p:blipFill>
        <p:spPr>
          <a:xfrm>
            <a:off x="8082161" y="136525"/>
            <a:ext cx="4011516" cy="2767824"/>
          </a:xfrm>
          <a:prstGeom prst="rect">
            <a:avLst/>
          </a:prstGeom>
        </p:spPr>
      </p:pic>
      <p:sp>
        <p:nvSpPr>
          <p:cNvPr id="7" name="Content Placeholder 2">
            <a:extLst>
              <a:ext uri="{FF2B5EF4-FFF2-40B4-BE49-F238E27FC236}">
                <a16:creationId xmlns:a16="http://schemas.microsoft.com/office/drawing/2014/main" id="{52F39B34-E721-455C-B481-A67697662A29}"/>
              </a:ext>
            </a:extLst>
          </p:cNvPr>
          <p:cNvSpPr txBox="1">
            <a:spLocks/>
          </p:cNvSpPr>
          <p:nvPr/>
        </p:nvSpPr>
        <p:spPr>
          <a:xfrm>
            <a:off x="319335" y="1177598"/>
            <a:ext cx="7861149" cy="149872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9600" b="1" dirty="0">
                <a:solidFill>
                  <a:schemeClr val="tx1">
                    <a:lumMod val="75000"/>
                    <a:lumOff val="25000"/>
                  </a:schemeClr>
                </a:solidFill>
              </a:rPr>
              <a:t>Report all cyber incidents… even if reporting is not mandatory. </a:t>
            </a:r>
          </a:p>
          <a:p>
            <a:r>
              <a:rPr lang="en-US" sz="8000" dirty="0">
                <a:solidFill>
                  <a:schemeClr val="tx1">
                    <a:lumMod val="75000"/>
                    <a:lumOff val="25000"/>
                  </a:schemeClr>
                </a:solidFill>
              </a:rPr>
              <a:t>Prompt reporting of actual and suspected security incidents can help prevent or limit the severity of an incident </a:t>
            </a:r>
          </a:p>
          <a:p>
            <a:pPr marL="0" indent="0">
              <a:buFont typeface="Arial" panose="020B0604020202020204" pitchFamily="34" charset="0"/>
              <a:buNone/>
            </a:pPr>
            <a:endParaRPr lang="en-US" sz="2400" dirty="0">
              <a:solidFill>
                <a:schemeClr val="tx1">
                  <a:lumMod val="75000"/>
                  <a:lumOff val="25000"/>
                </a:schemeClr>
              </a:solidFill>
            </a:endParaRPr>
          </a:p>
        </p:txBody>
      </p:sp>
      <p:sp>
        <p:nvSpPr>
          <p:cNvPr id="9" name="TextBox 8">
            <a:extLst>
              <a:ext uri="{FF2B5EF4-FFF2-40B4-BE49-F238E27FC236}">
                <a16:creationId xmlns:a16="http://schemas.microsoft.com/office/drawing/2014/main" id="{E8B4FFF7-234A-48C5-9A4D-7C0BD8CAC987}"/>
              </a:ext>
            </a:extLst>
          </p:cNvPr>
          <p:cNvSpPr txBox="1"/>
          <p:nvPr/>
        </p:nvSpPr>
        <p:spPr>
          <a:xfrm>
            <a:off x="580105" y="5514538"/>
            <a:ext cx="9045676" cy="1015663"/>
          </a:xfrm>
          <a:prstGeom prst="rect">
            <a:avLst/>
          </a:prstGeom>
          <a:noFill/>
        </p:spPr>
        <p:txBody>
          <a:bodyPr wrap="square" rtlCol="0">
            <a:spAutoFit/>
          </a:bodyPr>
          <a:lstStyle/>
          <a:p>
            <a:pPr marL="0" indent="0">
              <a:buNone/>
            </a:pPr>
            <a:r>
              <a:rPr lang="en-US" sz="2000" dirty="0">
                <a:solidFill>
                  <a:schemeClr val="tx1">
                    <a:lumMod val="75000"/>
                    <a:lumOff val="25000"/>
                  </a:schemeClr>
                </a:solidFill>
              </a:rPr>
              <a:t>Security incidents may include loss, theft, misuse, tampering, corruption, unauthorized disclosure of information, or when an individual violates controls intended to limit their access to information. </a:t>
            </a:r>
          </a:p>
        </p:txBody>
      </p:sp>
      <p:pic>
        <p:nvPicPr>
          <p:cNvPr id="10" name="Picture 9">
            <a:extLst>
              <a:ext uri="{FF2B5EF4-FFF2-40B4-BE49-F238E27FC236}">
                <a16:creationId xmlns:a16="http://schemas.microsoft.com/office/drawing/2014/main" id="{6FECD99A-8F27-4A7C-AD55-5BAFFEE2783A}"/>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4" name="Star: 5 Points 13">
            <a:extLst>
              <a:ext uri="{FF2B5EF4-FFF2-40B4-BE49-F238E27FC236}">
                <a16:creationId xmlns:a16="http://schemas.microsoft.com/office/drawing/2014/main" id="{EFBC2DB3-72B2-492F-9904-A1E4A24FB7CC}"/>
              </a:ext>
            </a:extLst>
          </p:cNvPr>
          <p:cNvSpPr/>
          <p:nvPr/>
        </p:nvSpPr>
        <p:spPr>
          <a:xfrm>
            <a:off x="77116" y="64533"/>
            <a:ext cx="326560" cy="34309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B86DCF6-0F85-7638-EFF6-5F784CD7B31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0262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49DBA-C42A-4C06-AE69-1F9FBD6FD70F}"/>
              </a:ext>
            </a:extLst>
          </p:cNvPr>
          <p:cNvSpPr>
            <a:spLocks noGrp="1"/>
          </p:cNvSpPr>
          <p:nvPr>
            <p:ph type="title"/>
          </p:nvPr>
        </p:nvSpPr>
        <p:spPr>
          <a:xfrm>
            <a:off x="368416" y="313870"/>
            <a:ext cx="10515600" cy="734332"/>
          </a:xfrm>
        </p:spPr>
        <p:txBody>
          <a:bodyPr>
            <a:normAutofit/>
          </a:bodyPr>
          <a:lstStyle/>
          <a:p>
            <a:r>
              <a:rPr lang="en-US" dirty="0"/>
              <a:t>Cyber Incident Reporting – CMMC Level 2</a:t>
            </a:r>
          </a:p>
        </p:txBody>
      </p:sp>
      <p:sp>
        <p:nvSpPr>
          <p:cNvPr id="3" name="Content Placeholder 2">
            <a:extLst>
              <a:ext uri="{FF2B5EF4-FFF2-40B4-BE49-F238E27FC236}">
                <a16:creationId xmlns:a16="http://schemas.microsoft.com/office/drawing/2014/main" id="{8854038D-985A-4079-A2A7-4E0E3C49448B}"/>
              </a:ext>
            </a:extLst>
          </p:cNvPr>
          <p:cNvSpPr>
            <a:spLocks noGrp="1"/>
          </p:cNvSpPr>
          <p:nvPr>
            <p:ph idx="1"/>
          </p:nvPr>
        </p:nvSpPr>
        <p:spPr>
          <a:xfrm>
            <a:off x="435528" y="1331802"/>
            <a:ext cx="9183034" cy="3544124"/>
          </a:xfrm>
        </p:spPr>
        <p:txBody>
          <a:bodyPr>
            <a:normAutofit/>
          </a:bodyPr>
          <a:lstStyle/>
          <a:p>
            <a:r>
              <a:rPr lang="en-US" sz="2000" dirty="0"/>
              <a:t>Organizations seeking to achieve CMMC Level 2, to be eligible for DoD subcontracts involving CUI should be aware…</a:t>
            </a:r>
          </a:p>
          <a:p>
            <a:pPr lvl="1"/>
            <a:r>
              <a:rPr lang="en-US" sz="2000" dirty="0"/>
              <a:t>Contracts involving CUI invoke DFARS 252.204-7012 with mandatory cyber incident reporting requirements</a:t>
            </a:r>
          </a:p>
          <a:p>
            <a:pPr lvl="1"/>
            <a:r>
              <a:rPr lang="en-US" sz="2000" dirty="0"/>
              <a:t>Report incidents to DoD (</a:t>
            </a:r>
            <a:r>
              <a:rPr lang="en-US" sz="2000" dirty="0">
                <a:hlinkClick r:id="rId3">
                  <a:extLst>
                    <a:ext uri="{A12FA001-AC4F-418D-AE19-62706E023703}">
                      <ahyp:hlinkClr xmlns:ahyp="http://schemas.microsoft.com/office/drawing/2018/hyperlinkcolor" val="tx"/>
                    </a:ext>
                  </a:extLst>
                </a:hlinkClick>
              </a:rPr>
              <a:t>DIBNet site</a:t>
            </a:r>
            <a:r>
              <a:rPr lang="en-US" sz="2000" dirty="0"/>
              <a:t>) within 72 hours of discovery</a:t>
            </a:r>
          </a:p>
          <a:p>
            <a:pPr lvl="1"/>
            <a:r>
              <a:rPr lang="en-US" sz="2000" dirty="0"/>
              <a:t>A Medium Assurance Certificate is required to report a cyber incident, applying to the DIB CS Program is not a prerequisite to report</a:t>
            </a:r>
          </a:p>
          <a:p>
            <a:pPr lvl="1"/>
            <a:r>
              <a:rPr lang="en-US" sz="2000" dirty="0"/>
              <a:t>DoD </a:t>
            </a:r>
            <a:r>
              <a:rPr lang="en-US" sz="2000" dirty="0" err="1"/>
              <a:t>DIBNet</a:t>
            </a:r>
            <a:r>
              <a:rPr lang="en-US" sz="2000" dirty="0"/>
              <a:t> and DFARS 252.204-7012 provide detailed guidance on required actions following a cyber incident</a:t>
            </a:r>
          </a:p>
          <a:p>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A4C2B4A3-0DFC-4E20-B24B-3C9E5D6C77F0}"/>
              </a:ext>
            </a:extLst>
          </p:cNvPr>
          <p:cNvSpPr>
            <a:spLocks noGrp="1"/>
          </p:cNvSpPr>
          <p:nvPr>
            <p:ph type="sldNum" sz="quarter" idx="12"/>
          </p:nvPr>
        </p:nvSpPr>
        <p:spPr/>
        <p:txBody>
          <a:bodyPr/>
          <a:lstStyle/>
          <a:p>
            <a:fld id="{EBCD8977-B073-4460-AE63-2BD9EC7B16E4}" type="slidenum">
              <a:rPr lang="en-US" smtClean="0"/>
              <a:t>9</a:t>
            </a:fld>
            <a:endParaRPr lang="en-US" dirty="0"/>
          </a:p>
        </p:txBody>
      </p:sp>
      <p:sp>
        <p:nvSpPr>
          <p:cNvPr id="6" name="Rectangle 5">
            <a:extLst>
              <a:ext uri="{FF2B5EF4-FFF2-40B4-BE49-F238E27FC236}">
                <a16:creationId xmlns:a16="http://schemas.microsoft.com/office/drawing/2014/main" id="{1448A5F0-92A4-4D6E-A71E-2762F911D176}"/>
              </a:ext>
            </a:extLst>
          </p:cNvPr>
          <p:cNvSpPr/>
          <p:nvPr/>
        </p:nvSpPr>
        <p:spPr>
          <a:xfrm>
            <a:off x="1386651" y="4877386"/>
            <a:ext cx="7280788" cy="856148"/>
          </a:xfrm>
          <a:prstGeom prst="rect">
            <a:avLst/>
          </a:prstGeom>
          <a:solidFill>
            <a:srgbClr val="2851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Ensure regulatory reporting requirements are understood when advancing to CMMC Level 2 (managing CUI)</a:t>
            </a:r>
          </a:p>
        </p:txBody>
      </p:sp>
      <p:pic>
        <p:nvPicPr>
          <p:cNvPr id="7" name="Picture 6">
            <a:extLst>
              <a:ext uri="{FF2B5EF4-FFF2-40B4-BE49-F238E27FC236}">
                <a16:creationId xmlns:a16="http://schemas.microsoft.com/office/drawing/2014/main" id="{19039D40-D6D6-4247-A0D4-91A790F120E7}"/>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9" name="TextBox 8">
            <a:extLst>
              <a:ext uri="{FF2B5EF4-FFF2-40B4-BE49-F238E27FC236}">
                <a16:creationId xmlns:a16="http://schemas.microsoft.com/office/drawing/2014/main" id="{EC003D78-9019-443E-935B-29C0B53789AF}"/>
              </a:ext>
            </a:extLst>
          </p:cNvPr>
          <p:cNvSpPr txBox="1"/>
          <p:nvPr/>
        </p:nvSpPr>
        <p:spPr>
          <a:xfrm>
            <a:off x="630196" y="5993033"/>
            <a:ext cx="7960468" cy="353943"/>
          </a:xfrm>
          <a:prstGeom prst="rect">
            <a:avLst/>
          </a:prstGeom>
          <a:noFill/>
        </p:spPr>
        <p:txBody>
          <a:bodyPr wrap="square" rtlCol="0">
            <a:spAutoFit/>
          </a:bodyPr>
          <a:lstStyle/>
          <a:p>
            <a:r>
              <a:rPr lang="en-US" sz="1700" dirty="0"/>
              <a:t>Next: Module 5 - Cybersecurity Best Practices</a:t>
            </a:r>
          </a:p>
        </p:txBody>
      </p:sp>
      <p:sp>
        <p:nvSpPr>
          <p:cNvPr id="12" name="Diamond 11">
            <a:extLst>
              <a:ext uri="{FF2B5EF4-FFF2-40B4-BE49-F238E27FC236}">
                <a16:creationId xmlns:a16="http://schemas.microsoft.com/office/drawing/2014/main" id="{4BFD35A9-9CF7-4F42-89BB-E857A1D31AF4}"/>
              </a:ext>
            </a:extLst>
          </p:cNvPr>
          <p:cNvSpPr/>
          <p:nvPr/>
        </p:nvSpPr>
        <p:spPr>
          <a:xfrm>
            <a:off x="89410" y="108635"/>
            <a:ext cx="325283" cy="387124"/>
          </a:xfrm>
          <a:prstGeom prst="diamond">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Footer Placeholder 3">
            <a:extLst>
              <a:ext uri="{FF2B5EF4-FFF2-40B4-BE49-F238E27FC236}">
                <a16:creationId xmlns:a16="http://schemas.microsoft.com/office/drawing/2014/main" id="{9FB29393-29A2-F798-6759-E29B0F56877D}"/>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4286745794"/>
      </p:ext>
    </p:extLst>
  </p:cSld>
  <p:clrMapOvr>
    <a:masterClrMapping/>
  </p:clrMapOvr>
</p:sld>
</file>

<file path=ppt/theme/theme1.xml><?xml version="1.0" encoding="utf-8"?>
<a:theme xmlns:a="http://schemas.openxmlformats.org/drawingml/2006/main" name="Facet">
  <a:themeElements>
    <a:clrScheme name="Custom 12">
      <a:dk1>
        <a:sysClr val="windowText" lastClr="000000"/>
      </a:dk1>
      <a:lt1>
        <a:sysClr val="window" lastClr="FFFFFF"/>
      </a:lt1>
      <a:dk2>
        <a:srgbClr val="2C3C43"/>
      </a:dk2>
      <a:lt2>
        <a:srgbClr val="EBEBEB"/>
      </a:lt2>
      <a:accent1>
        <a:srgbClr val="002060"/>
      </a:accent1>
      <a:accent2>
        <a:srgbClr val="E6B91E"/>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emplate>Theme1</Template>
  <TotalTime>149161</TotalTime>
  <Words>993</Words>
  <Application>Microsoft Office PowerPoint</Application>
  <PresentationFormat>Widescreen</PresentationFormat>
  <Paragraphs>97</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Times New Roman</vt:lpstr>
      <vt:lpstr>Trebuchet MS</vt:lpstr>
      <vt:lpstr>Wingdings 3</vt:lpstr>
      <vt:lpstr>Facet</vt:lpstr>
      <vt:lpstr>Defense Industrial Base (DIB) Sector Coordinating Council (SCC)  Supply Chain Cyber Training</vt:lpstr>
      <vt:lpstr>Agenda</vt:lpstr>
      <vt:lpstr>Incident Reporting</vt:lpstr>
      <vt:lpstr>Disclaimer and Overview</vt:lpstr>
      <vt:lpstr>Module Topics and Objectives </vt:lpstr>
      <vt:lpstr>PowerPoint Presentation</vt:lpstr>
      <vt:lpstr>Common Cyber and Security Incidents</vt:lpstr>
      <vt:lpstr>Cyber Incident Reporting Tips</vt:lpstr>
      <vt:lpstr>Cyber Incident Reporting – CMMC Level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Industrial Base  Supply Chain Cyber Training</dc:title>
  <dc:creator/>
  <cp:keywords>Unrestricted</cp:keywords>
  <cp:lastModifiedBy>Stevens, Mary Kay [USA]</cp:lastModifiedBy>
  <cp:revision>920</cp:revision>
  <dcterms:created xsi:type="dcterms:W3CDTF">2021-03-04T18:31:47Z</dcterms:created>
  <dcterms:modified xsi:type="dcterms:W3CDTF">2023-03-20T20:30:21Z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US\e337530</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_x000d_
_x000d_
</vt:lpwstr>
  </property>
  <property fmtid="{D5CDD505-2E9C-101B-9397-08002B2CF9AE}" pid="12" name="ExpCountry">
    <vt:lpwstr/>
  </property>
  <property fmtid="{D5CDD505-2E9C-101B-9397-08002B2CF9AE}" pid="13" name="TextBoxAndDropdownValues">
    <vt:lpwstr/>
  </property>
</Properties>
</file>