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15"/>
  </p:notesMasterIdLst>
  <p:handoutMasterIdLst>
    <p:handoutMasterId r:id="rId16"/>
  </p:handoutMasterIdLst>
  <p:sldIdLst>
    <p:sldId id="256" r:id="rId2"/>
    <p:sldId id="257" r:id="rId3"/>
    <p:sldId id="260" r:id="rId4"/>
    <p:sldId id="3084" r:id="rId5"/>
    <p:sldId id="3090" r:id="rId6"/>
    <p:sldId id="3009" r:id="rId7"/>
    <p:sldId id="2967" r:id="rId8"/>
    <p:sldId id="282" r:id="rId9"/>
    <p:sldId id="297" r:id="rId10"/>
    <p:sldId id="3011" r:id="rId11"/>
    <p:sldId id="3020" r:id="rId12"/>
    <p:sldId id="3012" r:id="rId13"/>
    <p:sldId id="3016"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tevens, Mary Kay [USA]" initials="SMK[" lastIdx="496" clrIdx="0">
    <p:extLst>
      <p:ext uri="{19B8F6BF-5375-455C-9EA6-DF929625EA0E}">
        <p15:presenceInfo xmlns:p15="http://schemas.microsoft.com/office/powerpoint/2012/main" userId="S::029523@bah.com::0cc034a4-8d22-4a99-a182-942d10679622" providerId="AD"/>
      </p:ext>
    </p:extLst>
  </p:cmAuthor>
  <p:cmAuthor id="2" name="Johnson, Jeannie" initials="JJ" lastIdx="9" clrIdx="1">
    <p:extLst>
      <p:ext uri="{19B8F6BF-5375-455C-9EA6-DF929625EA0E}">
        <p15:presenceInfo xmlns:p15="http://schemas.microsoft.com/office/powerpoint/2012/main" userId="S-1-5-21-1993962763-688789844-682003330-584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33"/>
    <a:srgbClr val="28517A"/>
    <a:srgbClr val="CC99FF"/>
    <a:srgbClr val="CCCCFF"/>
    <a:srgbClr val="00FFCC"/>
    <a:srgbClr val="CCFFFF"/>
    <a:srgbClr val="009999"/>
    <a:srgbClr val="33CCFF"/>
    <a:srgbClr val="FFFF99"/>
    <a:srgbClr val="99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325F37C-00AF-43CC-8A1E-588F599167FA}" v="8" dt="2023-03-21T18:38:18.63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086" autoAdjust="0"/>
    <p:restoredTop sz="78677" autoAdjust="0"/>
  </p:normalViewPr>
  <p:slideViewPr>
    <p:cSldViewPr snapToGrid="0">
      <p:cViewPr varScale="1">
        <p:scale>
          <a:sx n="86" d="100"/>
          <a:sy n="86" d="100"/>
        </p:scale>
        <p:origin x="486" y="66"/>
      </p:cViewPr>
      <p:guideLst/>
    </p:cSldViewPr>
  </p:slideViewPr>
  <p:outlineViewPr>
    <p:cViewPr>
      <p:scale>
        <a:sx n="33" d="100"/>
        <a:sy n="33" d="100"/>
      </p:scale>
      <p:origin x="0" y="-40512"/>
    </p:cViewPr>
  </p:outlineViewPr>
  <p:notesTextViewPr>
    <p:cViewPr>
      <p:scale>
        <a:sx n="1" d="1"/>
        <a:sy n="1" d="1"/>
      </p:scale>
      <p:origin x="0" y="0"/>
    </p:cViewPr>
  </p:notesTextViewPr>
  <p:sorterViewPr>
    <p:cViewPr>
      <p:scale>
        <a:sx n="100" d="100"/>
        <a:sy n="100" d="100"/>
      </p:scale>
      <p:origin x="0" y="-13908"/>
    </p:cViewPr>
  </p:sorterViewPr>
  <p:notesViewPr>
    <p:cSldViewPr snapToGrid="0">
      <p:cViewPr>
        <p:scale>
          <a:sx n="72" d="100"/>
          <a:sy n="72" d="100"/>
        </p:scale>
        <p:origin x="2244" y="-61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arr, Anthony [US] (ES)" userId="372bf93a-3814-42ca-b72f-7cb64e2ef2a8" providerId="ADAL" clId="{E325F37C-00AF-43CC-8A1E-588F599167FA}"/>
    <pc:docChg chg="modSld">
      <pc:chgData name="Carr, Anthony [US] (ES)" userId="372bf93a-3814-42ca-b72f-7cb64e2ef2a8" providerId="ADAL" clId="{E325F37C-00AF-43CC-8A1E-588F599167FA}" dt="2023-03-21T18:38:18.637" v="7" actId="27803"/>
      <pc:docMkLst>
        <pc:docMk/>
      </pc:docMkLst>
      <pc:sldChg chg="delSp modSp">
        <pc:chgData name="Carr, Anthony [US] (ES)" userId="372bf93a-3814-42ca-b72f-7cb64e2ef2a8" providerId="ADAL" clId="{E325F37C-00AF-43CC-8A1E-588F599167FA}" dt="2023-03-21T18:38:18.637" v="7" actId="27803"/>
        <pc:sldMkLst>
          <pc:docMk/>
          <pc:sldMk cId="3887194246" sldId="3011"/>
        </pc:sldMkLst>
        <pc:spChg chg="mod">
          <ac:chgData name="Carr, Anthony [US] (ES)" userId="372bf93a-3814-42ca-b72f-7cb64e2ef2a8" providerId="ADAL" clId="{E325F37C-00AF-43CC-8A1E-588F599167FA}" dt="2023-03-21T18:38:12.340" v="4" actId="27803"/>
          <ac:spMkLst>
            <pc:docMk/>
            <pc:sldMk cId="3887194246" sldId="3011"/>
            <ac:spMk id="8" creationId="{FD331749-DBB8-86D4-19CF-8E551D7F07D4}"/>
          </ac:spMkLst>
        </pc:spChg>
        <pc:spChg chg="mod">
          <ac:chgData name="Carr, Anthony [US] (ES)" userId="372bf93a-3814-42ca-b72f-7cb64e2ef2a8" providerId="ADAL" clId="{E325F37C-00AF-43CC-8A1E-588F599167FA}" dt="2023-03-21T18:38:12.340" v="4" actId="27803"/>
          <ac:spMkLst>
            <pc:docMk/>
            <pc:sldMk cId="3887194246" sldId="3011"/>
            <ac:spMk id="10" creationId="{656031D3-08E6-160A-2414-8E9D18B39C07}"/>
          </ac:spMkLst>
        </pc:spChg>
        <pc:spChg chg="mod">
          <ac:chgData name="Carr, Anthony [US] (ES)" userId="372bf93a-3814-42ca-b72f-7cb64e2ef2a8" providerId="ADAL" clId="{E325F37C-00AF-43CC-8A1E-588F599167FA}" dt="2023-03-21T18:38:14.695" v="5" actId="27803"/>
          <ac:spMkLst>
            <pc:docMk/>
            <pc:sldMk cId="3887194246" sldId="3011"/>
            <ac:spMk id="14" creationId="{44F5F606-D7AF-3E95-0371-4243AE49DE62}"/>
          </ac:spMkLst>
        </pc:spChg>
        <pc:spChg chg="mod topLvl">
          <ac:chgData name="Carr, Anthony [US] (ES)" userId="372bf93a-3814-42ca-b72f-7cb64e2ef2a8" providerId="ADAL" clId="{E325F37C-00AF-43CC-8A1E-588F599167FA}" dt="2023-03-21T18:38:00.244" v="0" actId="165"/>
          <ac:spMkLst>
            <pc:docMk/>
            <pc:sldMk cId="3887194246" sldId="3011"/>
            <ac:spMk id="15" creationId="{AFC035C8-EF49-4D0D-8615-67A2AD0DFAB5}"/>
          </ac:spMkLst>
        </pc:spChg>
        <pc:spChg chg="mod topLvl">
          <ac:chgData name="Carr, Anthony [US] (ES)" userId="372bf93a-3814-42ca-b72f-7cb64e2ef2a8" providerId="ADAL" clId="{E325F37C-00AF-43CC-8A1E-588F599167FA}" dt="2023-03-21T18:38:03.181" v="1" actId="165"/>
          <ac:spMkLst>
            <pc:docMk/>
            <pc:sldMk cId="3887194246" sldId="3011"/>
            <ac:spMk id="17" creationId="{64C00F5D-6243-4249-A7DF-E33D867697FE}"/>
          </ac:spMkLst>
        </pc:spChg>
        <pc:spChg chg="mod topLvl">
          <ac:chgData name="Carr, Anthony [US] (ES)" userId="372bf93a-3814-42ca-b72f-7cb64e2ef2a8" providerId="ADAL" clId="{E325F37C-00AF-43CC-8A1E-588F599167FA}" dt="2023-03-21T18:38:05.537" v="2" actId="165"/>
          <ac:spMkLst>
            <pc:docMk/>
            <pc:sldMk cId="3887194246" sldId="3011"/>
            <ac:spMk id="19" creationId="{DE6D39DD-1D50-45CD-BBF5-BA66DD93DB35}"/>
          </ac:spMkLst>
        </pc:spChg>
        <pc:spChg chg="mod topLvl">
          <ac:chgData name="Carr, Anthony [US] (ES)" userId="372bf93a-3814-42ca-b72f-7cb64e2ef2a8" providerId="ADAL" clId="{E325F37C-00AF-43CC-8A1E-588F599167FA}" dt="2023-03-21T18:38:08.009" v="3" actId="165"/>
          <ac:spMkLst>
            <pc:docMk/>
            <pc:sldMk cId="3887194246" sldId="3011"/>
            <ac:spMk id="22" creationId="{4C7831C5-89D1-4421-9214-6F75E2784DD7}"/>
          </ac:spMkLst>
        </pc:spChg>
        <pc:spChg chg="mod">
          <ac:chgData name="Carr, Anthony [US] (ES)" userId="372bf93a-3814-42ca-b72f-7cb64e2ef2a8" providerId="ADAL" clId="{E325F37C-00AF-43CC-8A1E-588F599167FA}" dt="2023-03-21T18:38:14.695" v="5" actId="27803"/>
          <ac:spMkLst>
            <pc:docMk/>
            <pc:sldMk cId="3887194246" sldId="3011"/>
            <ac:spMk id="25" creationId="{DBBAC37C-4947-0651-A763-4A26725CE5EC}"/>
          </ac:spMkLst>
        </pc:spChg>
        <pc:spChg chg="mod">
          <ac:chgData name="Carr, Anthony [US] (ES)" userId="372bf93a-3814-42ca-b72f-7cb64e2ef2a8" providerId="ADAL" clId="{E325F37C-00AF-43CC-8A1E-588F599167FA}" dt="2023-03-21T18:38:16.359" v="6" actId="27803"/>
          <ac:spMkLst>
            <pc:docMk/>
            <pc:sldMk cId="3887194246" sldId="3011"/>
            <ac:spMk id="27" creationId="{98F43551-3AE6-CCA3-BA75-D6BD6BAD714D}"/>
          </ac:spMkLst>
        </pc:spChg>
        <pc:spChg chg="mod">
          <ac:chgData name="Carr, Anthony [US] (ES)" userId="372bf93a-3814-42ca-b72f-7cb64e2ef2a8" providerId="ADAL" clId="{E325F37C-00AF-43CC-8A1E-588F599167FA}" dt="2023-03-21T18:38:16.359" v="6" actId="27803"/>
          <ac:spMkLst>
            <pc:docMk/>
            <pc:sldMk cId="3887194246" sldId="3011"/>
            <ac:spMk id="28" creationId="{77D02922-3B96-FB7E-94B5-5E0F0CED5979}"/>
          </ac:spMkLst>
        </pc:spChg>
        <pc:spChg chg="mod">
          <ac:chgData name="Carr, Anthony [US] (ES)" userId="372bf93a-3814-42ca-b72f-7cb64e2ef2a8" providerId="ADAL" clId="{E325F37C-00AF-43CC-8A1E-588F599167FA}" dt="2023-03-21T18:38:16.359" v="6" actId="27803"/>
          <ac:spMkLst>
            <pc:docMk/>
            <pc:sldMk cId="3887194246" sldId="3011"/>
            <ac:spMk id="29" creationId="{C704E6FC-D161-1ADE-D815-F6696EC14290}"/>
          </ac:spMkLst>
        </pc:spChg>
        <pc:spChg chg="mod">
          <ac:chgData name="Carr, Anthony [US] (ES)" userId="372bf93a-3814-42ca-b72f-7cb64e2ef2a8" providerId="ADAL" clId="{E325F37C-00AF-43CC-8A1E-588F599167FA}" dt="2023-03-21T18:38:16.359" v="6" actId="27803"/>
          <ac:spMkLst>
            <pc:docMk/>
            <pc:sldMk cId="3887194246" sldId="3011"/>
            <ac:spMk id="30" creationId="{DDB5E3A6-C301-A841-7708-DC7AF97E41F3}"/>
          </ac:spMkLst>
        </pc:spChg>
        <pc:spChg chg="mod">
          <ac:chgData name="Carr, Anthony [US] (ES)" userId="372bf93a-3814-42ca-b72f-7cb64e2ef2a8" providerId="ADAL" clId="{E325F37C-00AF-43CC-8A1E-588F599167FA}" dt="2023-03-21T18:38:16.359" v="6" actId="27803"/>
          <ac:spMkLst>
            <pc:docMk/>
            <pc:sldMk cId="3887194246" sldId="3011"/>
            <ac:spMk id="31" creationId="{C118EA90-97DD-4E9F-8C41-CA963A913054}"/>
          </ac:spMkLst>
        </pc:spChg>
        <pc:spChg chg="mod">
          <ac:chgData name="Carr, Anthony [US] (ES)" userId="372bf93a-3814-42ca-b72f-7cb64e2ef2a8" providerId="ADAL" clId="{E325F37C-00AF-43CC-8A1E-588F599167FA}" dt="2023-03-21T18:38:16.359" v="6" actId="27803"/>
          <ac:spMkLst>
            <pc:docMk/>
            <pc:sldMk cId="3887194246" sldId="3011"/>
            <ac:spMk id="32" creationId="{8C0EBD0F-D7C4-AF55-E053-240E651D8298}"/>
          </ac:spMkLst>
        </pc:spChg>
        <pc:spChg chg="mod">
          <ac:chgData name="Carr, Anthony [US] (ES)" userId="372bf93a-3814-42ca-b72f-7cb64e2ef2a8" providerId="ADAL" clId="{E325F37C-00AF-43CC-8A1E-588F599167FA}" dt="2023-03-21T18:38:16.359" v="6" actId="27803"/>
          <ac:spMkLst>
            <pc:docMk/>
            <pc:sldMk cId="3887194246" sldId="3011"/>
            <ac:spMk id="33" creationId="{A7E759EC-FD9E-E6DB-1F9A-5CA30E53C65C}"/>
          </ac:spMkLst>
        </pc:spChg>
        <pc:spChg chg="mod">
          <ac:chgData name="Carr, Anthony [US] (ES)" userId="372bf93a-3814-42ca-b72f-7cb64e2ef2a8" providerId="ADAL" clId="{E325F37C-00AF-43CC-8A1E-588F599167FA}" dt="2023-03-21T18:38:18.637" v="7" actId="27803"/>
          <ac:spMkLst>
            <pc:docMk/>
            <pc:sldMk cId="3887194246" sldId="3011"/>
            <ac:spMk id="35" creationId="{3AC3C31D-2739-F1F3-D5D1-11D1EE9B4146}"/>
          </ac:spMkLst>
        </pc:spChg>
        <pc:spChg chg="mod">
          <ac:chgData name="Carr, Anthony [US] (ES)" userId="372bf93a-3814-42ca-b72f-7cb64e2ef2a8" providerId="ADAL" clId="{E325F37C-00AF-43CC-8A1E-588F599167FA}" dt="2023-03-21T18:38:18.637" v="7" actId="27803"/>
          <ac:spMkLst>
            <pc:docMk/>
            <pc:sldMk cId="3887194246" sldId="3011"/>
            <ac:spMk id="36" creationId="{9A530B51-B3EB-3B68-3DB0-7BE574B421F3}"/>
          </ac:spMkLst>
        </pc:spChg>
        <pc:spChg chg="mod">
          <ac:chgData name="Carr, Anthony [US] (ES)" userId="372bf93a-3814-42ca-b72f-7cb64e2ef2a8" providerId="ADAL" clId="{E325F37C-00AF-43CC-8A1E-588F599167FA}" dt="2023-03-21T18:38:18.637" v="7" actId="27803"/>
          <ac:spMkLst>
            <pc:docMk/>
            <pc:sldMk cId="3887194246" sldId="3011"/>
            <ac:spMk id="37" creationId="{A8AABAB2-32CB-4BF0-2937-EC4387F84024}"/>
          </ac:spMkLst>
        </pc:spChg>
        <pc:spChg chg="mod">
          <ac:chgData name="Carr, Anthony [US] (ES)" userId="372bf93a-3814-42ca-b72f-7cb64e2ef2a8" providerId="ADAL" clId="{E325F37C-00AF-43CC-8A1E-588F599167FA}" dt="2023-03-21T18:38:18.637" v="7" actId="27803"/>
          <ac:spMkLst>
            <pc:docMk/>
            <pc:sldMk cId="3887194246" sldId="3011"/>
            <ac:spMk id="38" creationId="{E443AE30-A8A8-3C15-F508-4EE0AB64D072}"/>
          </ac:spMkLst>
        </pc:spChg>
        <pc:spChg chg="mod">
          <ac:chgData name="Carr, Anthony [US] (ES)" userId="372bf93a-3814-42ca-b72f-7cb64e2ef2a8" providerId="ADAL" clId="{E325F37C-00AF-43CC-8A1E-588F599167FA}" dt="2023-03-21T18:38:18.637" v="7" actId="27803"/>
          <ac:spMkLst>
            <pc:docMk/>
            <pc:sldMk cId="3887194246" sldId="3011"/>
            <ac:spMk id="39" creationId="{873347A8-F760-2855-9814-F6CEA1B5D006}"/>
          </ac:spMkLst>
        </pc:spChg>
        <pc:grpChg chg="mod">
          <ac:chgData name="Carr, Anthony [US] (ES)" userId="372bf93a-3814-42ca-b72f-7cb64e2ef2a8" providerId="ADAL" clId="{E325F37C-00AF-43CC-8A1E-588F599167FA}" dt="2023-03-21T18:38:12.340" v="4" actId="27803"/>
          <ac:grpSpMkLst>
            <pc:docMk/>
            <pc:sldMk cId="3887194246" sldId="3011"/>
            <ac:grpSpMk id="6" creationId="{C3EBD2E1-C020-656D-B168-0C314F2837F9}"/>
          </ac:grpSpMkLst>
        </pc:grpChg>
        <pc:grpChg chg="del mod">
          <ac:chgData name="Carr, Anthony [US] (ES)" userId="372bf93a-3814-42ca-b72f-7cb64e2ef2a8" providerId="ADAL" clId="{E325F37C-00AF-43CC-8A1E-588F599167FA}" dt="2023-03-21T18:38:14.695" v="5" actId="27803"/>
          <ac:grpSpMkLst>
            <pc:docMk/>
            <pc:sldMk cId="3887194246" sldId="3011"/>
            <ac:grpSpMk id="12" creationId="{9B057821-9399-61C9-D730-3545B3417A58}"/>
          </ac:grpSpMkLst>
        </pc:grpChg>
        <pc:grpChg chg="del">
          <ac:chgData name="Carr, Anthony [US] (ES)" userId="372bf93a-3814-42ca-b72f-7cb64e2ef2a8" providerId="ADAL" clId="{E325F37C-00AF-43CC-8A1E-588F599167FA}" dt="2023-03-21T18:38:00.244" v="0" actId="165"/>
          <ac:grpSpMkLst>
            <pc:docMk/>
            <pc:sldMk cId="3887194246" sldId="3011"/>
            <ac:grpSpMk id="16" creationId="{092DC681-59F9-4CC7-93F3-4601A473DA7B}"/>
          </ac:grpSpMkLst>
        </pc:grpChg>
        <pc:grpChg chg="del">
          <ac:chgData name="Carr, Anthony [US] (ES)" userId="372bf93a-3814-42ca-b72f-7cb64e2ef2a8" providerId="ADAL" clId="{E325F37C-00AF-43CC-8A1E-588F599167FA}" dt="2023-03-21T18:38:03.181" v="1" actId="165"/>
          <ac:grpSpMkLst>
            <pc:docMk/>
            <pc:sldMk cId="3887194246" sldId="3011"/>
            <ac:grpSpMk id="18" creationId="{B23DCC3E-3AA4-45DB-AC82-452C064AF274}"/>
          </ac:grpSpMkLst>
        </pc:grpChg>
        <pc:grpChg chg="del">
          <ac:chgData name="Carr, Anthony [US] (ES)" userId="372bf93a-3814-42ca-b72f-7cb64e2ef2a8" providerId="ADAL" clId="{E325F37C-00AF-43CC-8A1E-588F599167FA}" dt="2023-03-21T18:38:05.537" v="2" actId="165"/>
          <ac:grpSpMkLst>
            <pc:docMk/>
            <pc:sldMk cId="3887194246" sldId="3011"/>
            <ac:grpSpMk id="20" creationId="{E4CC5ED2-FE0E-43A3-BC99-A26F998A22CC}"/>
          </ac:grpSpMkLst>
        </pc:grpChg>
        <pc:grpChg chg="del">
          <ac:chgData name="Carr, Anthony [US] (ES)" userId="372bf93a-3814-42ca-b72f-7cb64e2ef2a8" providerId="ADAL" clId="{E325F37C-00AF-43CC-8A1E-588F599167FA}" dt="2023-03-21T18:38:08.009" v="3" actId="165"/>
          <ac:grpSpMkLst>
            <pc:docMk/>
            <pc:sldMk cId="3887194246" sldId="3011"/>
            <ac:grpSpMk id="23" creationId="{9B9C3906-E9EE-4E1C-A580-2A01A58FAA90}"/>
          </ac:grpSpMkLst>
        </pc:grpChg>
        <pc:grpChg chg="del mod">
          <ac:chgData name="Carr, Anthony [US] (ES)" userId="372bf93a-3814-42ca-b72f-7cb64e2ef2a8" providerId="ADAL" clId="{E325F37C-00AF-43CC-8A1E-588F599167FA}" dt="2023-03-21T18:38:16.359" v="6" actId="27803"/>
          <ac:grpSpMkLst>
            <pc:docMk/>
            <pc:sldMk cId="3887194246" sldId="3011"/>
            <ac:grpSpMk id="26" creationId="{43EF815B-6FEB-6950-9F50-F10A5543A938}"/>
          </ac:grpSpMkLst>
        </pc:grpChg>
        <pc:grpChg chg="del mod">
          <ac:chgData name="Carr, Anthony [US] (ES)" userId="372bf93a-3814-42ca-b72f-7cb64e2ef2a8" providerId="ADAL" clId="{E325F37C-00AF-43CC-8A1E-588F599167FA}" dt="2023-03-21T18:38:18.637" v="7" actId="27803"/>
          <ac:grpSpMkLst>
            <pc:docMk/>
            <pc:sldMk cId="3887194246" sldId="3011"/>
            <ac:grpSpMk id="34" creationId="{EC97FE48-089B-C242-4FD1-5FD7F71A3FD7}"/>
          </ac:grpSpMkLst>
        </pc:grpChg>
        <pc:picChg chg="del mod topLvl">
          <ac:chgData name="Carr, Anthony [US] (ES)" userId="372bf93a-3814-42ca-b72f-7cb64e2ef2a8" providerId="ADAL" clId="{E325F37C-00AF-43CC-8A1E-588F599167FA}" dt="2023-03-21T18:38:14.695" v="5" actId="27803"/>
          <ac:picMkLst>
            <pc:docMk/>
            <pc:sldMk cId="3887194246" sldId="3011"/>
            <ac:picMk id="7" creationId="{E697321F-27B1-4363-8C4A-2A00DE7AC209}"/>
          </ac:picMkLst>
        </pc:picChg>
        <pc:picChg chg="del mod topLvl">
          <ac:chgData name="Carr, Anthony [US] (ES)" userId="372bf93a-3814-42ca-b72f-7cb64e2ef2a8" providerId="ADAL" clId="{E325F37C-00AF-43CC-8A1E-588F599167FA}" dt="2023-03-21T18:38:12.340" v="4" actId="27803"/>
          <ac:picMkLst>
            <pc:docMk/>
            <pc:sldMk cId="3887194246" sldId="3011"/>
            <ac:picMk id="9" creationId="{7FC2ADA0-CD96-4C06-9C6B-1A25E1C30E92}"/>
          </ac:picMkLst>
        </pc:picChg>
        <pc:picChg chg="del mod topLvl">
          <ac:chgData name="Carr, Anthony [US] (ES)" userId="372bf93a-3814-42ca-b72f-7cb64e2ef2a8" providerId="ADAL" clId="{E325F37C-00AF-43CC-8A1E-588F599167FA}" dt="2023-03-21T18:38:16.359" v="6" actId="27803"/>
          <ac:picMkLst>
            <pc:docMk/>
            <pc:sldMk cId="3887194246" sldId="3011"/>
            <ac:picMk id="11" creationId="{FD99D50D-F939-4182-A6F8-A97FE1DFFA7E}"/>
          </ac:picMkLst>
        </pc:picChg>
        <pc:picChg chg="del mod topLvl">
          <ac:chgData name="Carr, Anthony [US] (ES)" userId="372bf93a-3814-42ca-b72f-7cb64e2ef2a8" providerId="ADAL" clId="{E325F37C-00AF-43CC-8A1E-588F599167FA}" dt="2023-03-21T18:38:18.637" v="7" actId="27803"/>
          <ac:picMkLst>
            <pc:docMk/>
            <pc:sldMk cId="3887194246" sldId="3011"/>
            <ac:picMk id="13" creationId="{A67F0C83-BA17-441B-96EE-11A4B729992F}"/>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8209340-AF7D-49FE-9694-5D60501785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a:extLst>
              <a:ext uri="{FF2B5EF4-FFF2-40B4-BE49-F238E27FC236}">
                <a16:creationId xmlns:a16="http://schemas.microsoft.com/office/drawing/2014/main" id="{8CA14905-171C-4D18-9F02-52FCF1CBB12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A79900-1908-4BBB-B369-1F7CFE4E44D5}" type="datetimeFigureOut">
              <a:rPr lang="en-US" smtClean="0"/>
              <a:t>3/21/2023</a:t>
            </a:fld>
            <a:endParaRPr lang="en-US"/>
          </a:p>
        </p:txBody>
      </p:sp>
      <p:sp>
        <p:nvSpPr>
          <p:cNvPr id="4" name="Footer Placeholder 3">
            <a:extLst>
              <a:ext uri="{FF2B5EF4-FFF2-40B4-BE49-F238E27FC236}">
                <a16:creationId xmlns:a16="http://schemas.microsoft.com/office/drawing/2014/main" id="{D40FCF8D-F573-4B47-B647-2A7ABB5046A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5" name="Slide Number Placeholder 4">
            <a:extLst>
              <a:ext uri="{FF2B5EF4-FFF2-40B4-BE49-F238E27FC236}">
                <a16:creationId xmlns:a16="http://schemas.microsoft.com/office/drawing/2014/main" id="{66739100-4496-4E08-85DE-1265AC1CDFE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5EE3050-68A4-494F-891D-1C5FFDCDEDE7}" type="slidenum">
              <a:rPr lang="en-US" smtClean="0"/>
              <a:t>‹#›</a:t>
            </a:fld>
            <a:endParaRPr lang="en-US"/>
          </a:p>
        </p:txBody>
      </p:sp>
    </p:spTree>
    <p:extLst>
      <p:ext uri="{BB962C8B-B14F-4D97-AF65-F5344CB8AC3E}">
        <p14:creationId xmlns:p14="http://schemas.microsoft.com/office/powerpoint/2010/main" val="1690255406"/>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0CA404-9458-4CE8-A284-DC6CE0B67EF2}" type="datetimeFigureOut">
              <a:rPr lang="en-US" smtClean="0"/>
              <a:t>3/21/2023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171A22-84E6-4B62-A31C-293EB5412BB8}" type="slidenum">
              <a:rPr lang="en-US" smtClean="0"/>
              <a:t>‹#›</a:t>
            </a:fld>
            <a:endParaRPr lang="en-US" dirty="0"/>
          </a:p>
        </p:txBody>
      </p:sp>
    </p:spTree>
    <p:extLst>
      <p:ext uri="{BB962C8B-B14F-4D97-AF65-F5344CB8AC3E}">
        <p14:creationId xmlns:p14="http://schemas.microsoft.com/office/powerpoint/2010/main" val="909157932"/>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ndisac.org/dibscc/implementation-and-assessment/top-10-high-value-controls/" TargetMode="External"/><Relationship Id="rId2" Type="http://schemas.openxmlformats.org/officeDocument/2006/relationships/slide" Target="../slides/slide7.xml"/><Relationship Id="rId1" Type="http://schemas.openxmlformats.org/officeDocument/2006/relationships/notesMaster" Target="../notesMasters/notesMaster1.xml"/><Relationship Id="rId4" Type="http://schemas.openxmlformats.org/officeDocument/2006/relationships/hyperlink" Target="https://ndisac.org/dibscc/cyberassist/"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money.cnn.com/2018/08/06/technology/tsmc-chip-supplier-virus/index.html"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s://ndisac.org/dibscc/implementation-and-assessment/training-and-awareness/insider-threat-awareness/"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a:t>
            </a:fld>
            <a:endParaRPr lang="en-US" dirty="0"/>
          </a:p>
        </p:txBody>
      </p:sp>
    </p:spTree>
    <p:extLst>
      <p:ext uri="{BB962C8B-B14F-4D97-AF65-F5344CB8AC3E}">
        <p14:creationId xmlns:p14="http://schemas.microsoft.com/office/powerpoint/2010/main" val="882588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Secure and protect all IT assets and printed information.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a:t>Understand and comply with your company’s information protection policies, procedures, and guidelines. Information must be protected throughout its lifecycle – from creation to disposal.  Properly protecting information and computing resources is essential to maintaining a company’s production, reputation, shareholder value, and compliance with laws, regulations and contracts.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Promptly install operating system and software updates</a:t>
            </a:r>
            <a:r>
              <a:rPr lang="en-US" sz="1200" kern="1200" baseline="0" dirty="0">
                <a:solidFill>
                  <a:schemeClr val="tx1"/>
                </a:solidFill>
                <a:effectLst/>
                <a:latin typeface="+mn-lt"/>
                <a:ea typeface="+mn-ea"/>
                <a:cs typeface="+mn-cs"/>
              </a:rPr>
              <a:t> – in accordance with your company’s procedures.</a:t>
            </a:r>
            <a:r>
              <a:rPr lang="en-US" sz="1200" kern="1200" dirty="0">
                <a:solidFill>
                  <a:schemeClr val="tx1"/>
                </a:solidFill>
                <a:effectLst/>
                <a:latin typeface="+mn-lt"/>
                <a:ea typeface="+mn-ea"/>
                <a:cs typeface="+mn-cs"/>
              </a:rPr>
              <a:t>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Many malware attacks take advantage of software vulnerabilities in common applications, like operating systems and browsers. </a:t>
            </a:r>
          </a:p>
          <a:p>
            <a:pPr marL="628650" lvl="1" indent="-171450">
              <a:buFont typeface="Arial" panose="020B0604020202020204" pitchFamily="34" charset="0"/>
              <a:buChar char="•"/>
            </a:pPr>
            <a:r>
              <a:rPr lang="en-US" sz="1200" kern="1200" dirty="0">
                <a:solidFill>
                  <a:schemeClr val="tx1"/>
                </a:solidFill>
                <a:effectLst/>
                <a:latin typeface="+mn-lt"/>
                <a:ea typeface="+mn-ea"/>
                <a:cs typeface="+mn-cs"/>
              </a:rPr>
              <a:t>Software updates often include critical patches to fix security holes. The longer a system remains unpatched, the longer it is vulnerable to compromise.</a:t>
            </a:r>
          </a:p>
          <a:p>
            <a:pPr lvl="0"/>
            <a:endParaRPr lang="en-US" sz="14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400" dirty="0"/>
              <a:t>Be aware of your surroundings. Control line-of-site access and the volume of your voice/audio so that unauthorized people cannot see or hear information.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t>For example,</a:t>
            </a:r>
            <a:r>
              <a:rPr lang="en-US" sz="1400" baseline="0" dirty="0"/>
              <a:t> near family members, voice-activated Internet of Things (</a:t>
            </a:r>
            <a:r>
              <a:rPr lang="en-US" sz="1400" baseline="0" dirty="0" err="1"/>
              <a:t>IoT</a:t>
            </a:r>
            <a:r>
              <a:rPr lang="en-US" sz="1400" baseline="0" dirty="0"/>
              <a:t>) devices (such as Amazon Alexa, Echo Dot, and Siri/Hey Google), or in public spaces (such as coffee shops and airports).</a:t>
            </a:r>
            <a:endParaRPr lang="en-US" sz="1400" dirty="0"/>
          </a:p>
          <a:p>
            <a:pPr lvl="0"/>
            <a:endParaRPr lang="en-US" sz="1400" dirty="0"/>
          </a:p>
          <a:p>
            <a:pPr lvl="0"/>
            <a:r>
              <a:rPr lang="en-US" sz="1400" dirty="0"/>
              <a:t>Do not open unexpected email, click on unexpected links or attachments, or reply to spam.</a:t>
            </a:r>
          </a:p>
          <a:p>
            <a:pPr marL="171450" lvl="0" indent="-171450">
              <a:buFont typeface="Arial" panose="020B0604020202020204" pitchFamily="34" charset="0"/>
              <a:buChar char="•"/>
            </a:pPr>
            <a:r>
              <a:rPr lang="en-US" sz="1200" dirty="0">
                <a:solidFill>
                  <a:schemeClr val="tx1"/>
                </a:solidFill>
                <a:cs typeface="Calibri" panose="020F0502020204030204" pitchFamily="34" charset="0"/>
              </a:rPr>
              <a:t>When in doubt, contact the purported sender through a trusted secondary means (e.g., a phone call) to verify the legitimacy of the message before opening it.</a:t>
            </a:r>
          </a:p>
          <a:p>
            <a:pPr lvl="0"/>
            <a:endParaRPr lang="en-US" sz="1200" dirty="0">
              <a:solidFill>
                <a:schemeClr val="tx1"/>
              </a:solidFill>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Verify an individual’s identity, authorization, and need to know before providing personal or company information.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Whether in an email, over the phone, in a text message, in person, or online. </a:t>
            </a:r>
            <a:endParaRPr lang="en-US" sz="1200" kern="1200" dirty="0">
              <a:solidFill>
                <a:schemeClr val="tx1"/>
              </a:solidFill>
              <a:effectLst/>
              <a:latin typeface="+mn-lt"/>
              <a:ea typeface="+mn-ea"/>
              <a:cs typeface="+mn-cs"/>
            </a:endParaRP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Be mindful of what you share on social media, and use privacy settings to restrict who can see it.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Consider how the information you post about yourself or others could be used by hackers, spammers, identity thieves, and others to tailor an attack against you, your friends and family, or your company.</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Attackers piece together bits of information, like a puzzle, to build organizational profiles, identify potential targets, and develop personalized attacks.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solidFill>
                  <a:schemeClr val="tx1"/>
                </a:solidFill>
                <a:cs typeface="Calibri" panose="020F0502020204030204" pitchFamily="34" charset="0"/>
              </a:rPr>
              <a:t>Promptly report actual and suspected information protection and cybersecurity incidents.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Security incidents may include loss, theft, misuse, tampering, corruption, unauthorized disclosure of information, or when an individual violates controls intended to limit their access to information.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lvl="0"/>
            <a:r>
              <a:rPr lang="en-US" sz="1400" dirty="0">
                <a:solidFill>
                  <a:schemeClr val="tx1"/>
                </a:solidFill>
                <a:cs typeface="Calibri" panose="020F0502020204030204" pitchFamily="34" charset="0"/>
              </a:rPr>
              <a:t>You can check where a hyperlink will take you before you click on it.  </a:t>
            </a:r>
          </a:p>
          <a:p>
            <a:pPr marL="171450" lvl="0" indent="-171450">
              <a:buFont typeface="Arial" panose="020B0604020202020204" pitchFamily="34" charset="0"/>
              <a:buChar char="•"/>
            </a:pPr>
            <a:r>
              <a:rPr lang="en-US" sz="1200" u="sng" dirty="0">
                <a:solidFill>
                  <a:schemeClr val="tx1"/>
                </a:solidFill>
                <a:cs typeface="Calibri" panose="020F0502020204030204" pitchFamily="34" charset="0"/>
              </a:rPr>
              <a:t>Laptop/desktop:</a:t>
            </a:r>
            <a:r>
              <a:rPr lang="en-US" sz="1200" dirty="0">
                <a:solidFill>
                  <a:schemeClr val="tx1"/>
                </a:solidFill>
                <a:cs typeface="Calibri" panose="020F0502020204030204" pitchFamily="34" charset="0"/>
              </a:rPr>
              <a:t> Hover your cursor over links in email messages to display their true destination.</a:t>
            </a:r>
          </a:p>
          <a:p>
            <a:pPr marL="171450" lvl="0" indent="-171450">
              <a:buFont typeface="Arial" panose="020B0604020202020204" pitchFamily="34" charset="0"/>
              <a:buChar char="•"/>
            </a:pPr>
            <a:r>
              <a:rPr lang="en-US" sz="1200" u="sng" dirty="0">
                <a:solidFill>
                  <a:schemeClr val="tx1"/>
                </a:solidFill>
                <a:cs typeface="Calibri" panose="020F0502020204030204" pitchFamily="34" charset="0"/>
              </a:rPr>
              <a:t>Mobile: </a:t>
            </a:r>
            <a:r>
              <a:rPr lang="en-US" sz="1200" dirty="0">
                <a:solidFill>
                  <a:schemeClr val="tx1"/>
                </a:solidFill>
                <a:cs typeface="Calibri" panose="020F0502020204030204" pitchFamily="34" charset="0"/>
              </a:rPr>
              <a:t>Many mobile devices allow you to click and hold the link for several seconds to preview the destination.</a:t>
            </a:r>
          </a:p>
          <a:p>
            <a:pPr marL="171450" lvl="0" indent="-171450">
              <a:buFont typeface="Arial" panose="020B0604020202020204" pitchFamily="34" charset="0"/>
              <a:buChar char="•"/>
            </a:pPr>
            <a:endParaRPr lang="en-US" sz="1200" dirty="0">
              <a:solidFill>
                <a:schemeClr val="tx1"/>
              </a:solidFill>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t>Only visit known and trusted websites.</a:t>
            </a:r>
          </a:p>
          <a:p>
            <a:pPr marL="0" lvl="0" indent="0">
              <a:buFont typeface="Arial" panose="020B0604020202020204" pitchFamily="34" charset="0"/>
              <a:buNone/>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12</a:t>
            </a:fld>
            <a:endParaRPr lang="en-US" dirty="0"/>
          </a:p>
        </p:txBody>
      </p:sp>
    </p:spTree>
    <p:extLst>
      <p:ext uri="{BB962C8B-B14F-4D97-AF65-F5344CB8AC3E}">
        <p14:creationId xmlns:p14="http://schemas.microsoft.com/office/powerpoint/2010/main" val="12570556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u="sng" dirty="0"/>
              <a:t>Contractor (Defense Contractor):  </a:t>
            </a:r>
            <a:r>
              <a:rPr lang="en-US" sz="1200" dirty="0"/>
              <a:t>Any individual, firm, corporation, partnership, association, or other legal non-Federal entity that enters into a contract directly with the DoD to furnish services, supplies, or construction. Source: 32 C.F.R. 158.3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defense contractors continue to harden their attack surfaces, adversaries are increasingly attempting to compromise supply chain company personnel and information systems in order to surreptitiously gain access to defense contractor networks.  </a:t>
            </a:r>
          </a:p>
        </p:txBody>
      </p:sp>
      <p:sp>
        <p:nvSpPr>
          <p:cNvPr id="4" name="Slide Number Placeholder 3"/>
          <p:cNvSpPr>
            <a:spLocks noGrp="1"/>
          </p:cNvSpPr>
          <p:nvPr>
            <p:ph type="sldNum" sz="quarter" idx="5"/>
          </p:nvPr>
        </p:nvSpPr>
        <p:spPr/>
        <p:txBody>
          <a:bodyPr/>
          <a:lstStyle/>
          <a:p>
            <a:fld id="{E2171A22-84E6-4B62-A31C-293EB5412BB8}" type="slidenum">
              <a:rPr lang="en-US" smtClean="0"/>
              <a:t>13</a:t>
            </a:fld>
            <a:endParaRPr lang="en-US" dirty="0"/>
          </a:p>
        </p:txBody>
      </p:sp>
    </p:spTree>
    <p:extLst>
      <p:ext uri="{BB962C8B-B14F-4D97-AF65-F5344CB8AC3E}">
        <p14:creationId xmlns:p14="http://schemas.microsoft.com/office/powerpoint/2010/main" val="3870810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E2171A22-84E6-4B62-A31C-293EB5412BB8}" type="slidenum">
              <a:rPr lang="en-US" smtClean="0"/>
              <a:t>3</a:t>
            </a:fld>
            <a:endParaRPr lang="en-US" dirty="0"/>
          </a:p>
        </p:txBody>
      </p:sp>
    </p:spTree>
    <p:extLst>
      <p:ext uri="{BB962C8B-B14F-4D97-AF65-F5344CB8AC3E}">
        <p14:creationId xmlns:p14="http://schemas.microsoft.com/office/powerpoint/2010/main" val="40026829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Header Placeholder 3"/>
          <p:cNvSpPr>
            <a:spLocks noGrp="1"/>
          </p:cNvSpPr>
          <p:nvPr>
            <p:ph type="hdr" sz="quarter"/>
          </p:nvPr>
        </p:nvSpPr>
        <p:spPr/>
        <p:txBody>
          <a:bodyPr/>
          <a:lstStyle/>
          <a:p>
            <a:endParaRPr lang="en-US"/>
          </a:p>
          <a:p>
            <a:endParaRPr lang="en-US"/>
          </a:p>
        </p:txBody>
      </p:sp>
      <p:sp>
        <p:nvSpPr>
          <p:cNvPr id="5" name="Footer Placeholder 4"/>
          <p:cNvSpPr>
            <a:spLocks noGrp="1"/>
          </p:cNvSpPr>
          <p:nvPr>
            <p:ph type="ftr" sz="quarter" idx="4"/>
          </p:nvPr>
        </p:nvSpPr>
        <p:spPr/>
        <p:txBody>
          <a:bodyPr/>
          <a:lstStyle/>
          <a:p>
            <a:endParaRPr lang="en-US"/>
          </a:p>
          <a:p>
            <a:endParaRPr lang="en-US"/>
          </a:p>
        </p:txBody>
      </p:sp>
      <p:sp>
        <p:nvSpPr>
          <p:cNvPr id="6" name="Slide Number Placeholder 5"/>
          <p:cNvSpPr>
            <a:spLocks noGrp="1"/>
          </p:cNvSpPr>
          <p:nvPr>
            <p:ph type="sldNum" sz="quarter" idx="5"/>
          </p:nvPr>
        </p:nvSpPr>
        <p:spPr/>
        <p:txBody>
          <a:bodyPr/>
          <a:lstStyle/>
          <a:p>
            <a:fld id="{E2171A22-84E6-4B62-A31C-293EB5412BB8}" type="slidenum">
              <a:rPr lang="en-US" smtClean="0"/>
              <a:t>4</a:t>
            </a:fld>
            <a:endParaRPr lang="en-US" dirty="0"/>
          </a:p>
        </p:txBody>
      </p:sp>
    </p:spTree>
    <p:extLst>
      <p:ext uri="{BB962C8B-B14F-4D97-AF65-F5344CB8AC3E}">
        <p14:creationId xmlns:p14="http://schemas.microsoft.com/office/powerpoint/2010/main" val="4712175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Cybersecurity:  </a:t>
            </a:r>
            <a:r>
              <a:rPr lang="en-US" sz="1200" kern="1200" dirty="0">
                <a:solidFill>
                  <a:schemeClr val="tx1"/>
                </a:solidFill>
                <a:effectLst/>
                <a:latin typeface="+mn-lt"/>
                <a:ea typeface="+mn-ea"/>
                <a:cs typeface="+mn-cs"/>
              </a:rPr>
              <a:t>Prevention of damage to, protection of, and restoration of computers, electronic communications systems, electronic communications services, wire communication, and electronic communication, including information contained therein, to ensure its availability, integrity, authentication, confidentiality, and nonrepudiation. Source: NSPD-54/HSPD-23</a:t>
            </a:r>
          </a:p>
          <a:p>
            <a:endParaRPr lang="en-US" sz="1200" kern="1200" dirty="0">
              <a:solidFill>
                <a:schemeClr val="tx1"/>
              </a:solidFill>
              <a:effectLst/>
              <a:latin typeface="+mn-lt"/>
              <a:ea typeface="+mn-ea"/>
              <a:cs typeface="+mn-cs"/>
            </a:endParaRPr>
          </a:p>
          <a:p>
            <a:pPr lvl="0">
              <a:lnSpc>
                <a:spcPct val="120000"/>
              </a:lnSpc>
              <a:spcBef>
                <a:spcPts val="0"/>
              </a:spcBef>
            </a:pPr>
            <a:r>
              <a:rPr lang="en-US" b="1" dirty="0"/>
              <a:t>Threats: </a:t>
            </a:r>
            <a:r>
              <a:rPr lang="en-US" dirty="0"/>
              <a:t>Any circumstance or event with the potential to adversely impact organizational operations (including mission, functions, image, or reputation), organizational assets, individuals, other organizations, or the Nation through an information system via unauthorized access, destruction, disclosure, modification of information, and/or denial of service. Source: NIST SP 800-30 Rev 1</a:t>
            </a:r>
          </a:p>
          <a:p>
            <a:pPr lvl="0">
              <a:lnSpc>
                <a:spcPct val="120000"/>
              </a:lnSpc>
              <a:spcBef>
                <a:spcPts val="0"/>
              </a:spcBef>
            </a:pPr>
            <a:endParaRPr lang="en-US" dirty="0"/>
          </a:p>
          <a:p>
            <a:pPr lvl="0">
              <a:lnSpc>
                <a:spcPct val="120000"/>
              </a:lnSpc>
              <a:spcBef>
                <a:spcPts val="0"/>
              </a:spcBef>
            </a:pPr>
            <a:r>
              <a:rPr lang="en-US" b="1" dirty="0"/>
              <a:t>Vulnerabilities: </a:t>
            </a:r>
            <a:r>
              <a:rPr lang="en-US" dirty="0"/>
              <a:t>Weakness in an information system, system security procedures, internal controls, or implementation that could be exploited by a threat source. Source: NIST SP 800-30 Rev 1</a:t>
            </a:r>
          </a:p>
          <a:p>
            <a:pPr lvl="0">
              <a:lnSpc>
                <a:spcPct val="120000"/>
              </a:lnSpc>
              <a:spcBef>
                <a:spcPts val="0"/>
              </a:spcBef>
            </a:pPr>
            <a:endParaRPr lang="en-US" dirty="0"/>
          </a:p>
          <a:p>
            <a:endParaRPr lang="en-US" sz="1200" kern="1200" dirty="0">
              <a:solidFill>
                <a:schemeClr val="tx1"/>
              </a:solidFill>
              <a:effectLst/>
              <a:latin typeface="+mn-lt"/>
              <a:ea typeface="+mn-ea"/>
              <a:cs typeface="+mn-cs"/>
            </a:endParaRPr>
          </a:p>
          <a:p>
            <a:endParaRPr lang="en-US" sz="1200" b="1" kern="1200" dirty="0">
              <a:solidFill>
                <a:schemeClr val="tx1"/>
              </a:solidFill>
              <a:effectLst/>
              <a:latin typeface="+mn-lt"/>
              <a:ea typeface="+mn-ea"/>
              <a:cs typeface="+mn-cs"/>
            </a:endParaRPr>
          </a:p>
          <a:p>
            <a:endParaRPr lang="en-US" b="1" dirty="0"/>
          </a:p>
        </p:txBody>
      </p:sp>
      <p:sp>
        <p:nvSpPr>
          <p:cNvPr id="4" name="Slide Number Placeholder 3"/>
          <p:cNvSpPr>
            <a:spLocks noGrp="1"/>
          </p:cNvSpPr>
          <p:nvPr>
            <p:ph type="sldNum" sz="quarter" idx="10"/>
          </p:nvPr>
        </p:nvSpPr>
        <p:spPr/>
        <p:txBody>
          <a:bodyPr/>
          <a:lstStyle/>
          <a:p>
            <a:fld id="{E2171A22-84E6-4B62-A31C-293EB5412BB8}" type="slidenum">
              <a:rPr lang="en-US" smtClean="0"/>
              <a:t>6</a:t>
            </a:fld>
            <a:endParaRPr lang="en-US" dirty="0"/>
          </a:p>
        </p:txBody>
      </p:sp>
    </p:spTree>
    <p:extLst>
      <p:ext uri="{BB962C8B-B14F-4D97-AF65-F5344CB8AC3E}">
        <p14:creationId xmlns:p14="http://schemas.microsoft.com/office/powerpoint/2010/main" val="41556282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These </a:t>
            </a:r>
            <a:r>
              <a:rPr lang="en-US" i="1" dirty="0"/>
              <a:t>Top 10 High Value Controls </a:t>
            </a:r>
            <a:r>
              <a:rPr lang="en-US" dirty="0"/>
              <a:t>are control areas that have been put together in addition to the 17 CMMC domains and are intended to help facilitate many of the practices within CMMC. These </a:t>
            </a:r>
            <a:r>
              <a:rPr lang="en-US" i="1" dirty="0"/>
              <a:t>Top 10 High Value Controls </a:t>
            </a:r>
            <a:r>
              <a:rPr lang="en-US" i="0" dirty="0"/>
              <a:t>help provide additional guidance that your company can use to help facilitate and implement the CMMC practices.</a:t>
            </a: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 </a:t>
            </a:r>
          </a:p>
          <a:p>
            <a:r>
              <a:rPr lang="en-US" b="1" dirty="0"/>
              <a:t>Administrative Rights and Privileges: </a:t>
            </a:r>
            <a:r>
              <a:rPr lang="en-US" dirty="0"/>
              <a:t>https://ndisac.org/dibscc/implementation-and-assessment/top-10-high-value-controls/administrative-rights-and-privileges/</a:t>
            </a:r>
          </a:p>
          <a:p>
            <a:r>
              <a:rPr lang="en-US" b="1" dirty="0"/>
              <a:t>Antivirus/Malware: </a:t>
            </a:r>
            <a:r>
              <a:rPr lang="en-US" dirty="0"/>
              <a:t>https://ndisac.org/dibscc/implementation-and-assessment/top-10-high-value-controls/anti-virus-and-malware/</a:t>
            </a:r>
          </a:p>
          <a:p>
            <a:r>
              <a:rPr lang="en-US" b="1" dirty="0"/>
              <a:t>Default Passwords: </a:t>
            </a:r>
            <a:r>
              <a:rPr lang="en-US" dirty="0"/>
              <a:t>https://ndisac.org/dibscc/implementation-and-assessment/top-10-high-value-controls/default-passwords/</a:t>
            </a:r>
          </a:p>
          <a:p>
            <a:r>
              <a:rPr lang="en-US" b="1" dirty="0"/>
              <a:t>DNS Mitigations: </a:t>
            </a:r>
            <a:r>
              <a:rPr lang="en-US" dirty="0"/>
              <a:t>https://ndisac.org/dibscc/implementation-and-assessment/top-10-high-value-controls/domain-name-server-mitigations/</a:t>
            </a:r>
          </a:p>
          <a:p>
            <a:r>
              <a:rPr lang="en-US" b="1" dirty="0"/>
              <a:t>Email Filtering: </a:t>
            </a:r>
            <a:r>
              <a:rPr lang="en-US" dirty="0"/>
              <a:t>https://ndisac.org/dibscc/implementation-and-assessment/top-10-high-value-controls/email-filtering/</a:t>
            </a:r>
          </a:p>
          <a:p>
            <a:r>
              <a:rPr lang="en-US" b="1" dirty="0"/>
              <a:t>Employee Training and Awareness: </a:t>
            </a:r>
            <a:r>
              <a:rPr lang="en-US" dirty="0"/>
              <a:t>https://ndisac.org/dibscc/implementation-and-assessment/top-10-high-value-controls/employee-training-and-awareness/</a:t>
            </a:r>
          </a:p>
          <a:p>
            <a:r>
              <a:rPr lang="en-US" b="1" dirty="0"/>
              <a:t>Multi-Factor Authentication: </a:t>
            </a:r>
            <a:r>
              <a:rPr lang="en-US" dirty="0"/>
              <a:t>https://ndisac.org/dibscc/implementation-and-assessment/top-10-high-value-controls/multi-factor-authentication/</a:t>
            </a:r>
          </a:p>
          <a:p>
            <a:r>
              <a:rPr lang="en-US" b="1" dirty="0"/>
              <a:t>Patching: </a:t>
            </a:r>
            <a:r>
              <a:rPr lang="en-US" dirty="0"/>
              <a:t>https://ndisac.org/dibscc/implementation-and-assessment/top-10-high-value-controls/system-patching/</a:t>
            </a:r>
          </a:p>
          <a:p>
            <a:r>
              <a:rPr lang="en-US" b="1" dirty="0"/>
              <a:t>Perimeter Hardening: </a:t>
            </a:r>
            <a:r>
              <a:rPr lang="en-US" dirty="0"/>
              <a:t>https://ndisac.org/dibscc/implementation-and-assessment/top-10-high-value-controls/perimeter-hardening/</a:t>
            </a:r>
          </a:p>
          <a:p>
            <a:r>
              <a:rPr lang="en-US" b="1" dirty="0"/>
              <a:t>Web Content Filtering: </a:t>
            </a:r>
            <a:r>
              <a:rPr lang="en-US" dirty="0"/>
              <a:t>https://ndisac.org/dibscc/implementation-and-assessment/top-10-high-value-controls/web-content-filtering/</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t>Source: </a:t>
            </a:r>
            <a:r>
              <a:rPr lang="en-US" sz="1200" dirty="0">
                <a:hlinkClick r:id="rId3"/>
              </a:rPr>
              <a:t>https://ndisac.org/dibscc/implementation-and-assessment/top-10-high-value-controls/</a:t>
            </a:r>
            <a:r>
              <a:rPr lang="en-US" sz="1200" dirty="0"/>
              <a:t> </a:t>
            </a:r>
          </a:p>
          <a:p>
            <a:endParaRPr lang="en-US" dirty="0"/>
          </a:p>
          <a:p>
            <a:endParaRPr lang="en-US" dirty="0"/>
          </a:p>
          <a:p>
            <a:r>
              <a:rPr lang="en-US" dirty="0"/>
              <a:t>Additional Non-technical mitigations:</a:t>
            </a:r>
          </a:p>
          <a:p>
            <a:pPr marL="0" indent="0" algn="l"/>
            <a:r>
              <a:rPr lang="en-US" sz="1200" dirty="0">
                <a:latin typeface="+mn-lt"/>
              </a:rPr>
              <a:t>1) Distribution Statements</a:t>
            </a:r>
          </a:p>
          <a:p>
            <a:pPr marL="171450" indent="-171450" algn="l">
              <a:buFont typeface="Arial" panose="020B0604020202020204" pitchFamily="34" charset="0"/>
              <a:buChar char="•"/>
            </a:pPr>
            <a:r>
              <a:rPr lang="en-US" sz="1200" dirty="0">
                <a:latin typeface="+mn-lt"/>
              </a:rPr>
              <a:t>New (TBD) markings for Controlled Unclassified Information (CUI)</a:t>
            </a:r>
          </a:p>
          <a:p>
            <a:pPr marL="171450" indent="-171450" algn="l">
              <a:buFont typeface="Arial" panose="020B0604020202020204" pitchFamily="34" charset="0"/>
              <a:buChar char="•"/>
            </a:pPr>
            <a:r>
              <a:rPr lang="en-US" sz="1200" dirty="0">
                <a:latin typeface="+mn-lt"/>
              </a:rPr>
              <a:t>Mandate Distribution Statements on CDRLs AND “Work Products” (Non-</a:t>
            </a:r>
          </a:p>
          <a:p>
            <a:pPr marL="171450" indent="-171450" algn="l">
              <a:buFont typeface="Arial" panose="020B0604020202020204" pitchFamily="34" charset="0"/>
              <a:buChar char="•"/>
            </a:pPr>
            <a:r>
              <a:rPr lang="en-US" sz="1200" dirty="0">
                <a:latin typeface="+mn-lt"/>
              </a:rPr>
              <a:t>deliverables)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latin typeface="+mn-lt"/>
              </a:rPr>
              <a:t>A distribution statement is a statement used in marking a technical document to denote its availability for secondary distribution,</a:t>
            </a:r>
            <a:r>
              <a:rPr lang="en-US" sz="1200" baseline="0" dirty="0">
                <a:latin typeface="+mn-lt"/>
              </a:rPr>
              <a:t> release, and disclosure without additional approvals or authorizations.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baseline="0" dirty="0">
              <a:latin typeface="+mn-lt"/>
            </a:endParaRPr>
          </a:p>
          <a:p>
            <a:r>
              <a:rPr lang="en-US" sz="1200" dirty="0">
                <a:latin typeface="+mn-lt"/>
              </a:rPr>
              <a:t>2) Restrict Information Flow-Down within the Supply Chain</a:t>
            </a:r>
          </a:p>
          <a:p>
            <a:pPr marL="173038" indent="-173038">
              <a:buFont typeface="Arial" panose="020B0604020202020204" pitchFamily="34" charset="0"/>
              <a:buChar char="•"/>
            </a:pPr>
            <a:r>
              <a:rPr lang="en-US" sz="1200" dirty="0">
                <a:latin typeface="+mn-lt"/>
              </a:rPr>
              <a:t>Restrict amount of information Flowed Down (Manufacturing need-to-know)</a:t>
            </a:r>
          </a:p>
          <a:p>
            <a:pPr marL="171450" indent="-171450">
              <a:buFont typeface="Arial" panose="020B0604020202020204" pitchFamily="34" charset="0"/>
              <a:buChar char="•"/>
            </a:pPr>
            <a:r>
              <a:rPr lang="en-US" sz="1200" dirty="0">
                <a:latin typeface="+mn-lt"/>
              </a:rPr>
              <a:t>Limit</a:t>
            </a:r>
            <a:r>
              <a:rPr lang="en-US" sz="1200" baseline="0" dirty="0">
                <a:latin typeface="+mn-lt"/>
              </a:rPr>
              <a:t> information listed on commonly Purchase Orders (P.O.s)</a:t>
            </a:r>
            <a:endParaRPr lang="en-US" sz="1200" dirty="0">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latin typeface="+mn-lt"/>
              </a:rPr>
              <a:t>Limiting the amount of information provided to lower-tier vendors providing a service</a:t>
            </a:r>
            <a:r>
              <a:rPr lang="en-US" sz="1200" baseline="0" dirty="0">
                <a:latin typeface="+mn-lt"/>
              </a:rPr>
              <a:t> or commodity part reduces the risk of data compromise. Only the information that is relevant and is needed to know by the servicing company should be provided – any other information should not be shared. This practice also limits which vendors require the DFARS clause to be flowed-to them.</a:t>
            </a:r>
          </a:p>
          <a:p>
            <a:r>
              <a:rPr lang="en-US" sz="1200" baseline="0" dirty="0">
                <a:latin typeface="+mn-lt"/>
              </a:rPr>
              <a:t>3)</a:t>
            </a:r>
            <a:r>
              <a:rPr lang="en-US" sz="1200" dirty="0">
                <a:latin typeface="+mn-lt"/>
              </a:rPr>
              <a:t> Improve Cyber Intelligence sharing between MDA &amp;</a:t>
            </a:r>
            <a:r>
              <a:rPr lang="en-US" sz="1200" baseline="0" dirty="0">
                <a:latin typeface="+mn-lt"/>
              </a:rPr>
              <a:t> Industry</a:t>
            </a:r>
          </a:p>
          <a:p>
            <a:pPr marL="173038" indent="-173038">
              <a:buFont typeface="Arial" panose="020B0604020202020204" pitchFamily="34" charset="0"/>
              <a:buChar char="•"/>
            </a:pPr>
            <a:r>
              <a:rPr lang="en-US" sz="1200" baseline="0" dirty="0">
                <a:latin typeface="+mn-lt"/>
              </a:rPr>
              <a:t>Known supplier issues</a:t>
            </a:r>
          </a:p>
          <a:p>
            <a:pPr marL="173038" indent="-173038">
              <a:buFont typeface="Arial" panose="020B0604020202020204" pitchFamily="34" charset="0"/>
              <a:buChar char="•"/>
            </a:pPr>
            <a:r>
              <a:rPr lang="en-US" sz="1200" baseline="0" dirty="0">
                <a:latin typeface="+mn-lt"/>
              </a:rPr>
              <a:t>Visit the </a:t>
            </a:r>
            <a:r>
              <a:rPr lang="en-US" sz="1200" dirty="0">
                <a:solidFill>
                  <a:srgbClr val="626365"/>
                </a:solidFill>
                <a:latin typeface="+mn-lt"/>
              </a:rPr>
              <a:t>DIB SCC </a:t>
            </a:r>
            <a:r>
              <a:rPr lang="en-US" sz="1200" baseline="0" dirty="0">
                <a:latin typeface="+mn-lt"/>
              </a:rPr>
              <a:t>Cyber Assist Web site: </a:t>
            </a:r>
            <a:r>
              <a:rPr lang="en-US" sz="1200" baseline="0" dirty="0">
                <a:latin typeface="+mn-lt"/>
                <a:hlinkClick r:id="rId4"/>
              </a:rPr>
              <a:t>https://ndisac.org/dibscc/cyberassist/</a:t>
            </a:r>
            <a:r>
              <a:rPr lang="en-US" sz="1200" baseline="0" dirty="0">
                <a:latin typeface="+mn-lt"/>
              </a:rPr>
              <a:t> </a:t>
            </a:r>
            <a:endParaRPr lang="en-US" sz="1200" dirty="0">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sz="1200" dirty="0">
                <a:latin typeface="+mn-lt"/>
              </a:rPr>
              <a:t>Sharing of Cyber Intelligence</a:t>
            </a:r>
            <a:r>
              <a:rPr lang="en-US" sz="1200" baseline="0" dirty="0">
                <a:latin typeface="+mn-lt"/>
              </a:rPr>
              <a:t> practices between MDA and sharing Industry allows for the analysis and understanding of the threats that exist for both MDA and industry. If we know the threat by sharing information, we can better protect our networks.</a:t>
            </a:r>
            <a:endParaRPr lang="en-US" sz="1200" dirty="0">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latin typeface="+mn-lt"/>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Next, is a threat scenario example that shows what can happen if a threat is introduced into an organization along with some of the mitigations that can be used to help prevent and/or protect the organization from the threats.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latin typeface="+mn-lt"/>
            </a:endParaRPr>
          </a:p>
          <a:p>
            <a:pPr marL="0" indent="0" algn="l">
              <a:buFont typeface="Arial" panose="020B0604020202020204" pitchFamily="34" charset="0"/>
              <a:buNone/>
            </a:pPr>
            <a:endParaRPr lang="en-US" sz="1200" dirty="0">
              <a:latin typeface="+mn-lt"/>
            </a:endParaRPr>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7</a:t>
            </a:fld>
            <a:endParaRPr lang="en-US" dirty="0"/>
          </a:p>
        </p:txBody>
      </p:sp>
    </p:spTree>
    <p:extLst>
      <p:ext uri="{BB962C8B-B14F-4D97-AF65-F5344CB8AC3E}">
        <p14:creationId xmlns:p14="http://schemas.microsoft.com/office/powerpoint/2010/main" val="37380268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scenario is an example of what can happen if a threat is introduced into an organization and what are some of the mitigations that can be used to help prevent and/or protect the organization from the threats. Note: This example is based on a –world example TSMC outage/attack.</a:t>
            </a:r>
          </a:p>
          <a:p>
            <a:endParaRPr lang="en-US" dirty="0"/>
          </a:p>
          <a:p>
            <a:r>
              <a:rPr lang="en-US" dirty="0"/>
              <a:t>What Happens when Controls Are Not Applied TSMC Attack:</a:t>
            </a:r>
          </a:p>
          <a:p>
            <a:r>
              <a:rPr lang="en-US" sz="1200" dirty="0">
                <a:hlinkClick r:id="rId3"/>
              </a:rPr>
              <a:t>https://money.cnn.com/2018/08/06/technology/tsmc-chip-supplier-virus/index.html</a:t>
            </a:r>
            <a:endParaRPr lang="en-US" sz="1200" dirty="0"/>
          </a:p>
          <a:p>
            <a:endParaRPr lang="en-US" sz="1200" dirty="0"/>
          </a:p>
          <a:p>
            <a:r>
              <a:rPr lang="en-US" sz="1200" dirty="0"/>
              <a:t>Taiwan-based chip manufacturer TSMC warned that the infection, which was eventually contained, will delay shipments of its products and could wipe as much as $171 million off its revenue.  The virus hit the company's computer network late Friday and spread to machines used to make chips and processors, TSMC (TSM) said in a press conference on Monday.  TSMC said the virus caused equipment to crash or repeatedly reboot and was a variant of WannaCry, which targeted more than 300,000 computers in 150 countries last year. TSMC blamed the infection of its computer systems on "</a:t>
            </a:r>
            <a:r>
              <a:rPr lang="en-US" sz="1200" dirty="0" err="1"/>
              <a:t>misoperation</a:t>
            </a:r>
            <a:r>
              <a:rPr lang="en-US" sz="1200" dirty="0"/>
              <a:t> during the software installation process" for new equipment. </a:t>
            </a:r>
          </a:p>
          <a:p>
            <a:r>
              <a:rPr lang="en-US" sz="1200" dirty="0"/>
              <a:t>The equipment in question was "not first isolated and confirmed to be virus-free," the company said, allowing the virus to enter as soon as the equipment was connected to the company network.  The virus was stored in the equipment and didn't come from a hack or cyberattack, a spokeswoman for TSMC said.    The company added that its primary computer systems that store production and customer data were not affected, and no confidential information was compromised.</a:t>
            </a:r>
          </a:p>
          <a:p>
            <a:endParaRPr lang="en-US" sz="1200" dirty="0"/>
          </a:p>
          <a:p>
            <a:r>
              <a:rPr lang="en-US" sz="1200" dirty="0"/>
              <a:t>TSMC, short for Taiwan Semiconductor Manufacturing Company, is the main manufacturer of processors for Apple's (AAPL) iPhones and iPads. It's also the world's largest maker of made-to-order chips, which involves manufacturing products designed by companies like Qualcomm (QCOM) and Nvidia (NVDA).  TSMC spent the weekend scrambling to get its operations back to normal. Most of the affected systems were up and running again by Sunday afternoon, and the company said they were fully recovered Monday.  It plans to give customers details in the coming days on when they can expect to receive the delayed shipments.  TSMC said Monday that the disruption is expected to knock 2% off its third-quarter revenue, which it had previously forecast would be in the range of $8.45 billion and $8.55 billion.</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8</a:t>
            </a:fld>
            <a:endParaRPr lang="en-US" dirty="0"/>
          </a:p>
        </p:txBody>
      </p:sp>
    </p:spTree>
    <p:extLst>
      <p:ext uri="{BB962C8B-B14F-4D97-AF65-F5344CB8AC3E}">
        <p14:creationId xmlns:p14="http://schemas.microsoft.com/office/powerpoint/2010/main" val="9515087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TSMC Security Posture Check: What you should learn</a:t>
            </a:r>
          </a:p>
          <a:p>
            <a:endParaRPr lang="en-US" dirty="0"/>
          </a:p>
          <a:p>
            <a:pPr marL="171450" indent="-171450">
              <a:buFont typeface="Arial" panose="020B0604020202020204" pitchFamily="34" charset="0"/>
              <a:buChar char="•"/>
            </a:pPr>
            <a:r>
              <a:rPr lang="en-US" dirty="0"/>
              <a:t>New activity to confirm we are secure against a TSMC type attack – Starting with manufacturing environments and coordinating with ongoing CMMC activity</a:t>
            </a:r>
          </a:p>
          <a:p>
            <a:pPr marL="171450" indent="-171450">
              <a:buFont typeface="Arial" panose="020B0604020202020204" pitchFamily="34" charset="0"/>
              <a:buChar char="•"/>
            </a:pPr>
            <a:r>
              <a:rPr lang="en-US" dirty="0"/>
              <a:t>Four primary CMMC practices should be in place :</a:t>
            </a:r>
          </a:p>
          <a:p>
            <a:pPr lvl="1"/>
            <a:endParaRPr lang="en-US" dirty="0"/>
          </a:p>
          <a:p>
            <a:pPr lvl="1"/>
            <a:r>
              <a:rPr lang="en-US" dirty="0"/>
              <a:t>MA.L2-3.7.4: Check media containing diagnostic and test programs for malicious code before the media are used in organizational systems. </a:t>
            </a:r>
          </a:p>
          <a:p>
            <a:pPr lvl="1"/>
            <a:r>
              <a:rPr lang="en-US" dirty="0"/>
              <a:t>SI.L1-3.14.2:  Provide protection from malicious code at designated locations within organizational systems. </a:t>
            </a:r>
          </a:p>
          <a:p>
            <a:pPr lvl="1"/>
            <a:r>
              <a:rPr lang="en-US" dirty="0"/>
              <a:t>SI.L1.3.14.4: Update malicious code protection mechanisms when new releases are available. </a:t>
            </a:r>
          </a:p>
          <a:p>
            <a:pPr lvl="1"/>
            <a:r>
              <a:rPr lang="en-US" dirty="0"/>
              <a:t>SI.L1-3.14.5: Perform periodic scans of organizational systems and real-time scans of files from external sources as files are downloaded, opened, or executed.</a:t>
            </a:r>
          </a:p>
          <a:p>
            <a:endParaRPr lang="en-US" dirty="0"/>
          </a:p>
          <a:p>
            <a:pPr marL="171450" indent="-171450">
              <a:buFont typeface="Arial" panose="020B0604020202020204" pitchFamily="34" charset="0"/>
              <a:buChar char="•"/>
            </a:pPr>
            <a:r>
              <a:rPr lang="en-US" dirty="0"/>
              <a:t>Eight other relevant controls: Access Control: AC.L2-3.1.3, AC.L1-3.1.20/  Configuration Management: CM.L2-3.4.8, CM.L2-3.4.9/ Risk Assessment: RA.L2-3.11.2, RA.L2-3.11.3/ System and Communications Protection SC.L2-3.13.2/ System and Information Integrity SI.L2-3.14.3</a:t>
            </a:r>
          </a:p>
          <a:p>
            <a:pPr marL="171450" indent="-171450">
              <a:buFont typeface="Arial" panose="020B0604020202020204" pitchFamily="34" charset="0"/>
              <a:buChar char="•"/>
            </a:pPr>
            <a:endParaRPr lang="en-US" dirty="0"/>
          </a:p>
          <a:p>
            <a:pPr marL="0" indent="0">
              <a:buNone/>
            </a:pPr>
            <a:r>
              <a:rPr lang="en-US" dirty="0"/>
              <a:t>Apple Supplier TSMC Hit with Software Virus</a:t>
            </a:r>
          </a:p>
          <a:p>
            <a:pPr marL="171450" indent="-171450">
              <a:buFont typeface="Arial" panose="020B0604020202020204" pitchFamily="34" charset="0"/>
              <a:buChar char="•"/>
            </a:pPr>
            <a:r>
              <a:rPr lang="en-US" dirty="0"/>
              <a:t>Chip manufacturing environment</a:t>
            </a:r>
          </a:p>
          <a:p>
            <a:pPr marL="171450" indent="-171450">
              <a:buFont typeface="Arial" panose="020B0604020202020204" pitchFamily="34" charset="0"/>
              <a:buChar char="•"/>
            </a:pPr>
            <a:r>
              <a:rPr lang="en-US" dirty="0"/>
              <a:t>New software being installed was infected</a:t>
            </a:r>
          </a:p>
          <a:p>
            <a:pPr marL="171450" indent="-171450">
              <a:buFont typeface="Arial" panose="020B0604020202020204" pitchFamily="34" charset="0"/>
              <a:buChar char="•"/>
            </a:pPr>
            <a:r>
              <a:rPr lang="en-US" dirty="0"/>
              <a:t>Virus spread and several manufacturing machines crashed – three days to recover</a:t>
            </a:r>
          </a:p>
          <a:p>
            <a:pPr marL="0" indent="0">
              <a:buNone/>
            </a:pPr>
            <a:endParaRPr lang="en-US" dirty="0"/>
          </a:p>
          <a:p>
            <a:pPr marL="0" indent="0">
              <a:buNone/>
            </a:pPr>
            <a:r>
              <a:rPr lang="en-US" dirty="0"/>
              <a:t>Security process failures at TSMC</a:t>
            </a:r>
          </a:p>
          <a:p>
            <a:pPr marL="171450" indent="-171450">
              <a:buFont typeface="Arial" panose="020B0604020202020204" pitchFamily="34" charset="0"/>
              <a:buChar char="•"/>
            </a:pPr>
            <a:r>
              <a:rPr lang="en-US" dirty="0"/>
              <a:t>Lack of software vetting, scanning, anti-virus, patching…</a:t>
            </a:r>
          </a:p>
          <a:p>
            <a:pPr marL="171450" indent="-171450">
              <a:buFont typeface="Arial" panose="020B0604020202020204" pitchFamily="34" charset="0"/>
              <a:buChar char="•"/>
            </a:pPr>
            <a:r>
              <a:rPr lang="en-US" dirty="0"/>
              <a:t>Four of the CMMC practices would have stopped virus</a:t>
            </a:r>
          </a:p>
          <a:p>
            <a:pPr marL="171450" indent="-171450">
              <a:buFont typeface="Arial" panose="020B0604020202020204" pitchFamily="34" charset="0"/>
              <a:buChar char="•"/>
            </a:pPr>
            <a:endParaRPr lang="en-US" dirty="0"/>
          </a:p>
          <a:p>
            <a:pPr marL="0" indent="0">
              <a:buFont typeface="Arial" panose="020B0604020202020204" pitchFamily="34" charset="0"/>
              <a:buNone/>
            </a:pPr>
            <a:r>
              <a:rPr lang="en-US" dirty="0"/>
              <a:t>Possible Security Upgrades – Related to TSMC:</a:t>
            </a:r>
          </a:p>
          <a:p>
            <a:pPr marL="0" indent="0">
              <a:buFont typeface="Arial" panose="020B0604020202020204" pitchFamily="34" charset="0"/>
              <a:buNone/>
            </a:pPr>
            <a:endParaRPr lang="en-US" dirty="0"/>
          </a:p>
          <a:p>
            <a:pPr marL="171450" indent="-171450">
              <a:buFont typeface="Arial" panose="020B0604020202020204" pitchFamily="34" charset="0"/>
              <a:buChar char="•"/>
            </a:pPr>
            <a:r>
              <a:rPr lang="en-US" dirty="0"/>
              <a:t>Third party/Vendor supplied tool was not scanned for malware or other threats before introducing to the company system</a:t>
            </a:r>
          </a:p>
          <a:p>
            <a:pPr marL="171450" indent="-171450">
              <a:buFont typeface="Arial" panose="020B0604020202020204" pitchFamily="34" charset="0"/>
              <a:buChar char="•"/>
            </a:pPr>
            <a:r>
              <a:rPr lang="en-US" dirty="0"/>
              <a:t>NO anti-virus solution on manufacturing endpoints</a:t>
            </a:r>
          </a:p>
          <a:p>
            <a:pPr marL="171450" indent="-171450">
              <a:buFont typeface="Arial" panose="020B0604020202020204" pitchFamily="34" charset="0"/>
              <a:buChar char="•"/>
            </a:pPr>
            <a:r>
              <a:rPr lang="en-US" dirty="0"/>
              <a:t>Software installation process to a manufacturing PC for a new tool</a:t>
            </a:r>
          </a:p>
          <a:p>
            <a:pPr marL="171450" indent="-171450">
              <a:buFont typeface="Arial" panose="020B0604020202020204" pitchFamily="34" charset="0"/>
              <a:buChar char="•"/>
            </a:pPr>
            <a:r>
              <a:rPr lang="en-US" dirty="0"/>
              <a:t>Connected an untrusted system to manufacturing network (not internet)</a:t>
            </a:r>
          </a:p>
          <a:p>
            <a:pPr marL="171450" indent="-171450">
              <a:buFont typeface="Arial" panose="020B0604020202020204" pitchFamily="34" charset="0"/>
              <a:buChar char="•"/>
            </a:pPr>
            <a:r>
              <a:rPr lang="en-US" dirty="0"/>
              <a:t>PCs affected were unpatched Windows 7 OS</a:t>
            </a:r>
          </a:p>
          <a:p>
            <a:pPr marL="171450" indent="-171450">
              <a:buFont typeface="Arial" panose="020B0604020202020204" pitchFamily="34" charset="0"/>
              <a:buChar char="•"/>
            </a:pPr>
            <a:r>
              <a:rPr lang="en-US" dirty="0"/>
              <a:t>Lack of network segregation/connectivity</a:t>
            </a:r>
          </a:p>
          <a:p>
            <a:pPr marL="0" indent="0">
              <a:buFont typeface="Arial" panose="020B0604020202020204" pitchFamily="34" charset="0"/>
              <a:buNone/>
            </a:pPr>
            <a:endParaRPr lang="en-US" dirty="0"/>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9</a:t>
            </a:fld>
            <a:endParaRPr lang="en-US" dirty="0"/>
          </a:p>
        </p:txBody>
      </p:sp>
    </p:spTree>
    <p:extLst>
      <p:ext uri="{BB962C8B-B14F-4D97-AF65-F5344CB8AC3E}">
        <p14:creationId xmlns:p14="http://schemas.microsoft.com/office/powerpoint/2010/main" val="15835583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Contact may be initiated with you via email, social media, phone calls, text messages, or face-to-face engagement; however, the majority of social engineering attacks begin as seemingly innocent messages delivered through email and social media, known as “phishing.”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In a phishing message, an adversary masquerades as someone or something they are not, such as a trusted vendor, bank, or co-worker.  They can hide their true identity by spoofing (forging) the sender address of a message to make it look like it was sent from someone else.  They can also hack into and use legitimate accounts to propagate malicious messages.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Phishing messages typically ask you to provide information or click on an embedded link or attachment.  Attachments contain malicious software (malware) designed to infect your device, and links lead to legitimate-looking fraudulent websites that attempt to deceive you into entering information, such as user ID’s and passwords, or infect your device with malware.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Phishing scams rely on emotional triggers like curiosity, urgency, fear, and reward to drive you to action.</a:t>
            </a:r>
          </a:p>
          <a:p>
            <a:endParaRPr lang="en-US" sz="1100" dirty="0"/>
          </a:p>
          <a:p>
            <a:r>
              <a:rPr lang="en-US" sz="1100" dirty="0"/>
              <a:t>Attackers often gather information about their targets (e.g., job, hobbies, family) from resources such as LinkedIn, Facebook, and Twitter in order to create customized messages designed to entice recipients to respond.</a:t>
            </a:r>
          </a:p>
          <a:p>
            <a:endParaRPr lang="en-US" sz="11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Phishing messages typically ask you to provide information or click on an embedded link or attachment.  Attachments contain malicious software (malware) designed to infect your device, and links lead to legitimate-looking fraudulent websites that attempt to deceive you into entering information, such as user ID’s and passwords, or infect your device with malware.</a:t>
            </a:r>
          </a:p>
          <a:p>
            <a:endParaRPr lang="en-US" sz="1100" dirty="0"/>
          </a:p>
          <a:p>
            <a:r>
              <a:rPr lang="en-US" sz="1100" dirty="0"/>
              <a:t>Drive-by malware downloads require no initiation on your part.  Links in social media posts, email </a:t>
            </a:r>
            <a:r>
              <a:rPr lang="en-US" sz="1100" baseline="0" dirty="0"/>
              <a:t>messages, and online advertisements may lead to websites that automatically </a:t>
            </a:r>
            <a:r>
              <a:rPr lang="en-US" sz="1100" kern="1200" dirty="0">
                <a:solidFill>
                  <a:schemeClr val="tx1"/>
                </a:solidFill>
                <a:effectLst/>
                <a:latin typeface="+mn-lt"/>
                <a:ea typeface="+mn-ea"/>
                <a:cs typeface="+mn-cs"/>
              </a:rPr>
              <a:t>begin searching for vulnerabilities in your apps, operating systems, and web browsers, through which it can install malware onto your computer or mobile device.</a:t>
            </a:r>
            <a:endParaRPr lang="en-US" sz="1100" baseline="0" dirty="0"/>
          </a:p>
          <a:p>
            <a:endParaRPr lang="en-US" sz="1100"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100" dirty="0"/>
              <a:t>Once installed, malware can be used to steal or corrupt your data, hold your files for ransom, or spy on you by recording your keystrokes or remotely activating your device’s built-in camera and microphone.  Adversaries can also use an infected device as a gateway into the network it connects to, or as a platform to launch additional attacks.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r>
              <a:rPr lang="en-US" sz="1100" u="sng" dirty="0"/>
              <a:t>Don’t take the bait!  Look for these clues to help identify potential phishing activity in email, social media, and text messages.</a:t>
            </a:r>
          </a:p>
          <a:p>
            <a:pPr rtl="0" eaLnBrk="1" fontAlgn="t" latinLnBrk="0" hangingPunct="1"/>
            <a:r>
              <a:rPr lang="en-US" sz="1100" b="1" i="0" u="none" strike="noStrike" kern="1200" dirty="0">
                <a:solidFill>
                  <a:schemeClr val="tx1"/>
                </a:solidFill>
                <a:effectLst/>
                <a:latin typeface="+mn-lt"/>
                <a:ea typeface="+mn-ea"/>
                <a:cs typeface="+mn-cs"/>
              </a:rPr>
              <a:t>Call to Action</a:t>
            </a:r>
            <a:endParaRPr lang="en-US" sz="1100" b="0" i="0" u="none" strike="noStrike" kern="1200" dirty="0">
              <a:solidFill>
                <a:schemeClr val="tx1"/>
              </a:solidFill>
              <a:effectLst/>
              <a:latin typeface="+mn-lt"/>
              <a:ea typeface="+mn-ea"/>
              <a:cs typeface="+mn-cs"/>
            </a:endParaRPr>
          </a:p>
          <a:p>
            <a:pPr rtl="0" eaLnBrk="1" fontAlgn="t" latinLnBrk="0" hangingPunct="1"/>
            <a:r>
              <a:rPr lang="en-US" sz="1100" b="0" i="0" u="none" strike="noStrike" kern="1200" dirty="0">
                <a:solidFill>
                  <a:schemeClr val="tx1"/>
                </a:solidFill>
                <a:effectLst/>
                <a:latin typeface="+mn-lt"/>
                <a:ea typeface="+mn-ea"/>
                <a:cs typeface="+mn-cs"/>
              </a:rPr>
              <a:t>Messages typically ask you to provide information or click on an embedded link or attachment.</a:t>
            </a:r>
          </a:p>
          <a:p>
            <a:pPr rtl="0" eaLnBrk="1" fontAlgn="t" latinLnBrk="0" hangingPunct="1"/>
            <a:r>
              <a:rPr lang="en-US" sz="1100" b="1" i="0" u="none" strike="noStrike" kern="1200" dirty="0">
                <a:solidFill>
                  <a:schemeClr val="tx1"/>
                </a:solidFill>
                <a:effectLst/>
                <a:latin typeface="+mn-lt"/>
                <a:ea typeface="+mn-ea"/>
                <a:cs typeface="+mn-cs"/>
              </a:rPr>
              <a:t>Sense of Urgency</a:t>
            </a:r>
            <a:endParaRPr lang="en-US" sz="1100" b="0" i="0" u="none" strike="noStrike" kern="1200" dirty="0">
              <a:solidFill>
                <a:schemeClr val="tx1"/>
              </a:solidFill>
              <a:effectLst/>
              <a:latin typeface="+mn-lt"/>
              <a:ea typeface="+mn-ea"/>
              <a:cs typeface="+mn-cs"/>
            </a:endParaRPr>
          </a:p>
          <a:p>
            <a:pPr rtl="0" eaLnBrk="1" fontAlgn="auto" latinLnBrk="0" hangingPunct="1"/>
            <a:r>
              <a:rPr lang="en-US" sz="1100" b="0" i="0" u="none" strike="noStrike" kern="1200" dirty="0">
                <a:solidFill>
                  <a:schemeClr val="tx1"/>
                </a:solidFill>
                <a:effectLst/>
                <a:latin typeface="+mn-lt"/>
                <a:ea typeface="+mn-ea"/>
                <a:cs typeface="+mn-cs"/>
              </a:rPr>
              <a:t>Messages usually convey a sense of urgency and threaten a dire consequence, such as an account closure or legal action, if you don’t respond, or promise a reward, such as money or prizes, if you do respond. The goal is to get you to click on a link or attachment before questioning the message’s validity – to act first and think later.</a:t>
            </a:r>
          </a:p>
          <a:p>
            <a:pPr rtl="0" eaLnBrk="1" fontAlgn="t" latinLnBrk="0" hangingPunct="1"/>
            <a:r>
              <a:rPr lang="en-US" sz="1100" b="1" i="0" u="none" strike="noStrike" kern="1200" dirty="0">
                <a:solidFill>
                  <a:schemeClr val="tx1"/>
                </a:solidFill>
                <a:effectLst/>
                <a:latin typeface="+mn-lt"/>
                <a:ea typeface="+mn-ea"/>
                <a:cs typeface="+mn-cs"/>
              </a:rPr>
              <a:t>Poorly Written</a:t>
            </a:r>
            <a:endParaRPr lang="en-US" sz="1100" b="0" i="0" u="none" strike="noStrike" kern="1200" dirty="0">
              <a:solidFill>
                <a:schemeClr val="tx1"/>
              </a:solidFill>
              <a:effectLst/>
              <a:latin typeface="+mn-lt"/>
              <a:ea typeface="+mn-ea"/>
              <a:cs typeface="+mn-cs"/>
            </a:endParaRPr>
          </a:p>
          <a:p>
            <a:pPr rtl="0" eaLnBrk="1" fontAlgn="auto" latinLnBrk="0" hangingPunct="1"/>
            <a:r>
              <a:rPr lang="en-US" sz="1100" b="0" i="0" u="none" strike="noStrike" kern="1200" dirty="0">
                <a:solidFill>
                  <a:schemeClr val="tx1"/>
                </a:solidFill>
                <a:effectLst/>
                <a:latin typeface="+mn-lt"/>
                <a:ea typeface="+mn-ea"/>
                <a:cs typeface="+mn-cs"/>
              </a:rPr>
              <a:t>Grammar, spelling, formatting, and punctuation errors are potential signs of a phishing message.  Messages from a professional organization should be well written.</a:t>
            </a:r>
          </a:p>
          <a:p>
            <a:pPr rtl="0" eaLnBrk="1" fontAlgn="t" latinLnBrk="0" hangingPunct="1"/>
            <a:r>
              <a:rPr lang="en-US" sz="1100" b="1" i="0" u="none" strike="noStrike" kern="1200" dirty="0">
                <a:solidFill>
                  <a:schemeClr val="tx1"/>
                </a:solidFill>
                <a:effectLst/>
                <a:latin typeface="+mn-lt"/>
                <a:ea typeface="+mn-ea"/>
                <a:cs typeface="+mn-cs"/>
              </a:rPr>
              <a:t>Generic</a:t>
            </a:r>
            <a:r>
              <a:rPr lang="en-US" sz="1100" b="1" i="0" u="none" strike="noStrike" kern="1200" baseline="0" dirty="0">
                <a:solidFill>
                  <a:schemeClr val="tx1"/>
                </a:solidFill>
                <a:effectLst/>
                <a:latin typeface="+mn-lt"/>
                <a:ea typeface="+mn-ea"/>
                <a:cs typeface="+mn-cs"/>
              </a:rPr>
              <a:t> Greeting</a:t>
            </a:r>
            <a:endParaRPr lang="en-US" sz="1100" b="0" i="0" u="none" strike="noStrike" kern="1200" dirty="0">
              <a:solidFill>
                <a:schemeClr val="tx1"/>
              </a:solidFill>
              <a:effectLst/>
              <a:latin typeface="+mn-lt"/>
              <a:ea typeface="+mn-ea"/>
              <a:cs typeface="+mn-cs"/>
            </a:endParaRPr>
          </a:p>
          <a:p>
            <a:pPr rtl="0" eaLnBrk="1" fontAlgn="auto" latinLnBrk="0" hangingPunct="1"/>
            <a:r>
              <a:rPr lang="en-US" sz="1100" b="0" i="0" u="none" strike="noStrike" kern="1200" dirty="0">
                <a:solidFill>
                  <a:schemeClr val="tx1"/>
                </a:solidFill>
                <a:effectLst/>
                <a:latin typeface="+mn-lt"/>
                <a:ea typeface="+mn-ea"/>
                <a:cs typeface="+mn-cs"/>
              </a:rPr>
              <a:t>Broad-based phishing messages, which are sent to thousands of people at a time, may use a generic greeting, such as "Dear Customer" or "Dear Member.“</a:t>
            </a:r>
          </a:p>
          <a:p>
            <a:pPr rtl="0" eaLnBrk="1" fontAlgn="t" latinLnBrk="0" hangingPunct="1"/>
            <a:r>
              <a:rPr lang="en-US" sz="1100" b="1" i="0" u="none" strike="noStrike" kern="1200" dirty="0">
                <a:solidFill>
                  <a:schemeClr val="tx1"/>
                </a:solidFill>
                <a:effectLst/>
                <a:latin typeface="+mn-lt"/>
                <a:ea typeface="+mn-ea"/>
                <a:cs typeface="+mn-cs"/>
              </a:rPr>
              <a:t>Requests Personal / Sensitive</a:t>
            </a:r>
            <a:r>
              <a:rPr lang="en-US" sz="1100" b="1" i="0" u="none" strike="noStrike" kern="1200" baseline="0" dirty="0">
                <a:solidFill>
                  <a:schemeClr val="tx1"/>
                </a:solidFill>
                <a:effectLst/>
                <a:latin typeface="+mn-lt"/>
                <a:ea typeface="+mn-ea"/>
                <a:cs typeface="+mn-cs"/>
              </a:rPr>
              <a:t> Information</a:t>
            </a:r>
            <a:endParaRPr lang="en-US" sz="1100" b="0" i="0" u="none" strike="noStrike" kern="1200" dirty="0">
              <a:solidFill>
                <a:schemeClr val="tx1"/>
              </a:solidFill>
              <a:effectLst/>
              <a:latin typeface="+mn-lt"/>
              <a:ea typeface="+mn-ea"/>
              <a:cs typeface="+mn-cs"/>
            </a:endParaRPr>
          </a:p>
          <a:p>
            <a:pPr rtl="0" eaLnBrk="1" fontAlgn="auto" latinLnBrk="0" hangingPunct="1"/>
            <a:r>
              <a:rPr lang="en-US" sz="1100" b="0" i="0" u="none" strike="noStrike" kern="1200" dirty="0">
                <a:solidFill>
                  <a:schemeClr val="tx1"/>
                </a:solidFill>
                <a:effectLst/>
                <a:latin typeface="+mn-lt"/>
                <a:ea typeface="+mn-ea"/>
                <a:cs typeface="+mn-cs"/>
              </a:rPr>
              <a:t>Messages that request personal/sensitive information (such as logon credentials, banking information, etcetera) should raise a red flag. </a:t>
            </a:r>
          </a:p>
          <a:p>
            <a:pPr rtl="0" eaLnBrk="1" fontAlgn="t" latinLnBrk="0" hangingPunct="1"/>
            <a:r>
              <a:rPr lang="en-US" sz="1100" b="1" i="0" u="none" strike="noStrike" kern="1200" dirty="0">
                <a:solidFill>
                  <a:schemeClr val="tx1"/>
                </a:solidFill>
                <a:effectLst/>
                <a:latin typeface="+mn-lt"/>
                <a:ea typeface="+mn-ea"/>
                <a:cs typeface="+mn-cs"/>
              </a:rPr>
              <a:t>Problematic Content</a:t>
            </a:r>
            <a:endParaRPr lang="en-US" sz="1100" b="0" i="0" u="none" strike="noStrike" kern="1200" dirty="0">
              <a:solidFill>
                <a:schemeClr val="tx1"/>
              </a:solidFill>
              <a:effectLst/>
              <a:latin typeface="+mn-lt"/>
              <a:ea typeface="+mn-ea"/>
              <a:cs typeface="+mn-cs"/>
            </a:endParaRPr>
          </a:p>
          <a:p>
            <a:pPr rtl="0" eaLnBrk="1" fontAlgn="auto" latinLnBrk="0" hangingPunct="1"/>
            <a:r>
              <a:rPr lang="en-US" sz="1100" b="0" i="0" u="none" strike="noStrike" kern="1200" dirty="0">
                <a:solidFill>
                  <a:schemeClr val="tx1"/>
                </a:solidFill>
                <a:effectLst/>
                <a:latin typeface="+mn-lt"/>
                <a:ea typeface="+mn-ea"/>
                <a:cs typeface="+mn-cs"/>
              </a:rPr>
              <a:t>Phishing messages may contain generic, inconsistent or non-applicable message content, as well as deceptive URLs (for example, </a:t>
            </a:r>
            <a:r>
              <a:rPr lang="en-US" sz="1100" b="0" i="0" u="sng" strike="noStrike" kern="1200" dirty="0">
                <a:solidFill>
                  <a:schemeClr val="tx1"/>
                </a:solidFill>
                <a:effectLst/>
                <a:latin typeface="+mn-lt"/>
                <a:ea typeface="+mn-ea"/>
                <a:cs typeface="+mn-cs"/>
              </a:rPr>
              <a:t>www.amazon</a:t>
            </a:r>
            <a:r>
              <a:rPr lang="en-US" sz="1100" b="1" i="0" u="sng" strike="noStrike" kern="1200" dirty="0">
                <a:solidFill>
                  <a:schemeClr val="tx1"/>
                </a:solidFill>
                <a:effectLst/>
                <a:latin typeface="+mn-lt"/>
                <a:ea typeface="+mn-ea"/>
                <a:cs typeface="+mn-cs"/>
              </a:rPr>
              <a:t>s</a:t>
            </a:r>
            <a:r>
              <a:rPr lang="en-US" sz="1100" b="0" i="0" u="sng" strike="noStrike" kern="1200" dirty="0">
                <a:solidFill>
                  <a:schemeClr val="tx1"/>
                </a:solidFill>
                <a:effectLst/>
                <a:latin typeface="+mn-lt"/>
                <a:ea typeface="+mn-ea"/>
                <a:cs typeface="+mn-cs"/>
              </a:rPr>
              <a:t>.com</a:t>
            </a:r>
            <a:r>
              <a:rPr lang="en-US" sz="1100" b="0" i="0" u="none" strike="noStrike" kern="1200" dirty="0">
                <a:solidFill>
                  <a:schemeClr val="tx1"/>
                </a:solidFill>
                <a:effectLst/>
                <a:latin typeface="+mn-lt"/>
                <a:ea typeface="+mn-ea"/>
                <a:cs typeface="+mn-cs"/>
              </a:rPr>
              <a:t> instead of </a:t>
            </a:r>
            <a:r>
              <a:rPr lang="en-US" sz="1100" b="0" i="0" u="sng" strike="noStrike" kern="1200" dirty="0">
                <a:solidFill>
                  <a:schemeClr val="tx1"/>
                </a:solidFill>
                <a:effectLst/>
                <a:latin typeface="+mn-lt"/>
                <a:ea typeface="+mn-ea"/>
                <a:cs typeface="+mn-cs"/>
              </a:rPr>
              <a:t>www.amazon.com</a:t>
            </a:r>
            <a:r>
              <a:rPr lang="en-US" sz="1100" b="0" i="0" u="none" strike="noStrike" kern="1200" dirty="0">
                <a:solidFill>
                  <a:schemeClr val="tx1"/>
                </a:solidFill>
                <a:effectLst/>
                <a:latin typeface="+mn-lt"/>
                <a:ea typeface="+mn-ea"/>
                <a:cs typeface="+mn-cs"/>
              </a:rPr>
              <a:t>).  </a:t>
            </a:r>
          </a:p>
          <a:p>
            <a:pPr rtl="0" eaLnBrk="1" fontAlgn="auto" latinLnBrk="0" hangingPunct="1"/>
            <a:endParaRPr lang="en-US" sz="1100" b="0" i="0" u="none" strike="noStrike" kern="1200" dirty="0">
              <a:solidFill>
                <a:schemeClr val="tx1"/>
              </a:solidFill>
              <a:effectLst/>
              <a:latin typeface="+mn-lt"/>
              <a:ea typeface="+mn-ea"/>
              <a:cs typeface="+mn-cs"/>
            </a:endParaRPr>
          </a:p>
          <a:p>
            <a:pPr rtl="0" eaLnBrk="1" fontAlgn="auto" latinLnBrk="0" hangingPunct="1"/>
            <a:r>
              <a:rPr lang="en-US" sz="1100" dirty="0"/>
              <a:t>Phishing messages</a:t>
            </a:r>
            <a:r>
              <a:rPr lang="en-US" sz="1100" b="1" dirty="0"/>
              <a:t> </a:t>
            </a:r>
            <a:r>
              <a:rPr lang="en-US" sz="1100" dirty="0"/>
              <a:t>may not always contain obvious clues.  Maintain a healthy level of skepticism and scrutinize all unexpected messages, even if they appear to come from someone you know. </a:t>
            </a:r>
            <a:endParaRPr lang="en-US" sz="1100" b="0" i="0" u="none" strike="noStrike"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100" dirty="0"/>
          </a:p>
          <a:p>
            <a:endParaRPr lang="en-US" sz="1100" dirty="0"/>
          </a:p>
          <a:p>
            <a:endParaRPr lang="en-US" sz="1100" dirty="0"/>
          </a:p>
        </p:txBody>
      </p:sp>
      <p:sp>
        <p:nvSpPr>
          <p:cNvPr id="4" name="Slide Number Placeholder 3"/>
          <p:cNvSpPr>
            <a:spLocks noGrp="1"/>
          </p:cNvSpPr>
          <p:nvPr>
            <p:ph type="sldNum" sz="quarter" idx="10"/>
          </p:nvPr>
        </p:nvSpPr>
        <p:spPr/>
        <p:txBody>
          <a:bodyPr/>
          <a:lstStyle/>
          <a:p>
            <a:fld id="{E2171A22-84E6-4B62-A31C-293EB5412BB8}" type="slidenum">
              <a:rPr lang="en-US" smtClean="0"/>
              <a:t>10</a:t>
            </a:fld>
            <a:endParaRPr lang="en-US" dirty="0"/>
          </a:p>
        </p:txBody>
      </p:sp>
    </p:spTree>
    <p:extLst>
      <p:ext uri="{BB962C8B-B14F-4D97-AF65-F5344CB8AC3E}">
        <p14:creationId xmlns:p14="http://schemas.microsoft.com/office/powerpoint/2010/main" val="24988696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Types of threat actors</a:t>
            </a:r>
            <a:endParaRPr lang="en-US" sz="11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Rogue Actors: </a:t>
            </a:r>
          </a:p>
          <a:p>
            <a:pPr lvl="1"/>
            <a:r>
              <a:rPr lang="en-US" sz="1200" kern="1200" dirty="0">
                <a:solidFill>
                  <a:schemeClr val="tx1"/>
                </a:solidFill>
                <a:effectLst/>
                <a:latin typeface="+mn-lt"/>
                <a:ea typeface="+mn-ea"/>
                <a:cs typeface="+mn-cs"/>
              </a:rPr>
              <a:t>Anyone who developed hacking skills (student started hacking school computers and move on)</a:t>
            </a:r>
          </a:p>
          <a:p>
            <a:pPr lvl="1"/>
            <a:r>
              <a:rPr lang="en-US" sz="1200" kern="1200" dirty="0">
                <a:solidFill>
                  <a:schemeClr val="tx1"/>
                </a:solidFill>
                <a:effectLst/>
                <a:latin typeface="+mn-lt"/>
                <a:ea typeface="+mn-ea"/>
                <a:cs typeface="+mn-cs"/>
              </a:rPr>
              <a:t>Tools are becoming widely available</a:t>
            </a: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Hacktivists: </a:t>
            </a:r>
          </a:p>
          <a:p>
            <a:pPr lvl="1"/>
            <a:r>
              <a:rPr lang="en-US" sz="1200" kern="1200" dirty="0">
                <a:solidFill>
                  <a:schemeClr val="tx1"/>
                </a:solidFill>
                <a:effectLst/>
                <a:latin typeface="+mn-lt"/>
                <a:ea typeface="+mn-ea"/>
                <a:cs typeface="+mn-cs"/>
              </a:rPr>
              <a:t>Can be similar in expertise to rogue actors, or can bring more expertise… but </a:t>
            </a:r>
            <a:r>
              <a:rPr lang="en-US" sz="1200" b="1" kern="1200" dirty="0">
                <a:solidFill>
                  <a:schemeClr val="tx1"/>
                </a:solidFill>
                <a:effectLst/>
                <a:latin typeface="+mn-lt"/>
                <a:ea typeface="+mn-ea"/>
                <a:cs typeface="+mn-cs"/>
              </a:rPr>
              <a:t>Organized around a cause</a:t>
            </a:r>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Insiders: </a:t>
            </a:r>
          </a:p>
          <a:p>
            <a:pPr lvl="0"/>
            <a:endParaRPr lang="en-US" sz="1200" b="1"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Insider Threat: </a:t>
            </a:r>
            <a:r>
              <a:rPr lang="en-US" sz="1200" kern="1200" dirty="0">
                <a:solidFill>
                  <a:schemeClr val="tx1"/>
                </a:solidFill>
                <a:effectLst/>
                <a:latin typeface="+mn-lt"/>
                <a:ea typeface="+mn-ea"/>
                <a:cs typeface="+mn-cs"/>
              </a:rPr>
              <a:t>The threat that an insider will use her/his authorized access, wittingly or unwittingly, to do harm to the security of the organization or the United States. This threat can include damage to the United States through espionage, terrorism, unauthorized disclosure, or through the loss or degradation of departmental resources or capabilities. Source: CNSSD No. 504 (adapted)</a:t>
            </a:r>
            <a:endParaRPr lang="en-US" sz="1200" b="1" kern="1200" dirty="0">
              <a:solidFill>
                <a:schemeClr val="tx1"/>
              </a:solidFill>
              <a:effectLst/>
              <a:latin typeface="+mn-lt"/>
              <a:ea typeface="+mn-ea"/>
              <a:cs typeface="+mn-cs"/>
            </a:endParaRPr>
          </a:p>
          <a:p>
            <a:pPr lvl="1"/>
            <a:r>
              <a:rPr lang="en-US" sz="1200" kern="1200" dirty="0">
                <a:solidFill>
                  <a:schemeClr val="tx1"/>
                </a:solidFill>
                <a:effectLst/>
                <a:latin typeface="+mn-lt"/>
                <a:ea typeface="+mn-ea"/>
                <a:cs typeface="+mn-cs"/>
              </a:rPr>
              <a:t>Authorized to access data… Partner with Intelligence organization to ID threats</a:t>
            </a:r>
          </a:p>
          <a:p>
            <a:pPr lvl="0"/>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An Insider Threat is a current or former employee, contractor, or business partner who has or had authorized access to an organization’s network, systems, or data and exceeded or misused that access, either intentionally or unintentionally, in a manner which adversely affects the confidentiality, integrity, use, or availability of the organization’s information or information systems. </a:t>
            </a:r>
          </a:p>
          <a:p>
            <a:endParaRPr lang="en-US" dirty="0"/>
          </a:p>
          <a:p>
            <a:r>
              <a:rPr lang="en-US" dirty="0"/>
              <a:t>Motivations may include financial gain, disgruntlement, or divided loyalty to company or country. Most insider threats display concerning behaviors prior to engaging in negative events.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Reporting concerning behaviors and risk indicators allows proactive measures to be taken that can lead to positive outcomes for individuals and mitigate risk for organizations. Promptly notify stakeholder points of contact per contract requirements and follow any specific internal reporting requirements for your organization.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While human behavioral warnings can be an indication of potential issues, digital forensics and analytics are the most efficient ways to detect insider threats.</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For more information on Insider threat awareness and implementing a program, </a:t>
            </a:r>
            <a:r>
              <a:rPr lang="en-US" dirty="0">
                <a:hlinkClick r:id="rId3"/>
              </a:rPr>
              <a:t>https://ndisac.org/dibscc/implementation-and-assessment/training-and-awareness/insider-threat-awareness/</a:t>
            </a:r>
            <a:endParaRPr lang="en-US" dirty="0"/>
          </a:p>
          <a:p>
            <a:pPr lvl="0"/>
            <a:endParaRPr lang="en-US" sz="1200" kern="1200" dirty="0">
              <a:solidFill>
                <a:schemeClr val="tx1"/>
              </a:solidFill>
              <a:effectLst/>
              <a:latin typeface="+mn-lt"/>
              <a:ea typeface="+mn-ea"/>
              <a:cs typeface="+mn-cs"/>
            </a:endParaRPr>
          </a:p>
          <a:p>
            <a:pPr lvl="0"/>
            <a:endParaRPr lang="en-US" sz="1200" kern="1200" dirty="0">
              <a:solidFill>
                <a:schemeClr val="tx1"/>
              </a:solidFill>
              <a:effectLst/>
              <a:latin typeface="+mn-lt"/>
              <a:ea typeface="+mn-ea"/>
              <a:cs typeface="+mn-cs"/>
            </a:endParaRPr>
          </a:p>
          <a:p>
            <a:pPr lvl="0"/>
            <a:r>
              <a:rPr lang="en-US" sz="1200" b="1" kern="1200" dirty="0">
                <a:solidFill>
                  <a:schemeClr val="tx1"/>
                </a:solidFill>
                <a:effectLst/>
                <a:latin typeface="+mn-lt"/>
                <a:ea typeface="+mn-ea"/>
                <a:cs typeface="+mn-cs"/>
              </a:rPr>
              <a:t>APT / Broad-based &amp; Criminal:</a:t>
            </a:r>
          </a:p>
          <a:p>
            <a:pPr lvl="0"/>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Organized criminals </a:t>
            </a:r>
            <a:r>
              <a:rPr lang="en-US" sz="1200" dirty="0"/>
              <a:t>seek to steal personal information, such as birthdates, social security numbers, and bank routing information, for financial gain.  This information may be sold or used to commit identity theft activity, such as making fraudulent purchases in victims’ names or withdrawing money from their bank accounts.  </a:t>
            </a:r>
          </a:p>
          <a:p>
            <a:pPr lvl="1"/>
            <a:r>
              <a:rPr lang="en-US" sz="1200" kern="1200" dirty="0">
                <a:solidFill>
                  <a:schemeClr val="tx1"/>
                </a:solidFill>
                <a:effectLst/>
                <a:latin typeface="+mn-lt"/>
                <a:ea typeface="+mn-ea"/>
                <a:cs typeface="+mn-cs"/>
              </a:rPr>
              <a:t>Orgs are well funded</a:t>
            </a:r>
          </a:p>
          <a:p>
            <a:pPr lvl="1"/>
            <a:r>
              <a:rPr lang="en-US" sz="1200" kern="1200" dirty="0">
                <a:solidFill>
                  <a:schemeClr val="tx1"/>
                </a:solidFill>
                <a:effectLst/>
                <a:latin typeface="+mn-lt"/>
                <a:ea typeface="+mn-ea"/>
                <a:cs typeface="+mn-cs"/>
              </a:rPr>
              <a:t>Criminal usually have monetary objectives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b="1" dirty="0"/>
              <a:t>Advanced Persistent Threat (APT) actors </a:t>
            </a:r>
            <a:r>
              <a:rPr lang="en-US" sz="1200" dirty="0"/>
              <a:t>aim to compromise information systems to conduct espionage, steal valuable intellectual property, destroy resources (such as data and infrastructure), and create back doors to maintain an ongoing connection to compromised systems.  APTs have substantial means, motivation, organization, and skill to carry out a sustained assault against a target, during which time the attacker moves slowly and quietly to avoid detection. They may spend months gathering intelligence about their target, and use that intelligence to launch a variety of attacks against the target over an extended period of time. </a:t>
            </a:r>
          </a:p>
          <a:p>
            <a:pPr lvl="1"/>
            <a:r>
              <a:rPr lang="en-US" sz="1200" kern="1200" dirty="0">
                <a:solidFill>
                  <a:schemeClr val="tx1"/>
                </a:solidFill>
                <a:effectLst/>
                <a:latin typeface="+mn-lt"/>
                <a:ea typeface="+mn-ea"/>
                <a:cs typeface="+mn-cs"/>
              </a:rPr>
              <a:t>APT just as well funded but organized around state objectives – nation state backing</a:t>
            </a:r>
          </a:p>
          <a:p>
            <a:pPr lvl="1"/>
            <a:r>
              <a:rPr lang="en-US" sz="1200" kern="1200" dirty="0">
                <a:solidFill>
                  <a:schemeClr val="tx1"/>
                </a:solidFill>
                <a:effectLst/>
                <a:latin typeface="+mn-lt"/>
                <a:ea typeface="+mn-ea"/>
                <a:cs typeface="+mn-cs"/>
              </a:rPr>
              <a:t>long term objectives / “the long con” – willing to take many little steps towards a larger objective</a:t>
            </a:r>
          </a:p>
          <a:p>
            <a:pPr lvl="1"/>
            <a:r>
              <a:rPr lang="en-US" sz="1200" kern="1200" dirty="0">
                <a:solidFill>
                  <a:schemeClr val="tx1"/>
                </a:solidFill>
                <a:effectLst/>
                <a:latin typeface="+mn-lt"/>
                <a:ea typeface="+mn-ea"/>
                <a:cs typeface="+mn-cs"/>
              </a:rPr>
              <a:t>initially just reaching out to individual employees or employees of a supplier… gain their trust / steal their credentials</a:t>
            </a:r>
          </a:p>
          <a:p>
            <a:pPr lvl="1"/>
            <a:r>
              <a:rPr lang="en-US" sz="1200" kern="1200" dirty="0">
                <a:solidFill>
                  <a:schemeClr val="tx1"/>
                </a:solidFill>
                <a:effectLst/>
                <a:latin typeface="+mn-lt"/>
                <a:ea typeface="+mn-ea"/>
                <a:cs typeface="+mn-cs"/>
              </a:rPr>
              <a:t>Attack next level based on “trust” or access gained at previous step</a:t>
            </a:r>
          </a:p>
          <a:p>
            <a:pPr lvl="1"/>
            <a:r>
              <a:rPr lang="en-US" sz="1200" kern="1200" dirty="0">
                <a:solidFill>
                  <a:schemeClr val="tx1"/>
                </a:solidFill>
                <a:effectLst/>
                <a:latin typeface="+mn-lt"/>
                <a:ea typeface="+mn-ea"/>
                <a:cs typeface="+mn-cs"/>
              </a:rPr>
              <a:t>end goal is to get DoD information… </a:t>
            </a:r>
          </a:p>
          <a:p>
            <a:pPr lvl="1"/>
            <a:r>
              <a:rPr lang="en-US" sz="1200" kern="1200" dirty="0">
                <a:solidFill>
                  <a:schemeClr val="tx1"/>
                </a:solidFill>
                <a:effectLst/>
                <a:latin typeface="+mn-lt"/>
                <a:ea typeface="+mn-ea"/>
                <a:cs typeface="+mn-cs"/>
              </a:rPr>
              <a:t>willing to work through multiple layers..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n-US" dirty="0"/>
              <a:t>You may think that you don't have access to anything a cyber attacker would want; however, you could be targeted simply because you have access to company facilities or personnel. </a:t>
            </a:r>
            <a:r>
              <a:rPr lang="en-US" dirty="0">
                <a:solidFill>
                  <a:schemeClr val="bg1"/>
                </a:solidFill>
                <a:highlight>
                  <a:srgbClr val="28517A"/>
                </a:highlight>
              </a:rPr>
              <a:t>You either have access to what they want, or you can be used as a conduit in gaining access to it.</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lang="en-US" sz="1200" dirty="0"/>
          </a:p>
          <a:p>
            <a:pPr lvl="0"/>
            <a:r>
              <a:rPr lang="en-US" sz="1200" kern="1200" dirty="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5"/>
          </p:nvPr>
        </p:nvSpPr>
        <p:spPr/>
        <p:txBody>
          <a:bodyPr/>
          <a:lstStyle/>
          <a:p>
            <a:fld id="{E2171A22-84E6-4B62-A31C-293EB5412BB8}" type="slidenum">
              <a:rPr lang="en-US" smtClean="0"/>
              <a:t>11</a:t>
            </a:fld>
            <a:endParaRPr lang="en-US" dirty="0"/>
          </a:p>
        </p:txBody>
      </p:sp>
    </p:spTree>
    <p:extLst>
      <p:ext uri="{BB962C8B-B14F-4D97-AF65-F5344CB8AC3E}">
        <p14:creationId xmlns:p14="http://schemas.microsoft.com/office/powerpoint/2010/main" val="21593429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DB093FF-2B7D-47FB-B7F8-CD6287FEE21C}"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959318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3702094343"/>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898304789"/>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18866018"/>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614195710"/>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B9A7DC6-50BB-4B71-AC02-590E9CB87A28}"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64648302"/>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B6F4F66-48E7-4977-9607-0AE3FDCA8A60}"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754828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FA5EE5-C50D-4795-A7B3-BC5D19082982}"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15632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9E84600-8D47-4B72-9872-7241F6076F74}"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8176374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9EA9CA-2D3B-4F9C-BC51-F46BC3E2D1D9}" type="datetime1">
              <a:rPr lang="en-US" smtClean="0"/>
              <a:t>3/21/2023</a:t>
            </a:fld>
            <a:endParaRPr lang="en-US" dirty="0"/>
          </a:p>
        </p:txBody>
      </p:sp>
      <p:sp>
        <p:nvSpPr>
          <p:cNvPr id="5" name="Footer Placeholder 4"/>
          <p:cNvSpPr>
            <a:spLocks noGrp="1"/>
          </p:cNvSpPr>
          <p:nvPr>
            <p:ph type="ftr" sz="quarter" idx="11"/>
          </p:nvPr>
        </p:nvSpPr>
        <p:spPr/>
        <p:txBody>
          <a:bodyPr/>
          <a:lstStyle/>
          <a:p>
            <a:r>
              <a:rPr lang="en-US"/>
              <a:t>DRAFT-DIB SCC Cyber Training Working Group</a:t>
            </a:r>
            <a:endParaRPr lang="en-US" dirty="0"/>
          </a:p>
        </p:txBody>
      </p:sp>
      <p:sp>
        <p:nvSpPr>
          <p:cNvPr id="6" name="Slide Number Placeholder 5"/>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104106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383CA4C-6E62-4616-92EE-3D39E4DAC5DC}"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2093380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ADE6C84-297B-41EA-866E-ABE0C8E1469B}" type="datetime1">
              <a:rPr lang="en-US" smtClean="0"/>
              <a:t>3/21/2023</a:t>
            </a:fld>
            <a:endParaRPr lang="en-US" dirty="0"/>
          </a:p>
        </p:txBody>
      </p:sp>
      <p:sp>
        <p:nvSpPr>
          <p:cNvPr id="8" name="Footer Placeholder 7"/>
          <p:cNvSpPr>
            <a:spLocks noGrp="1"/>
          </p:cNvSpPr>
          <p:nvPr>
            <p:ph type="ftr" sz="quarter" idx="11"/>
          </p:nvPr>
        </p:nvSpPr>
        <p:spPr/>
        <p:txBody>
          <a:bodyPr/>
          <a:lstStyle/>
          <a:p>
            <a:r>
              <a:rPr lang="en-US"/>
              <a:t>DRAFT-DIB SCC Cyber Training Working Group</a:t>
            </a:r>
            <a:endParaRPr lang="en-US" dirty="0"/>
          </a:p>
        </p:txBody>
      </p:sp>
      <p:sp>
        <p:nvSpPr>
          <p:cNvPr id="9" name="Slide Number Placeholder 8"/>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402280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7E6EC6D-030A-4245-8862-F7117E3200F8}" type="datetime1">
              <a:rPr lang="en-US" smtClean="0"/>
              <a:t>3/21/2023</a:t>
            </a:fld>
            <a:endParaRPr lang="en-US" dirty="0"/>
          </a:p>
        </p:txBody>
      </p:sp>
      <p:sp>
        <p:nvSpPr>
          <p:cNvPr id="4" name="Footer Placeholder 3"/>
          <p:cNvSpPr>
            <a:spLocks noGrp="1"/>
          </p:cNvSpPr>
          <p:nvPr>
            <p:ph type="ftr" sz="quarter" idx="11"/>
          </p:nvPr>
        </p:nvSpPr>
        <p:spPr/>
        <p:txBody>
          <a:bodyPr/>
          <a:lstStyle/>
          <a:p>
            <a:r>
              <a:rPr lang="en-US"/>
              <a:t>DRAFT-DIB SCC Cyber Training Working Group</a:t>
            </a:r>
            <a:endParaRPr lang="en-US" dirty="0"/>
          </a:p>
        </p:txBody>
      </p:sp>
      <p:sp>
        <p:nvSpPr>
          <p:cNvPr id="5" name="Slide Number Placeholder 4"/>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2747200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63ED76-0ECC-40E7-93D7-49F99F961602}" type="datetime1">
              <a:rPr lang="en-US" smtClean="0"/>
              <a:t>3/21/2023</a:t>
            </a:fld>
            <a:endParaRPr lang="en-US" dirty="0"/>
          </a:p>
        </p:txBody>
      </p:sp>
      <p:sp>
        <p:nvSpPr>
          <p:cNvPr id="3" name="Footer Placeholder 2"/>
          <p:cNvSpPr>
            <a:spLocks noGrp="1"/>
          </p:cNvSpPr>
          <p:nvPr>
            <p:ph type="ftr" sz="quarter" idx="11"/>
          </p:nvPr>
        </p:nvSpPr>
        <p:spPr/>
        <p:txBody>
          <a:bodyPr/>
          <a:lstStyle/>
          <a:p>
            <a:r>
              <a:rPr lang="en-US"/>
              <a:t>DRAFT-DIB SCC Cyber Training Working Group</a:t>
            </a:r>
            <a:endParaRPr lang="en-US" dirty="0"/>
          </a:p>
        </p:txBody>
      </p:sp>
      <p:sp>
        <p:nvSpPr>
          <p:cNvPr id="4" name="Slide Number Placeholder 3"/>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10298022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564AB38-9F4C-419B-AA33-57512512B421}"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4928815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8607836-7422-41A7-BAA7-9BA9CF0DC85F}" type="datetime1">
              <a:rPr lang="en-US" smtClean="0"/>
              <a:t>3/21/2023</a:t>
            </a:fld>
            <a:endParaRPr lang="en-US" dirty="0"/>
          </a:p>
        </p:txBody>
      </p:sp>
      <p:sp>
        <p:nvSpPr>
          <p:cNvPr id="6" name="Footer Placeholder 5"/>
          <p:cNvSpPr>
            <a:spLocks noGrp="1"/>
          </p:cNvSpPr>
          <p:nvPr>
            <p:ph type="ftr" sz="quarter" idx="11"/>
          </p:nvPr>
        </p:nvSpPr>
        <p:spPr/>
        <p:txBody>
          <a:bodyPr/>
          <a:lstStyle/>
          <a:p>
            <a:r>
              <a:rPr lang="en-US"/>
              <a:t>DRAFT-DIB SCC Cyber Training Working Group</a:t>
            </a:r>
            <a:endParaRPr lang="en-US" dirty="0"/>
          </a:p>
        </p:txBody>
      </p:sp>
      <p:sp>
        <p:nvSpPr>
          <p:cNvPr id="7" name="Slide Number Placeholder 6"/>
          <p:cNvSpPr>
            <a:spLocks noGrp="1"/>
          </p:cNvSpPr>
          <p:nvPr>
            <p:ph type="sldNum" sz="quarter" idx="12"/>
          </p:nvPr>
        </p:nvSpPr>
        <p:spPr/>
        <p:txBody>
          <a:bodyPr/>
          <a:lstStyle/>
          <a:p>
            <a:fld id="{EBCD8977-B073-4460-AE63-2BD9EC7B16E4}" type="slidenum">
              <a:rPr lang="en-US" smtClean="0"/>
              <a:t>‹#›</a:t>
            </a:fld>
            <a:endParaRPr lang="en-US" dirty="0"/>
          </a:p>
        </p:txBody>
      </p:sp>
    </p:spTree>
    <p:extLst>
      <p:ext uri="{BB962C8B-B14F-4D97-AF65-F5344CB8AC3E}">
        <p14:creationId xmlns:p14="http://schemas.microsoft.com/office/powerpoint/2010/main" val="660050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4821452" y="6022370"/>
            <a:ext cx="2549096" cy="784830"/>
          </a:xfrm>
          <a:prstGeom prst="rect">
            <a:avLst/>
          </a:prstGeom>
        </p:spPr>
        <p:txBody>
          <a:bodyPr vert="horz" wrap="none" lIns="91440" tIns="45720" rIns="91440" bIns="45720" rtlCol="0" anchor="b" anchorCtr="1">
            <a:spAutoFit/>
          </a:bodyPr>
          <a:lstStyle>
            <a:lvl1pPr algn="l">
              <a:defRPr sz="900">
                <a:solidFill>
                  <a:schemeClr val="tx1">
                    <a:tint val="75000"/>
                  </a:schemeClr>
                </a:solidFill>
              </a:defRPr>
            </a:lvl1pPr>
          </a:lstStyle>
          <a:p>
            <a:r>
              <a:rPr lang="en-US"/>
              <a:t>DRAFT-DIB SCC Cyber Training Working Group</a:t>
            </a:r>
          </a:p>
          <a:p>
            <a:endParaRPr lang="en-US"/>
          </a:p>
          <a:p>
            <a:endParaRPr lang="en-US"/>
          </a:p>
          <a:p>
            <a:endParaRPr lang="en-US"/>
          </a:p>
          <a:p>
            <a:endParaRPr lang="en-US" dirty="0"/>
          </a:p>
        </p:txBody>
      </p:sp>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B9A7DC6-50BB-4B71-AC02-590E9CB87A28}" type="datetime1">
              <a:rPr lang="en-US" smtClean="0"/>
              <a:t>3/21/2023</a:t>
            </a:fld>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BCD8977-B073-4460-AE63-2BD9EC7B16E4}" type="slidenum">
              <a:rPr lang="en-US" smtClean="0"/>
              <a:t>‹#›</a:t>
            </a:fld>
            <a:endParaRPr lang="en-US" dirty="0"/>
          </a:p>
        </p:txBody>
      </p:sp>
    </p:spTree>
    <p:extLst>
      <p:ext uri="{BB962C8B-B14F-4D97-AF65-F5344CB8AC3E}">
        <p14:creationId xmlns:p14="http://schemas.microsoft.com/office/powerpoint/2010/main" val="4222302543"/>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hf hdr="0" dt="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ndisac.org/dibscc/contact-us/"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hyperlink" Target="https://ndisac.org/dibscc/implementation-and-assessment/top-10-high-value-controls/email-filtering/" TargetMode="External"/><Relationship Id="rId13" Type="http://schemas.openxmlformats.org/officeDocument/2006/relationships/hyperlink" Target="https://ndisac.org/dibscc/implementation-and-assessment/top-10-high-value-controls/web-content-filtering/" TargetMode="External"/><Relationship Id="rId3" Type="http://schemas.openxmlformats.org/officeDocument/2006/relationships/hyperlink" Target="https://ndisac.org/dibscc/implementation-and-assessment/top-10-high-value-controls/" TargetMode="External"/><Relationship Id="rId7" Type="http://schemas.openxmlformats.org/officeDocument/2006/relationships/hyperlink" Target=":%20https:/ndisac.org/dibscc/implementation-and-assessment/top-10-high-value-controls/domain-name-server-mitigations/" TargetMode="External"/><Relationship Id="rId12" Type="http://schemas.openxmlformats.org/officeDocument/2006/relationships/hyperlink" Target="https://ndisac.org/dibscc/implementation-and-assessment/top-10-high-value-controls/perimeter-hardening/"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https://ndisac.org/dibscc/implementation-and-assessment/top-10-high-value-controls/default-passwords/" TargetMode="External"/><Relationship Id="rId11" Type="http://schemas.openxmlformats.org/officeDocument/2006/relationships/hyperlink" Target="https://ndisac.org/dibscc/implementation-and-assessment/top-10-high-value-controls/system-patching/" TargetMode="External"/><Relationship Id="rId5" Type="http://schemas.openxmlformats.org/officeDocument/2006/relationships/hyperlink" Target="https://ndisac.org/dibscc/implementation-and-assessment/top-10-high-value-controls/anti-virus-and-malware/" TargetMode="External"/><Relationship Id="rId10" Type="http://schemas.openxmlformats.org/officeDocument/2006/relationships/hyperlink" Target="https://ndisac.org/dibscc/implementation-and-assessment/top-10-high-value-controls/multi-factor-authentication/" TargetMode="External"/><Relationship Id="rId4" Type="http://schemas.openxmlformats.org/officeDocument/2006/relationships/hyperlink" Target="https://ndisac.org/dibscc/implementation-and-assessment/top-10-high-value-controls/administrative-rights-and-privileges/" TargetMode="External"/><Relationship Id="rId9" Type="http://schemas.openxmlformats.org/officeDocument/2006/relationships/hyperlink" Target="https://ndisac.org/dibscc/implementation-and-assessment/top-10-high-value-controls/employee-training-and-awareness/" TargetMode="External"/><Relationship Id="rId14" Type="http://schemas.openxmlformats.org/officeDocument/2006/relationships/image" Target="../media/image1.png"/></Relationships>
</file>

<file path=ppt/slides/_rels/slide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image" Target="../media/image2.emf"/><Relationship Id="rId7" Type="http://schemas.openxmlformats.org/officeDocument/2006/relationships/image" Target="../media/image6.emf"/><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3.emf"/></Relationships>
</file>

<file path=ppt/slides/_rels/slide9.xml.rels><?xml version="1.0" encoding="UTF-8" standalone="yes"?>
<Relationships xmlns="http://schemas.openxmlformats.org/package/2006/relationships"><Relationship Id="rId8" Type="http://schemas.openxmlformats.org/officeDocument/2006/relationships/hyperlink" Target="https://ndisac.org/dibscc/cyberassist/cybersecurity-maturity-model-certification/level-1/si-l1-3-14-4/" TargetMode="External"/><Relationship Id="rId13" Type="http://schemas.openxmlformats.org/officeDocument/2006/relationships/image" Target="../media/image1.png"/><Relationship Id="rId3" Type="http://schemas.openxmlformats.org/officeDocument/2006/relationships/image" Target="../media/image7.emf"/><Relationship Id="rId7" Type="http://schemas.openxmlformats.org/officeDocument/2006/relationships/hyperlink" Target="https://ndisac.org/dibscc/cyberassist/cybersecurity-maturity-model-certification/level-1/si-l1-3-14-2/" TargetMode="External"/><Relationship Id="rId12"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hyperlink" Target="https://ndisac.org/dibscc/cyberassist/cybersecurity-maturity-model-certification/level-1/si-l1-3-14-1/" TargetMode="External"/><Relationship Id="rId11" Type="http://schemas.openxmlformats.org/officeDocument/2006/relationships/image" Target="../media/image9.emf"/><Relationship Id="rId5" Type="http://schemas.openxmlformats.org/officeDocument/2006/relationships/hyperlink" Target="https://ndisac.org/dibscc/cyberassist/cybersecurity-maturity-model-certification/level-1/ac-l1-3-1-1/" TargetMode="External"/><Relationship Id="rId10" Type="http://schemas.openxmlformats.org/officeDocument/2006/relationships/image" Target="../media/image8.emf"/><Relationship Id="rId4" Type="http://schemas.openxmlformats.org/officeDocument/2006/relationships/hyperlink" Target="https://ndisac.org/dibscc/cyberassist/cybersecurity-maturity-model-certification/level-3/ma-3-116/" TargetMode="External"/><Relationship Id="rId9" Type="http://schemas.openxmlformats.org/officeDocument/2006/relationships/hyperlink" Target="https://ndisac.org/dibscc/cyberassist/cybersecurity-maturity-model-certification/level-1/si-l1-3-14-5/"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090220-005B-4589-AF14-312C82CAF1AA}"/>
              </a:ext>
            </a:extLst>
          </p:cNvPr>
          <p:cNvSpPr>
            <a:spLocks noGrp="1"/>
          </p:cNvSpPr>
          <p:nvPr>
            <p:ph type="ctrTitle"/>
          </p:nvPr>
        </p:nvSpPr>
        <p:spPr>
          <a:xfrm>
            <a:off x="393085" y="1216418"/>
            <a:ext cx="9994900" cy="2387600"/>
          </a:xfrm>
        </p:spPr>
        <p:txBody>
          <a:bodyPr>
            <a:normAutofit/>
          </a:bodyPr>
          <a:lstStyle/>
          <a:p>
            <a:pPr algn="ctr"/>
            <a:r>
              <a:rPr lang="en-US" sz="4400" dirty="0"/>
              <a:t>Defense Industrial Base (DIB)</a:t>
            </a:r>
            <a:br>
              <a:rPr lang="en-US" sz="4400" dirty="0"/>
            </a:br>
            <a:r>
              <a:rPr lang="en-US" sz="4400" dirty="0"/>
              <a:t>Sector Coordinating Council (SCC) </a:t>
            </a:r>
            <a:br>
              <a:rPr lang="en-US" sz="4400" dirty="0"/>
            </a:br>
            <a:r>
              <a:rPr lang="en-US" sz="4400" dirty="0"/>
              <a:t>Supply Chain Cyber Training</a:t>
            </a:r>
          </a:p>
        </p:txBody>
      </p:sp>
      <p:sp>
        <p:nvSpPr>
          <p:cNvPr id="3" name="Subtitle 2">
            <a:extLst>
              <a:ext uri="{FF2B5EF4-FFF2-40B4-BE49-F238E27FC236}">
                <a16:creationId xmlns:a16="http://schemas.microsoft.com/office/drawing/2014/main" id="{1819652C-637D-41CB-9946-B468E748CF26}"/>
              </a:ext>
            </a:extLst>
          </p:cNvPr>
          <p:cNvSpPr>
            <a:spLocks noGrp="1"/>
          </p:cNvSpPr>
          <p:nvPr>
            <p:ph type="subTitle" idx="1"/>
          </p:nvPr>
        </p:nvSpPr>
        <p:spPr/>
        <p:txBody>
          <a:bodyPr/>
          <a:lstStyle/>
          <a:p>
            <a:pPr algn="ctr"/>
            <a:r>
              <a:rPr lang="en-US" dirty="0"/>
              <a:t>Cyber/Cybersecurity Maturity Model Certification (CMMC) v2.0</a:t>
            </a:r>
          </a:p>
        </p:txBody>
      </p:sp>
      <p:sp>
        <p:nvSpPr>
          <p:cNvPr id="5" name="Slide Number Placeholder 4">
            <a:extLst>
              <a:ext uri="{FF2B5EF4-FFF2-40B4-BE49-F238E27FC236}">
                <a16:creationId xmlns:a16="http://schemas.microsoft.com/office/drawing/2014/main" id="{7B6760A5-C95A-40B0-B7E7-85A1F79EB417}"/>
              </a:ext>
            </a:extLst>
          </p:cNvPr>
          <p:cNvSpPr>
            <a:spLocks noGrp="1"/>
          </p:cNvSpPr>
          <p:nvPr>
            <p:ph type="sldNum" sz="quarter" idx="12"/>
          </p:nvPr>
        </p:nvSpPr>
        <p:spPr/>
        <p:txBody>
          <a:bodyPr/>
          <a:lstStyle/>
          <a:p>
            <a:fld id="{EBCD8977-B073-4460-AE63-2BD9EC7B16E4}" type="slidenum">
              <a:rPr lang="en-US"/>
              <a:pPr/>
              <a:t>1</a:t>
            </a:fld>
            <a:endParaRPr lang="en-US"/>
          </a:p>
        </p:txBody>
      </p:sp>
      <p:pic>
        <p:nvPicPr>
          <p:cNvPr id="6" name="Picture 5">
            <a:extLst>
              <a:ext uri="{FF2B5EF4-FFF2-40B4-BE49-F238E27FC236}">
                <a16:creationId xmlns:a16="http://schemas.microsoft.com/office/drawing/2014/main" id="{6CE51D84-AEE6-473B-94A0-6C323CD54C69}"/>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7" name="Footer Placeholder 3">
            <a:extLst>
              <a:ext uri="{FF2B5EF4-FFF2-40B4-BE49-F238E27FC236}">
                <a16:creationId xmlns:a16="http://schemas.microsoft.com/office/drawing/2014/main" id="{52E4D4C9-8630-E6F3-C851-1585A527C1E7}"/>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4704319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64CDE1-1C6E-4F24-B8B7-A7F326BEC67A}"/>
              </a:ext>
            </a:extLst>
          </p:cNvPr>
          <p:cNvSpPr>
            <a:spLocks noGrp="1"/>
          </p:cNvSpPr>
          <p:nvPr>
            <p:ph type="title"/>
          </p:nvPr>
        </p:nvSpPr>
        <p:spPr>
          <a:xfrm>
            <a:off x="240406" y="243710"/>
            <a:ext cx="11113394" cy="710450"/>
          </a:xfrm>
        </p:spPr>
        <p:txBody>
          <a:bodyPr>
            <a:noAutofit/>
          </a:bodyPr>
          <a:lstStyle/>
          <a:p>
            <a:r>
              <a:rPr lang="en-US" sz="4000" dirty="0"/>
              <a:t>Threat Scenario Example: Phishing </a:t>
            </a:r>
            <a:endParaRPr lang="en-US" sz="4000" strike="sngStrike" dirty="0"/>
          </a:p>
        </p:txBody>
      </p:sp>
      <p:sp>
        <p:nvSpPr>
          <p:cNvPr id="3" name="Content Placeholder 2">
            <a:extLst>
              <a:ext uri="{FF2B5EF4-FFF2-40B4-BE49-F238E27FC236}">
                <a16:creationId xmlns:a16="http://schemas.microsoft.com/office/drawing/2014/main" id="{504624C1-E251-4978-8768-C114BC685E8D}"/>
              </a:ext>
            </a:extLst>
          </p:cNvPr>
          <p:cNvSpPr>
            <a:spLocks noGrp="1"/>
          </p:cNvSpPr>
          <p:nvPr>
            <p:ph idx="1"/>
          </p:nvPr>
        </p:nvSpPr>
        <p:spPr>
          <a:xfrm>
            <a:off x="454752" y="954159"/>
            <a:ext cx="8980270" cy="4679726"/>
          </a:xfrm>
        </p:spPr>
        <p:txBody>
          <a:bodyPr>
            <a:noAutofit/>
          </a:bodyPr>
          <a:lstStyle/>
          <a:p>
            <a:pPr marL="0" lvl="0" indent="0">
              <a:lnSpc>
                <a:spcPct val="100000"/>
              </a:lnSpc>
              <a:spcBef>
                <a:spcPts val="0"/>
              </a:spcBef>
              <a:buNone/>
              <a:defRPr/>
            </a:pPr>
            <a:r>
              <a:rPr lang="en-US" dirty="0"/>
              <a:t>Most cyber attacks will involve an element of social engineering in which the adversary attempts to use psychological manipulation to gain your trust and manipulate you into disclosing information or performing an action that could compromise security.  </a:t>
            </a:r>
          </a:p>
          <a:p>
            <a:pPr marL="0" indent="0">
              <a:buNone/>
            </a:pPr>
            <a:endParaRPr lang="en-US" dirty="0"/>
          </a:p>
          <a:p>
            <a:pPr marL="0" lvl="0" indent="0">
              <a:lnSpc>
                <a:spcPct val="100000"/>
              </a:lnSpc>
              <a:spcBef>
                <a:spcPts val="0"/>
              </a:spcBef>
              <a:buNone/>
              <a:defRPr/>
            </a:pPr>
            <a:r>
              <a:rPr lang="en-US" dirty="0"/>
              <a:t>How can the threat actors initiate contact?</a:t>
            </a:r>
          </a:p>
          <a:p>
            <a:pPr marL="0" lvl="0" indent="0">
              <a:lnSpc>
                <a:spcPct val="100000"/>
              </a:lnSpc>
              <a:spcBef>
                <a:spcPts val="0"/>
              </a:spcBef>
              <a:buNone/>
              <a:defRPr/>
            </a:pPr>
            <a:endParaRPr lang="en-US" dirty="0"/>
          </a:p>
          <a:p>
            <a:pPr marL="0" lvl="0" indent="0">
              <a:lnSpc>
                <a:spcPct val="100000"/>
              </a:lnSpc>
              <a:spcBef>
                <a:spcPts val="0"/>
              </a:spcBef>
              <a:buNone/>
              <a:defRPr/>
            </a:pPr>
            <a:endParaRPr lang="en-US" dirty="0"/>
          </a:p>
          <a:p>
            <a:pPr marL="0" lvl="0" indent="0">
              <a:lnSpc>
                <a:spcPct val="100000"/>
              </a:lnSpc>
              <a:spcBef>
                <a:spcPts val="0"/>
              </a:spcBef>
              <a:buNone/>
              <a:defRPr/>
            </a:pPr>
            <a:endParaRPr lang="en-US" dirty="0"/>
          </a:p>
          <a:p>
            <a:pPr marL="0" lvl="0" indent="0">
              <a:lnSpc>
                <a:spcPct val="100000"/>
              </a:lnSpc>
              <a:spcBef>
                <a:spcPts val="0"/>
              </a:spcBef>
              <a:buNone/>
              <a:defRPr/>
            </a:pPr>
            <a:endParaRPr lang="en-US" dirty="0"/>
          </a:p>
          <a:p>
            <a:pPr marL="0" lvl="0" indent="0">
              <a:lnSpc>
                <a:spcPct val="100000"/>
              </a:lnSpc>
              <a:spcBef>
                <a:spcPts val="0"/>
              </a:spcBef>
              <a:buNone/>
              <a:defRPr/>
            </a:pPr>
            <a:endParaRPr lang="en-US" dirty="0"/>
          </a:p>
          <a:p>
            <a:pPr marL="0" lvl="0" indent="0">
              <a:lnSpc>
                <a:spcPct val="100000"/>
              </a:lnSpc>
              <a:spcBef>
                <a:spcPts val="0"/>
              </a:spcBef>
              <a:buNone/>
              <a:defRPr/>
            </a:pPr>
            <a:endParaRPr lang="en-US" dirty="0"/>
          </a:p>
          <a:p>
            <a:pPr marL="0" lvl="0" indent="0">
              <a:lnSpc>
                <a:spcPct val="100000"/>
              </a:lnSpc>
              <a:spcBef>
                <a:spcPts val="0"/>
              </a:spcBef>
              <a:buNone/>
              <a:defRPr/>
            </a:pPr>
            <a:r>
              <a:rPr lang="en-US" dirty="0"/>
              <a:t>What should you look out for?</a:t>
            </a:r>
          </a:p>
          <a:p>
            <a:pPr>
              <a:lnSpc>
                <a:spcPct val="100000"/>
              </a:lnSpc>
              <a:spcBef>
                <a:spcPts val="0"/>
              </a:spcBef>
              <a:defRPr/>
            </a:pPr>
            <a:r>
              <a:rPr lang="en-US" dirty="0"/>
              <a:t>Requests to provide information or click on embedded links or attachments which could lead to legitimate-looking fraudulent websites that attempt to deceive you into entering information</a:t>
            </a:r>
          </a:p>
          <a:p>
            <a:pPr marL="0" indent="0">
              <a:lnSpc>
                <a:spcPct val="100000"/>
              </a:lnSpc>
              <a:spcBef>
                <a:spcPts val="0"/>
              </a:spcBef>
              <a:buNone/>
              <a:defRPr/>
            </a:pPr>
            <a:endParaRPr lang="en-US" sz="2000" dirty="0"/>
          </a:p>
          <a:p>
            <a:pPr marL="0" indent="0">
              <a:lnSpc>
                <a:spcPct val="100000"/>
              </a:lnSpc>
              <a:spcBef>
                <a:spcPts val="0"/>
              </a:spcBef>
              <a:buNone/>
              <a:defRPr/>
            </a:pPr>
            <a:r>
              <a:rPr lang="en-US" dirty="0"/>
              <a:t>Maintain a healthy level of skepticism and scrutinize all unexpected messages, even if they appear to come from someone you know</a:t>
            </a:r>
            <a:r>
              <a:rPr lang="en-US" sz="2000" dirty="0"/>
              <a:t>. </a:t>
            </a:r>
          </a:p>
          <a:p>
            <a:pPr marL="0" indent="0">
              <a:lnSpc>
                <a:spcPct val="100000"/>
              </a:lnSpc>
              <a:spcBef>
                <a:spcPts val="0"/>
              </a:spcBef>
              <a:buNone/>
              <a:defRPr/>
            </a:pPr>
            <a:endParaRPr lang="en-US" sz="2000" dirty="0"/>
          </a:p>
          <a:p>
            <a:pPr marL="0" lvl="0" indent="0">
              <a:lnSpc>
                <a:spcPct val="100000"/>
              </a:lnSpc>
              <a:spcBef>
                <a:spcPts val="0"/>
              </a:spcBef>
              <a:buNone/>
              <a:defRPr/>
            </a:pPr>
            <a:endParaRPr lang="en-US" sz="2000" dirty="0"/>
          </a:p>
          <a:p>
            <a:pPr marL="0" indent="0">
              <a:buNone/>
            </a:pPr>
            <a:endParaRPr lang="en-US" sz="2000" dirty="0"/>
          </a:p>
        </p:txBody>
      </p:sp>
      <p:sp>
        <p:nvSpPr>
          <p:cNvPr id="5" name="Slide Number Placeholder 4">
            <a:extLst>
              <a:ext uri="{FF2B5EF4-FFF2-40B4-BE49-F238E27FC236}">
                <a16:creationId xmlns:a16="http://schemas.microsoft.com/office/drawing/2014/main" id="{C93622FD-4B06-4B3F-987A-92E1BE053190}"/>
              </a:ext>
            </a:extLst>
          </p:cNvPr>
          <p:cNvSpPr>
            <a:spLocks noGrp="1"/>
          </p:cNvSpPr>
          <p:nvPr>
            <p:ph type="sldNum" sz="quarter" idx="12"/>
          </p:nvPr>
        </p:nvSpPr>
        <p:spPr/>
        <p:txBody>
          <a:bodyPr/>
          <a:lstStyle/>
          <a:p>
            <a:fld id="{EBCD8977-B073-4460-AE63-2BD9EC7B16E4}" type="slidenum">
              <a:rPr lang="en-US" smtClean="0"/>
              <a:t>10</a:t>
            </a:fld>
            <a:endParaRPr lang="en-US" dirty="0"/>
          </a:p>
        </p:txBody>
      </p:sp>
      <p:grpSp>
        <p:nvGrpSpPr>
          <p:cNvPr id="6" name="Graphic 8" descr="Email with solid fill">
            <a:extLst>
              <a:ext uri="{FF2B5EF4-FFF2-40B4-BE49-F238E27FC236}">
                <a16:creationId xmlns:a16="http://schemas.microsoft.com/office/drawing/2014/main" id="{C3EBD2E1-C020-656D-B168-0C314F2837F9}"/>
              </a:ext>
            </a:extLst>
          </p:cNvPr>
          <p:cNvGrpSpPr/>
          <p:nvPr/>
        </p:nvGrpSpPr>
        <p:grpSpPr>
          <a:xfrm>
            <a:off x="877128" y="2911868"/>
            <a:ext cx="705528" cy="776081"/>
            <a:chOff x="877128" y="2911868"/>
            <a:chExt cx="705528" cy="776081"/>
          </a:xfrm>
          <a:solidFill>
            <a:srgbClr val="000000"/>
          </a:solidFill>
        </p:grpSpPr>
        <p:sp>
          <p:nvSpPr>
            <p:cNvPr id="8" name="Freeform: Shape 7">
              <a:extLst>
                <a:ext uri="{FF2B5EF4-FFF2-40B4-BE49-F238E27FC236}">
                  <a16:creationId xmlns:a16="http://schemas.microsoft.com/office/drawing/2014/main" id="{FD331749-DBB8-86D4-19CF-8E551D7F07D4}"/>
                </a:ext>
              </a:extLst>
            </p:cNvPr>
            <p:cNvSpPr/>
            <p:nvPr/>
          </p:nvSpPr>
          <p:spPr>
            <a:xfrm>
              <a:off x="877128" y="2911868"/>
              <a:ext cx="705528" cy="776081"/>
            </a:xfrm>
            <a:custGeom>
              <a:avLst/>
              <a:gdLst>
                <a:gd name="connsiteX0" fmla="*/ 652614 w 705528"/>
                <a:gd name="connsiteY0" fmla="*/ 702001 h 776081"/>
                <a:gd name="connsiteX1" fmla="*/ 476232 w 705528"/>
                <a:gd name="connsiteY1" fmla="*/ 534438 h 776081"/>
                <a:gd name="connsiteX2" fmla="*/ 652614 w 705528"/>
                <a:gd name="connsiteY2" fmla="*/ 366875 h 776081"/>
                <a:gd name="connsiteX3" fmla="*/ 652614 w 705528"/>
                <a:gd name="connsiteY3" fmla="*/ 702001 h 776081"/>
                <a:gd name="connsiteX4" fmla="*/ 81136 w 705528"/>
                <a:gd name="connsiteY4" fmla="*/ 723167 h 776081"/>
                <a:gd name="connsiteX5" fmla="*/ 255754 w 705528"/>
                <a:gd name="connsiteY5" fmla="*/ 558249 h 776081"/>
                <a:gd name="connsiteX6" fmla="*/ 268101 w 705528"/>
                <a:gd name="connsiteY6" fmla="*/ 546784 h 776081"/>
                <a:gd name="connsiteX7" fmla="*/ 438309 w 705528"/>
                <a:gd name="connsiteY7" fmla="*/ 546784 h 776081"/>
                <a:gd name="connsiteX8" fmla="*/ 450656 w 705528"/>
                <a:gd name="connsiteY8" fmla="*/ 558249 h 776081"/>
                <a:gd name="connsiteX9" fmla="*/ 624393 w 705528"/>
                <a:gd name="connsiteY9" fmla="*/ 723167 h 776081"/>
                <a:gd name="connsiteX10" fmla="*/ 81136 w 705528"/>
                <a:gd name="connsiteY10" fmla="*/ 723167 h 776081"/>
                <a:gd name="connsiteX11" fmla="*/ 52915 w 705528"/>
                <a:gd name="connsiteY11" fmla="*/ 365993 h 776081"/>
                <a:gd name="connsiteX12" fmla="*/ 229297 w 705528"/>
                <a:gd name="connsiteY12" fmla="*/ 533556 h 776081"/>
                <a:gd name="connsiteX13" fmla="*/ 52915 w 705528"/>
                <a:gd name="connsiteY13" fmla="*/ 701119 h 776081"/>
                <a:gd name="connsiteX14" fmla="*/ 52915 w 705528"/>
                <a:gd name="connsiteY14" fmla="*/ 365993 h 776081"/>
                <a:gd name="connsiteX15" fmla="*/ 176382 w 705528"/>
                <a:gd name="connsiteY15" fmla="*/ 141106 h 776081"/>
                <a:gd name="connsiteX16" fmla="*/ 529146 w 705528"/>
                <a:gd name="connsiteY16" fmla="*/ 141106 h 776081"/>
                <a:gd name="connsiteX17" fmla="*/ 529146 w 705528"/>
                <a:gd name="connsiteY17" fmla="*/ 434782 h 776081"/>
                <a:gd name="connsiteX18" fmla="*/ 449774 w 705528"/>
                <a:gd name="connsiteY18" fmla="*/ 510626 h 776081"/>
                <a:gd name="connsiteX19" fmla="*/ 255754 w 705528"/>
                <a:gd name="connsiteY19" fmla="*/ 510626 h 776081"/>
                <a:gd name="connsiteX20" fmla="*/ 176382 w 705528"/>
                <a:gd name="connsiteY20" fmla="*/ 434782 h 776081"/>
                <a:gd name="connsiteX21" fmla="*/ 176382 w 705528"/>
                <a:gd name="connsiteY21" fmla="*/ 141106 h 776081"/>
                <a:gd name="connsiteX22" fmla="*/ 582061 w 705528"/>
                <a:gd name="connsiteY22" fmla="*/ 164917 h 776081"/>
                <a:gd name="connsiteX23" fmla="*/ 582061 w 705528"/>
                <a:gd name="connsiteY23" fmla="*/ 88191 h 776081"/>
                <a:gd name="connsiteX24" fmla="*/ 458593 w 705528"/>
                <a:gd name="connsiteY24" fmla="*/ 88191 h 776081"/>
                <a:gd name="connsiteX25" fmla="*/ 352764 w 705528"/>
                <a:gd name="connsiteY25" fmla="*/ 0 h 776081"/>
                <a:gd name="connsiteX26" fmla="*/ 246935 w 705528"/>
                <a:gd name="connsiteY26" fmla="*/ 88191 h 776081"/>
                <a:gd name="connsiteX27" fmla="*/ 123467 w 705528"/>
                <a:gd name="connsiteY27" fmla="*/ 88191 h 776081"/>
                <a:gd name="connsiteX28" fmla="*/ 123467 w 705528"/>
                <a:gd name="connsiteY28" fmla="*/ 165799 h 776081"/>
                <a:gd name="connsiteX29" fmla="*/ 0 w 705528"/>
                <a:gd name="connsiteY29" fmla="*/ 283093 h 776081"/>
                <a:gd name="connsiteX30" fmla="*/ 0 w 705528"/>
                <a:gd name="connsiteY30" fmla="*/ 776081 h 776081"/>
                <a:gd name="connsiteX31" fmla="*/ 705528 w 705528"/>
                <a:gd name="connsiteY31" fmla="*/ 776081 h 776081"/>
                <a:gd name="connsiteX32" fmla="*/ 705528 w 705528"/>
                <a:gd name="connsiteY32" fmla="*/ 283093 h 776081"/>
                <a:gd name="connsiteX33" fmla="*/ 582061 w 705528"/>
                <a:gd name="connsiteY33" fmla="*/ 164917 h 7760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705528" h="776081">
                  <a:moveTo>
                    <a:pt x="652614" y="702001"/>
                  </a:moveTo>
                  <a:lnTo>
                    <a:pt x="476232" y="534438"/>
                  </a:lnTo>
                  <a:lnTo>
                    <a:pt x="652614" y="366875"/>
                  </a:lnTo>
                  <a:lnTo>
                    <a:pt x="652614" y="702001"/>
                  </a:lnTo>
                  <a:close/>
                  <a:moveTo>
                    <a:pt x="81136" y="723167"/>
                  </a:moveTo>
                  <a:lnTo>
                    <a:pt x="255754" y="558249"/>
                  </a:lnTo>
                  <a:lnTo>
                    <a:pt x="268101" y="546784"/>
                  </a:lnTo>
                  <a:cubicBezTo>
                    <a:pt x="315724" y="501807"/>
                    <a:pt x="390686" y="501807"/>
                    <a:pt x="438309" y="546784"/>
                  </a:cubicBezTo>
                  <a:lnTo>
                    <a:pt x="450656" y="558249"/>
                  </a:lnTo>
                  <a:lnTo>
                    <a:pt x="624393" y="723167"/>
                  </a:lnTo>
                  <a:lnTo>
                    <a:pt x="81136" y="723167"/>
                  </a:lnTo>
                  <a:close/>
                  <a:moveTo>
                    <a:pt x="52915" y="365993"/>
                  </a:moveTo>
                  <a:lnTo>
                    <a:pt x="229297" y="533556"/>
                  </a:lnTo>
                  <a:lnTo>
                    <a:pt x="52915" y="701119"/>
                  </a:lnTo>
                  <a:lnTo>
                    <a:pt x="52915" y="365993"/>
                  </a:lnTo>
                  <a:close/>
                  <a:moveTo>
                    <a:pt x="176382" y="141106"/>
                  </a:moveTo>
                  <a:lnTo>
                    <a:pt x="529146" y="141106"/>
                  </a:lnTo>
                  <a:lnTo>
                    <a:pt x="529146" y="434782"/>
                  </a:lnTo>
                  <a:lnTo>
                    <a:pt x="449774" y="510626"/>
                  </a:lnTo>
                  <a:cubicBezTo>
                    <a:pt x="392450" y="466531"/>
                    <a:pt x="313078" y="466531"/>
                    <a:pt x="255754" y="510626"/>
                  </a:cubicBezTo>
                  <a:lnTo>
                    <a:pt x="176382" y="434782"/>
                  </a:lnTo>
                  <a:lnTo>
                    <a:pt x="176382" y="141106"/>
                  </a:lnTo>
                  <a:close/>
                  <a:moveTo>
                    <a:pt x="582061" y="164917"/>
                  </a:moveTo>
                  <a:lnTo>
                    <a:pt x="582061" y="88191"/>
                  </a:lnTo>
                  <a:lnTo>
                    <a:pt x="458593" y="88191"/>
                  </a:lnTo>
                  <a:lnTo>
                    <a:pt x="352764" y="0"/>
                  </a:lnTo>
                  <a:lnTo>
                    <a:pt x="246935" y="88191"/>
                  </a:lnTo>
                  <a:lnTo>
                    <a:pt x="123467" y="88191"/>
                  </a:lnTo>
                  <a:lnTo>
                    <a:pt x="123467" y="165799"/>
                  </a:lnTo>
                  <a:lnTo>
                    <a:pt x="0" y="283093"/>
                  </a:lnTo>
                  <a:lnTo>
                    <a:pt x="0" y="776081"/>
                  </a:lnTo>
                  <a:lnTo>
                    <a:pt x="705528" y="776081"/>
                  </a:lnTo>
                  <a:lnTo>
                    <a:pt x="705528" y="283093"/>
                  </a:lnTo>
                  <a:lnTo>
                    <a:pt x="582061" y="164917"/>
                  </a:lnTo>
                  <a:close/>
                </a:path>
              </a:pathLst>
            </a:custGeom>
            <a:solidFill>
              <a:srgbClr val="000000"/>
            </a:solidFill>
            <a:ln w="8731" cap="flat">
              <a:noFill/>
              <a:prstDash val="solid"/>
              <a:miter/>
            </a:ln>
          </p:spPr>
          <p:txBody>
            <a:bodyPr rtlCol="0" anchor="ctr"/>
            <a:lstStyle/>
            <a:p>
              <a:endParaRPr lang="en-US"/>
            </a:p>
          </p:txBody>
        </p:sp>
        <p:sp>
          <p:nvSpPr>
            <p:cNvPr id="10" name="Freeform: Shape 9">
              <a:extLst>
                <a:ext uri="{FF2B5EF4-FFF2-40B4-BE49-F238E27FC236}">
                  <a16:creationId xmlns:a16="http://schemas.microsoft.com/office/drawing/2014/main" id="{656031D3-08E6-160A-2414-8E9D18B39C07}"/>
                </a:ext>
              </a:extLst>
            </p:cNvPr>
            <p:cNvSpPr/>
            <p:nvPr/>
          </p:nvSpPr>
          <p:spPr>
            <a:xfrm>
              <a:off x="1116115" y="3104124"/>
              <a:ext cx="229307" cy="231060"/>
            </a:xfrm>
            <a:custGeom>
              <a:avLst/>
              <a:gdLst>
                <a:gd name="connsiteX0" fmla="*/ 113778 w 229307"/>
                <a:gd name="connsiteY0" fmla="*/ 145515 h 231060"/>
                <a:gd name="connsiteX1" fmla="*/ 85557 w 229307"/>
                <a:gd name="connsiteY1" fmla="*/ 117294 h 231060"/>
                <a:gd name="connsiteX2" fmla="*/ 113778 w 229307"/>
                <a:gd name="connsiteY2" fmla="*/ 89073 h 231060"/>
                <a:gd name="connsiteX3" fmla="*/ 141999 w 229307"/>
                <a:gd name="connsiteY3" fmla="*/ 117294 h 231060"/>
                <a:gd name="connsiteX4" fmla="*/ 113778 w 229307"/>
                <a:gd name="connsiteY4" fmla="*/ 145515 h 231060"/>
                <a:gd name="connsiteX5" fmla="*/ 113778 w 229307"/>
                <a:gd name="connsiteY5" fmla="*/ 231061 h 231060"/>
                <a:gd name="connsiteX6" fmla="*/ 171102 w 229307"/>
                <a:gd name="connsiteY6" fmla="*/ 216950 h 231060"/>
                <a:gd name="connsiteX7" fmla="*/ 177275 w 229307"/>
                <a:gd name="connsiteY7" fmla="*/ 196666 h 231060"/>
                <a:gd name="connsiteX8" fmla="*/ 156991 w 229307"/>
                <a:gd name="connsiteY8" fmla="*/ 190493 h 231060"/>
                <a:gd name="connsiteX9" fmla="*/ 113778 w 229307"/>
                <a:gd name="connsiteY9" fmla="*/ 201076 h 231060"/>
                <a:gd name="connsiteX10" fmla="*/ 29114 w 229307"/>
                <a:gd name="connsiteY10" fmla="*/ 115530 h 231060"/>
                <a:gd name="connsiteX11" fmla="*/ 114660 w 229307"/>
                <a:gd name="connsiteY11" fmla="*/ 29985 h 231060"/>
                <a:gd name="connsiteX12" fmla="*/ 200205 w 229307"/>
                <a:gd name="connsiteY12" fmla="*/ 115530 h 231060"/>
                <a:gd name="connsiteX13" fmla="*/ 200205 w 229307"/>
                <a:gd name="connsiteY13" fmla="*/ 143751 h 231060"/>
                <a:gd name="connsiteX14" fmla="*/ 171984 w 229307"/>
                <a:gd name="connsiteY14" fmla="*/ 115530 h 231060"/>
                <a:gd name="connsiteX15" fmla="*/ 125243 w 229307"/>
                <a:gd name="connsiteY15" fmla="*/ 58206 h 231060"/>
                <a:gd name="connsiteX16" fmla="*/ 60863 w 229307"/>
                <a:gd name="connsiteY16" fmla="*/ 93483 h 231060"/>
                <a:gd name="connsiteX17" fmla="*/ 84675 w 229307"/>
                <a:gd name="connsiteY17" fmla="*/ 163153 h 231060"/>
                <a:gd name="connsiteX18" fmla="*/ 157873 w 229307"/>
                <a:gd name="connsiteY18" fmla="*/ 151689 h 231060"/>
                <a:gd name="connsiteX19" fmla="*/ 201087 w 229307"/>
                <a:gd name="connsiteY19" fmla="*/ 171091 h 231060"/>
                <a:gd name="connsiteX20" fmla="*/ 229308 w 229307"/>
                <a:gd name="connsiteY20" fmla="*/ 142870 h 231060"/>
                <a:gd name="connsiteX21" fmla="*/ 229308 w 229307"/>
                <a:gd name="connsiteY21" fmla="*/ 114648 h 231060"/>
                <a:gd name="connsiteX22" fmla="*/ 114660 w 229307"/>
                <a:gd name="connsiteY22" fmla="*/ 0 h 231060"/>
                <a:gd name="connsiteX23" fmla="*/ 11 w 229307"/>
                <a:gd name="connsiteY23" fmla="*/ 114648 h 231060"/>
                <a:gd name="connsiteX24" fmla="*/ 113778 w 229307"/>
                <a:gd name="connsiteY24" fmla="*/ 231061 h 2310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29307" h="231060">
                  <a:moveTo>
                    <a:pt x="113778" y="145515"/>
                  </a:moveTo>
                  <a:cubicBezTo>
                    <a:pt x="97903" y="145515"/>
                    <a:pt x="85557" y="132287"/>
                    <a:pt x="85557" y="117294"/>
                  </a:cubicBezTo>
                  <a:cubicBezTo>
                    <a:pt x="85557" y="101420"/>
                    <a:pt x="98785" y="89073"/>
                    <a:pt x="113778" y="89073"/>
                  </a:cubicBezTo>
                  <a:cubicBezTo>
                    <a:pt x="129652" y="89073"/>
                    <a:pt x="141999" y="101420"/>
                    <a:pt x="141999" y="117294"/>
                  </a:cubicBezTo>
                  <a:cubicBezTo>
                    <a:pt x="141999" y="133169"/>
                    <a:pt x="129652" y="145515"/>
                    <a:pt x="113778" y="145515"/>
                  </a:cubicBezTo>
                  <a:close/>
                  <a:moveTo>
                    <a:pt x="113778" y="231061"/>
                  </a:moveTo>
                  <a:cubicBezTo>
                    <a:pt x="134062" y="231061"/>
                    <a:pt x="153464" y="225769"/>
                    <a:pt x="171102" y="216950"/>
                  </a:cubicBezTo>
                  <a:cubicBezTo>
                    <a:pt x="178157" y="212540"/>
                    <a:pt x="180803" y="203721"/>
                    <a:pt x="177275" y="196666"/>
                  </a:cubicBezTo>
                  <a:cubicBezTo>
                    <a:pt x="172866" y="189611"/>
                    <a:pt x="164047" y="186965"/>
                    <a:pt x="156991" y="190493"/>
                  </a:cubicBezTo>
                  <a:cubicBezTo>
                    <a:pt x="143763" y="197548"/>
                    <a:pt x="128770" y="201076"/>
                    <a:pt x="113778" y="201076"/>
                  </a:cubicBezTo>
                  <a:cubicBezTo>
                    <a:pt x="67036" y="201076"/>
                    <a:pt x="28232" y="162272"/>
                    <a:pt x="29114" y="115530"/>
                  </a:cubicBezTo>
                  <a:cubicBezTo>
                    <a:pt x="29114" y="68789"/>
                    <a:pt x="67918" y="29985"/>
                    <a:pt x="114660" y="29985"/>
                  </a:cubicBezTo>
                  <a:cubicBezTo>
                    <a:pt x="161401" y="29985"/>
                    <a:pt x="200205" y="67907"/>
                    <a:pt x="200205" y="115530"/>
                  </a:cubicBezTo>
                  <a:lnTo>
                    <a:pt x="200205" y="143751"/>
                  </a:lnTo>
                  <a:cubicBezTo>
                    <a:pt x="184331" y="143751"/>
                    <a:pt x="171984" y="131405"/>
                    <a:pt x="171984" y="115530"/>
                  </a:cubicBezTo>
                  <a:cubicBezTo>
                    <a:pt x="171984" y="87309"/>
                    <a:pt x="152582" y="63498"/>
                    <a:pt x="125243" y="58206"/>
                  </a:cubicBezTo>
                  <a:cubicBezTo>
                    <a:pt x="97903" y="52915"/>
                    <a:pt x="70564" y="67907"/>
                    <a:pt x="60863" y="93483"/>
                  </a:cubicBezTo>
                  <a:cubicBezTo>
                    <a:pt x="51162" y="119058"/>
                    <a:pt x="60863" y="149043"/>
                    <a:pt x="84675" y="163153"/>
                  </a:cubicBezTo>
                  <a:cubicBezTo>
                    <a:pt x="108486" y="177264"/>
                    <a:pt x="139353" y="172854"/>
                    <a:pt x="157873" y="151689"/>
                  </a:cubicBezTo>
                  <a:cubicBezTo>
                    <a:pt x="168456" y="164035"/>
                    <a:pt x="184331" y="171091"/>
                    <a:pt x="201087" y="171091"/>
                  </a:cubicBezTo>
                  <a:cubicBezTo>
                    <a:pt x="216961" y="171091"/>
                    <a:pt x="229308" y="158744"/>
                    <a:pt x="229308" y="142870"/>
                  </a:cubicBezTo>
                  <a:lnTo>
                    <a:pt x="229308" y="114648"/>
                  </a:lnTo>
                  <a:cubicBezTo>
                    <a:pt x="229308" y="51151"/>
                    <a:pt x="178157" y="0"/>
                    <a:pt x="114660" y="0"/>
                  </a:cubicBezTo>
                  <a:cubicBezTo>
                    <a:pt x="51162" y="0"/>
                    <a:pt x="11" y="51151"/>
                    <a:pt x="11" y="114648"/>
                  </a:cubicBezTo>
                  <a:cubicBezTo>
                    <a:pt x="-871" y="179028"/>
                    <a:pt x="50280" y="230179"/>
                    <a:pt x="113778" y="231061"/>
                  </a:cubicBezTo>
                  <a:close/>
                </a:path>
              </a:pathLst>
            </a:custGeom>
            <a:solidFill>
              <a:srgbClr val="000000"/>
            </a:solidFill>
            <a:ln w="8731" cap="flat">
              <a:noFill/>
              <a:prstDash val="solid"/>
              <a:miter/>
            </a:ln>
          </p:spPr>
          <p:txBody>
            <a:bodyPr rtlCol="0" anchor="ctr"/>
            <a:lstStyle/>
            <a:p>
              <a:endParaRPr lang="en-US"/>
            </a:p>
          </p:txBody>
        </p:sp>
      </p:grpSp>
      <p:sp>
        <p:nvSpPr>
          <p:cNvPr id="15" name="TextBox 14">
            <a:extLst>
              <a:ext uri="{FF2B5EF4-FFF2-40B4-BE49-F238E27FC236}">
                <a16:creationId xmlns:a16="http://schemas.microsoft.com/office/drawing/2014/main" id="{AFC035C8-EF49-4D0D-8615-67A2AD0DFAB5}"/>
              </a:ext>
            </a:extLst>
          </p:cNvPr>
          <p:cNvSpPr txBox="1"/>
          <p:nvPr/>
        </p:nvSpPr>
        <p:spPr>
          <a:xfrm>
            <a:off x="872836" y="3750363"/>
            <a:ext cx="846633" cy="400110"/>
          </a:xfrm>
          <a:prstGeom prst="rect">
            <a:avLst/>
          </a:prstGeom>
          <a:noFill/>
        </p:spPr>
        <p:txBody>
          <a:bodyPr wrap="square" rtlCol="0">
            <a:spAutoFit/>
          </a:bodyPr>
          <a:lstStyle/>
          <a:p>
            <a:r>
              <a:rPr lang="en-US" sz="2000" dirty="0"/>
              <a:t>Email</a:t>
            </a:r>
          </a:p>
        </p:txBody>
      </p:sp>
      <p:sp>
        <p:nvSpPr>
          <p:cNvPr id="14" name="Freeform: Shape 13">
            <a:extLst>
              <a:ext uri="{FF2B5EF4-FFF2-40B4-BE49-F238E27FC236}">
                <a16:creationId xmlns:a16="http://schemas.microsoft.com/office/drawing/2014/main" id="{44F5F606-D7AF-3E95-0371-4243AE49DE62}"/>
              </a:ext>
            </a:extLst>
          </p:cNvPr>
          <p:cNvSpPr/>
          <p:nvPr/>
        </p:nvSpPr>
        <p:spPr>
          <a:xfrm>
            <a:off x="2766769" y="3018038"/>
            <a:ext cx="1002871" cy="271082"/>
          </a:xfrm>
          <a:custGeom>
            <a:avLst/>
            <a:gdLst>
              <a:gd name="connsiteX0" fmla="*/ 976760 w 1002871"/>
              <a:gd name="connsiteY0" fmla="*/ 106573 h 271082"/>
              <a:gd name="connsiteX1" fmla="*/ 501436 w 1002871"/>
              <a:gd name="connsiteY1" fmla="*/ 0 h 271082"/>
              <a:gd name="connsiteX2" fmla="*/ 26111 w 1002871"/>
              <a:gd name="connsiteY2" fmla="*/ 106573 h 271082"/>
              <a:gd name="connsiteX3" fmla="*/ 9042 w 1002871"/>
              <a:gd name="connsiteY3" fmla="*/ 167934 h 271082"/>
              <a:gd name="connsiteX4" fmla="*/ 78633 w 1002871"/>
              <a:gd name="connsiteY4" fmla="*/ 251901 h 271082"/>
              <a:gd name="connsiteX5" fmla="*/ 158730 w 1002871"/>
              <a:gd name="connsiteY5" fmla="*/ 258360 h 271082"/>
              <a:gd name="connsiteX6" fmla="*/ 223069 w 1002871"/>
              <a:gd name="connsiteY6" fmla="*/ 205611 h 271082"/>
              <a:gd name="connsiteX7" fmla="*/ 238826 w 1002871"/>
              <a:gd name="connsiteY7" fmla="*/ 175469 h 271082"/>
              <a:gd name="connsiteX8" fmla="*/ 238826 w 1002871"/>
              <a:gd name="connsiteY8" fmla="*/ 120568 h 271082"/>
              <a:gd name="connsiteX9" fmla="*/ 501436 w 1002871"/>
              <a:gd name="connsiteY9" fmla="*/ 85043 h 271082"/>
              <a:gd name="connsiteX10" fmla="*/ 764046 w 1002871"/>
              <a:gd name="connsiteY10" fmla="*/ 120568 h 271082"/>
              <a:gd name="connsiteX11" fmla="*/ 764046 w 1002871"/>
              <a:gd name="connsiteY11" fmla="*/ 175469 h 271082"/>
              <a:gd name="connsiteX12" fmla="*/ 779802 w 1002871"/>
              <a:gd name="connsiteY12" fmla="*/ 205611 h 271082"/>
              <a:gd name="connsiteX13" fmla="*/ 844142 w 1002871"/>
              <a:gd name="connsiteY13" fmla="*/ 258360 h 271082"/>
              <a:gd name="connsiteX14" fmla="*/ 924238 w 1002871"/>
              <a:gd name="connsiteY14" fmla="*/ 251901 h 271082"/>
              <a:gd name="connsiteX15" fmla="*/ 993829 w 1002871"/>
              <a:gd name="connsiteY15" fmla="*/ 167934 h 271082"/>
              <a:gd name="connsiteX16" fmla="*/ 976760 w 1002871"/>
              <a:gd name="connsiteY16" fmla="*/ 106573 h 2710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02871" h="271082">
                <a:moveTo>
                  <a:pt x="976760" y="106573"/>
                </a:moveTo>
                <a:cubicBezTo>
                  <a:pt x="837576" y="38754"/>
                  <a:pt x="674758" y="0"/>
                  <a:pt x="501436" y="0"/>
                </a:cubicBezTo>
                <a:cubicBezTo>
                  <a:pt x="328113" y="0"/>
                  <a:pt x="165295" y="38754"/>
                  <a:pt x="26111" y="106573"/>
                </a:cubicBezTo>
                <a:cubicBezTo>
                  <a:pt x="-150" y="119491"/>
                  <a:pt x="-8028" y="147480"/>
                  <a:pt x="9042" y="167934"/>
                </a:cubicBezTo>
                <a:lnTo>
                  <a:pt x="78633" y="251901"/>
                </a:lnTo>
                <a:cubicBezTo>
                  <a:pt x="97016" y="274507"/>
                  <a:pt x="136408" y="277736"/>
                  <a:pt x="158730" y="258360"/>
                </a:cubicBezTo>
                <a:lnTo>
                  <a:pt x="223069" y="205611"/>
                </a:lnTo>
                <a:cubicBezTo>
                  <a:pt x="233573" y="196999"/>
                  <a:pt x="238826" y="186234"/>
                  <a:pt x="238826" y="175469"/>
                </a:cubicBezTo>
                <a:lnTo>
                  <a:pt x="238826" y="120568"/>
                </a:lnTo>
                <a:cubicBezTo>
                  <a:pt x="321548" y="97961"/>
                  <a:pt x="409522" y="85043"/>
                  <a:pt x="501436" y="85043"/>
                </a:cubicBezTo>
                <a:cubicBezTo>
                  <a:pt x="593349" y="85043"/>
                  <a:pt x="681323" y="97961"/>
                  <a:pt x="764046" y="120568"/>
                </a:cubicBezTo>
                <a:lnTo>
                  <a:pt x="764046" y="175469"/>
                </a:lnTo>
                <a:cubicBezTo>
                  <a:pt x="764046" y="187311"/>
                  <a:pt x="769298" y="198076"/>
                  <a:pt x="779802" y="205611"/>
                </a:cubicBezTo>
                <a:lnTo>
                  <a:pt x="844142" y="258360"/>
                </a:lnTo>
                <a:cubicBezTo>
                  <a:pt x="867777" y="277736"/>
                  <a:pt x="905855" y="274507"/>
                  <a:pt x="924238" y="251901"/>
                </a:cubicBezTo>
                <a:lnTo>
                  <a:pt x="993829" y="167934"/>
                </a:lnTo>
                <a:cubicBezTo>
                  <a:pt x="1010899" y="147480"/>
                  <a:pt x="1003021" y="119491"/>
                  <a:pt x="976760" y="106573"/>
                </a:cubicBezTo>
                <a:close/>
              </a:path>
            </a:pathLst>
          </a:custGeom>
          <a:solidFill>
            <a:srgbClr val="000000"/>
          </a:solidFill>
          <a:ln w="13097" cap="flat">
            <a:noFill/>
            <a:prstDash val="solid"/>
            <a:miter/>
          </a:ln>
        </p:spPr>
        <p:txBody>
          <a:bodyPr rtlCol="0" anchor="ctr"/>
          <a:lstStyle/>
          <a:p>
            <a:endParaRPr lang="en-US"/>
          </a:p>
        </p:txBody>
      </p:sp>
      <p:sp>
        <p:nvSpPr>
          <p:cNvPr id="25" name="Freeform: Shape 24">
            <a:extLst>
              <a:ext uri="{FF2B5EF4-FFF2-40B4-BE49-F238E27FC236}">
                <a16:creationId xmlns:a16="http://schemas.microsoft.com/office/drawing/2014/main" id="{DBBAC37C-4947-0651-A763-4A26725CE5EC}"/>
              </a:ext>
            </a:extLst>
          </p:cNvPr>
          <p:cNvSpPr/>
          <p:nvPr/>
        </p:nvSpPr>
        <p:spPr>
          <a:xfrm>
            <a:off x="2874290" y="3157983"/>
            <a:ext cx="787830" cy="473659"/>
          </a:xfrm>
          <a:custGeom>
            <a:avLst/>
            <a:gdLst>
              <a:gd name="connsiteX0" fmla="*/ 525220 w 787830"/>
              <a:gd name="connsiteY0" fmla="*/ 215300 h 473659"/>
              <a:gd name="connsiteX1" fmla="*/ 472698 w 787830"/>
              <a:gd name="connsiteY1" fmla="*/ 215300 h 473659"/>
              <a:gd name="connsiteX2" fmla="*/ 472698 w 787830"/>
              <a:gd name="connsiteY2" fmla="*/ 172240 h 473659"/>
              <a:gd name="connsiteX3" fmla="*/ 525220 w 787830"/>
              <a:gd name="connsiteY3" fmla="*/ 172240 h 473659"/>
              <a:gd name="connsiteX4" fmla="*/ 525220 w 787830"/>
              <a:gd name="connsiteY4" fmla="*/ 215300 h 473659"/>
              <a:gd name="connsiteX5" fmla="*/ 525220 w 787830"/>
              <a:gd name="connsiteY5" fmla="*/ 301419 h 473659"/>
              <a:gd name="connsiteX6" fmla="*/ 472698 w 787830"/>
              <a:gd name="connsiteY6" fmla="*/ 301419 h 473659"/>
              <a:gd name="connsiteX7" fmla="*/ 472698 w 787830"/>
              <a:gd name="connsiteY7" fmla="*/ 258360 h 473659"/>
              <a:gd name="connsiteX8" fmla="*/ 525220 w 787830"/>
              <a:gd name="connsiteY8" fmla="*/ 258360 h 473659"/>
              <a:gd name="connsiteX9" fmla="*/ 525220 w 787830"/>
              <a:gd name="connsiteY9" fmla="*/ 301419 h 473659"/>
              <a:gd name="connsiteX10" fmla="*/ 525220 w 787830"/>
              <a:gd name="connsiteY10" fmla="*/ 387539 h 473659"/>
              <a:gd name="connsiteX11" fmla="*/ 472698 w 787830"/>
              <a:gd name="connsiteY11" fmla="*/ 387539 h 473659"/>
              <a:gd name="connsiteX12" fmla="*/ 472698 w 787830"/>
              <a:gd name="connsiteY12" fmla="*/ 344479 h 473659"/>
              <a:gd name="connsiteX13" fmla="*/ 525220 w 787830"/>
              <a:gd name="connsiteY13" fmla="*/ 344479 h 473659"/>
              <a:gd name="connsiteX14" fmla="*/ 525220 w 787830"/>
              <a:gd name="connsiteY14" fmla="*/ 387539 h 473659"/>
              <a:gd name="connsiteX15" fmla="*/ 420176 w 787830"/>
              <a:gd name="connsiteY15" fmla="*/ 215300 h 473659"/>
              <a:gd name="connsiteX16" fmla="*/ 367654 w 787830"/>
              <a:gd name="connsiteY16" fmla="*/ 215300 h 473659"/>
              <a:gd name="connsiteX17" fmla="*/ 367654 w 787830"/>
              <a:gd name="connsiteY17" fmla="*/ 172240 h 473659"/>
              <a:gd name="connsiteX18" fmla="*/ 420176 w 787830"/>
              <a:gd name="connsiteY18" fmla="*/ 172240 h 473659"/>
              <a:gd name="connsiteX19" fmla="*/ 420176 w 787830"/>
              <a:gd name="connsiteY19" fmla="*/ 215300 h 473659"/>
              <a:gd name="connsiteX20" fmla="*/ 420176 w 787830"/>
              <a:gd name="connsiteY20" fmla="*/ 301419 h 473659"/>
              <a:gd name="connsiteX21" fmla="*/ 367654 w 787830"/>
              <a:gd name="connsiteY21" fmla="*/ 301419 h 473659"/>
              <a:gd name="connsiteX22" fmla="*/ 367654 w 787830"/>
              <a:gd name="connsiteY22" fmla="*/ 258360 h 473659"/>
              <a:gd name="connsiteX23" fmla="*/ 420176 w 787830"/>
              <a:gd name="connsiteY23" fmla="*/ 258360 h 473659"/>
              <a:gd name="connsiteX24" fmla="*/ 420176 w 787830"/>
              <a:gd name="connsiteY24" fmla="*/ 301419 h 473659"/>
              <a:gd name="connsiteX25" fmla="*/ 420176 w 787830"/>
              <a:gd name="connsiteY25" fmla="*/ 387539 h 473659"/>
              <a:gd name="connsiteX26" fmla="*/ 367654 w 787830"/>
              <a:gd name="connsiteY26" fmla="*/ 387539 h 473659"/>
              <a:gd name="connsiteX27" fmla="*/ 367654 w 787830"/>
              <a:gd name="connsiteY27" fmla="*/ 344479 h 473659"/>
              <a:gd name="connsiteX28" fmla="*/ 420176 w 787830"/>
              <a:gd name="connsiteY28" fmla="*/ 344479 h 473659"/>
              <a:gd name="connsiteX29" fmla="*/ 420176 w 787830"/>
              <a:gd name="connsiteY29" fmla="*/ 387539 h 473659"/>
              <a:gd name="connsiteX30" fmla="*/ 315132 w 787830"/>
              <a:gd name="connsiteY30" fmla="*/ 215300 h 473659"/>
              <a:gd name="connsiteX31" fmla="*/ 262610 w 787830"/>
              <a:gd name="connsiteY31" fmla="*/ 215300 h 473659"/>
              <a:gd name="connsiteX32" fmla="*/ 262610 w 787830"/>
              <a:gd name="connsiteY32" fmla="*/ 172240 h 473659"/>
              <a:gd name="connsiteX33" fmla="*/ 315132 w 787830"/>
              <a:gd name="connsiteY33" fmla="*/ 172240 h 473659"/>
              <a:gd name="connsiteX34" fmla="*/ 315132 w 787830"/>
              <a:gd name="connsiteY34" fmla="*/ 215300 h 473659"/>
              <a:gd name="connsiteX35" fmla="*/ 315132 w 787830"/>
              <a:gd name="connsiteY35" fmla="*/ 301419 h 473659"/>
              <a:gd name="connsiteX36" fmla="*/ 262610 w 787830"/>
              <a:gd name="connsiteY36" fmla="*/ 301419 h 473659"/>
              <a:gd name="connsiteX37" fmla="*/ 262610 w 787830"/>
              <a:gd name="connsiteY37" fmla="*/ 258360 h 473659"/>
              <a:gd name="connsiteX38" fmla="*/ 315132 w 787830"/>
              <a:gd name="connsiteY38" fmla="*/ 258360 h 473659"/>
              <a:gd name="connsiteX39" fmla="*/ 315132 w 787830"/>
              <a:gd name="connsiteY39" fmla="*/ 301419 h 473659"/>
              <a:gd name="connsiteX40" fmla="*/ 315132 w 787830"/>
              <a:gd name="connsiteY40" fmla="*/ 387539 h 473659"/>
              <a:gd name="connsiteX41" fmla="*/ 262610 w 787830"/>
              <a:gd name="connsiteY41" fmla="*/ 387539 h 473659"/>
              <a:gd name="connsiteX42" fmla="*/ 262610 w 787830"/>
              <a:gd name="connsiteY42" fmla="*/ 344479 h 473659"/>
              <a:gd name="connsiteX43" fmla="*/ 315132 w 787830"/>
              <a:gd name="connsiteY43" fmla="*/ 344479 h 473659"/>
              <a:gd name="connsiteX44" fmla="*/ 315132 w 787830"/>
              <a:gd name="connsiteY44" fmla="*/ 387539 h 473659"/>
              <a:gd name="connsiteX45" fmla="*/ 604003 w 787830"/>
              <a:gd name="connsiteY45" fmla="*/ 96885 h 473659"/>
              <a:gd name="connsiteX46" fmla="*/ 604003 w 787830"/>
              <a:gd name="connsiteY46" fmla="*/ 32295 h 473659"/>
              <a:gd name="connsiteX47" fmla="*/ 564612 w 787830"/>
              <a:gd name="connsiteY47" fmla="*/ 0 h 473659"/>
              <a:gd name="connsiteX48" fmla="*/ 525220 w 787830"/>
              <a:gd name="connsiteY48" fmla="*/ 32295 h 473659"/>
              <a:gd name="connsiteX49" fmla="*/ 525220 w 787830"/>
              <a:gd name="connsiteY49" fmla="*/ 86120 h 473659"/>
              <a:gd name="connsiteX50" fmla="*/ 262610 w 787830"/>
              <a:gd name="connsiteY50" fmla="*/ 86120 h 473659"/>
              <a:gd name="connsiteX51" fmla="*/ 262610 w 787830"/>
              <a:gd name="connsiteY51" fmla="*/ 32295 h 473659"/>
              <a:gd name="connsiteX52" fmla="*/ 223219 w 787830"/>
              <a:gd name="connsiteY52" fmla="*/ 0 h 473659"/>
              <a:gd name="connsiteX53" fmla="*/ 183827 w 787830"/>
              <a:gd name="connsiteY53" fmla="*/ 32295 h 473659"/>
              <a:gd name="connsiteX54" fmla="*/ 183827 w 787830"/>
              <a:gd name="connsiteY54" fmla="*/ 96885 h 473659"/>
              <a:gd name="connsiteX55" fmla="*/ 30200 w 787830"/>
              <a:gd name="connsiteY55" fmla="*/ 222835 h 473659"/>
              <a:gd name="connsiteX56" fmla="*/ 0 w 787830"/>
              <a:gd name="connsiteY56" fmla="*/ 284195 h 473659"/>
              <a:gd name="connsiteX57" fmla="*/ 0 w 787830"/>
              <a:gd name="connsiteY57" fmla="*/ 473659 h 473659"/>
              <a:gd name="connsiteX58" fmla="*/ 787830 w 787830"/>
              <a:gd name="connsiteY58" fmla="*/ 473659 h 473659"/>
              <a:gd name="connsiteX59" fmla="*/ 787830 w 787830"/>
              <a:gd name="connsiteY59" fmla="*/ 283119 h 473659"/>
              <a:gd name="connsiteX60" fmla="*/ 757630 w 787830"/>
              <a:gd name="connsiteY60" fmla="*/ 221759 h 473659"/>
              <a:gd name="connsiteX61" fmla="*/ 604003 w 787830"/>
              <a:gd name="connsiteY61" fmla="*/ 96885 h 4736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Lst>
            <a:rect l="l" t="t" r="r" b="b"/>
            <a:pathLst>
              <a:path w="787830" h="473659">
                <a:moveTo>
                  <a:pt x="525220" y="215300"/>
                </a:moveTo>
                <a:lnTo>
                  <a:pt x="472698" y="215300"/>
                </a:lnTo>
                <a:lnTo>
                  <a:pt x="472698" y="172240"/>
                </a:lnTo>
                <a:lnTo>
                  <a:pt x="525220" y="172240"/>
                </a:lnTo>
                <a:lnTo>
                  <a:pt x="525220" y="215300"/>
                </a:lnTo>
                <a:close/>
                <a:moveTo>
                  <a:pt x="525220" y="301419"/>
                </a:moveTo>
                <a:lnTo>
                  <a:pt x="472698" y="301419"/>
                </a:lnTo>
                <a:lnTo>
                  <a:pt x="472698" y="258360"/>
                </a:lnTo>
                <a:lnTo>
                  <a:pt x="525220" y="258360"/>
                </a:lnTo>
                <a:lnTo>
                  <a:pt x="525220" y="301419"/>
                </a:lnTo>
                <a:close/>
                <a:moveTo>
                  <a:pt x="525220" y="387539"/>
                </a:moveTo>
                <a:lnTo>
                  <a:pt x="472698" y="387539"/>
                </a:lnTo>
                <a:lnTo>
                  <a:pt x="472698" y="344479"/>
                </a:lnTo>
                <a:lnTo>
                  <a:pt x="525220" y="344479"/>
                </a:lnTo>
                <a:lnTo>
                  <a:pt x="525220" y="387539"/>
                </a:lnTo>
                <a:close/>
                <a:moveTo>
                  <a:pt x="420176" y="215300"/>
                </a:moveTo>
                <a:lnTo>
                  <a:pt x="367654" y="215300"/>
                </a:lnTo>
                <a:lnTo>
                  <a:pt x="367654" y="172240"/>
                </a:lnTo>
                <a:lnTo>
                  <a:pt x="420176" y="172240"/>
                </a:lnTo>
                <a:lnTo>
                  <a:pt x="420176" y="215300"/>
                </a:lnTo>
                <a:close/>
                <a:moveTo>
                  <a:pt x="420176" y="301419"/>
                </a:moveTo>
                <a:lnTo>
                  <a:pt x="367654" y="301419"/>
                </a:lnTo>
                <a:lnTo>
                  <a:pt x="367654" y="258360"/>
                </a:lnTo>
                <a:lnTo>
                  <a:pt x="420176" y="258360"/>
                </a:lnTo>
                <a:lnTo>
                  <a:pt x="420176" y="301419"/>
                </a:lnTo>
                <a:close/>
                <a:moveTo>
                  <a:pt x="420176" y="387539"/>
                </a:moveTo>
                <a:lnTo>
                  <a:pt x="367654" y="387539"/>
                </a:lnTo>
                <a:lnTo>
                  <a:pt x="367654" y="344479"/>
                </a:lnTo>
                <a:lnTo>
                  <a:pt x="420176" y="344479"/>
                </a:lnTo>
                <a:lnTo>
                  <a:pt x="420176" y="387539"/>
                </a:lnTo>
                <a:close/>
                <a:moveTo>
                  <a:pt x="315132" y="215300"/>
                </a:moveTo>
                <a:lnTo>
                  <a:pt x="262610" y="215300"/>
                </a:lnTo>
                <a:lnTo>
                  <a:pt x="262610" y="172240"/>
                </a:lnTo>
                <a:lnTo>
                  <a:pt x="315132" y="172240"/>
                </a:lnTo>
                <a:lnTo>
                  <a:pt x="315132" y="215300"/>
                </a:lnTo>
                <a:close/>
                <a:moveTo>
                  <a:pt x="315132" y="301419"/>
                </a:moveTo>
                <a:lnTo>
                  <a:pt x="262610" y="301419"/>
                </a:lnTo>
                <a:lnTo>
                  <a:pt x="262610" y="258360"/>
                </a:lnTo>
                <a:lnTo>
                  <a:pt x="315132" y="258360"/>
                </a:lnTo>
                <a:lnTo>
                  <a:pt x="315132" y="301419"/>
                </a:lnTo>
                <a:close/>
                <a:moveTo>
                  <a:pt x="315132" y="387539"/>
                </a:moveTo>
                <a:lnTo>
                  <a:pt x="262610" y="387539"/>
                </a:lnTo>
                <a:lnTo>
                  <a:pt x="262610" y="344479"/>
                </a:lnTo>
                <a:lnTo>
                  <a:pt x="315132" y="344479"/>
                </a:lnTo>
                <a:lnTo>
                  <a:pt x="315132" y="387539"/>
                </a:lnTo>
                <a:close/>
                <a:moveTo>
                  <a:pt x="604003" y="96885"/>
                </a:moveTo>
                <a:lnTo>
                  <a:pt x="604003" y="32295"/>
                </a:lnTo>
                <a:cubicBezTo>
                  <a:pt x="604003" y="13994"/>
                  <a:pt x="586933" y="0"/>
                  <a:pt x="564612" y="0"/>
                </a:cubicBezTo>
                <a:cubicBezTo>
                  <a:pt x="542290" y="0"/>
                  <a:pt x="525220" y="13994"/>
                  <a:pt x="525220" y="32295"/>
                </a:cubicBezTo>
                <a:lnTo>
                  <a:pt x="525220" y="86120"/>
                </a:lnTo>
                <a:lnTo>
                  <a:pt x="262610" y="86120"/>
                </a:lnTo>
                <a:lnTo>
                  <a:pt x="262610" y="32295"/>
                </a:lnTo>
                <a:cubicBezTo>
                  <a:pt x="262610" y="13994"/>
                  <a:pt x="245540" y="0"/>
                  <a:pt x="223219" y="0"/>
                </a:cubicBezTo>
                <a:cubicBezTo>
                  <a:pt x="200897" y="0"/>
                  <a:pt x="183827" y="13994"/>
                  <a:pt x="183827" y="32295"/>
                </a:cubicBezTo>
                <a:lnTo>
                  <a:pt x="183827" y="96885"/>
                </a:lnTo>
                <a:lnTo>
                  <a:pt x="30200" y="222835"/>
                </a:lnTo>
                <a:cubicBezTo>
                  <a:pt x="10504" y="238983"/>
                  <a:pt x="0" y="260513"/>
                  <a:pt x="0" y="284195"/>
                </a:cubicBezTo>
                <a:lnTo>
                  <a:pt x="0" y="473659"/>
                </a:lnTo>
                <a:lnTo>
                  <a:pt x="787830" y="473659"/>
                </a:lnTo>
                <a:lnTo>
                  <a:pt x="787830" y="283119"/>
                </a:lnTo>
                <a:cubicBezTo>
                  <a:pt x="787830" y="260513"/>
                  <a:pt x="777326" y="237906"/>
                  <a:pt x="757630" y="221759"/>
                </a:cubicBezTo>
                <a:lnTo>
                  <a:pt x="604003" y="96885"/>
                </a:lnTo>
                <a:close/>
              </a:path>
            </a:pathLst>
          </a:custGeom>
          <a:solidFill>
            <a:srgbClr val="000000"/>
          </a:solidFill>
          <a:ln w="13097" cap="flat">
            <a:noFill/>
            <a:prstDash val="solid"/>
            <a:miter/>
          </a:ln>
        </p:spPr>
        <p:txBody>
          <a:bodyPr rtlCol="0" anchor="ctr"/>
          <a:lstStyle/>
          <a:p>
            <a:endParaRPr lang="en-US"/>
          </a:p>
        </p:txBody>
      </p:sp>
      <p:sp>
        <p:nvSpPr>
          <p:cNvPr id="17" name="TextBox 16">
            <a:extLst>
              <a:ext uri="{FF2B5EF4-FFF2-40B4-BE49-F238E27FC236}">
                <a16:creationId xmlns:a16="http://schemas.microsoft.com/office/drawing/2014/main" id="{64C00F5D-6243-4249-A7DF-E33D867697FE}"/>
              </a:ext>
            </a:extLst>
          </p:cNvPr>
          <p:cNvSpPr txBox="1"/>
          <p:nvPr/>
        </p:nvSpPr>
        <p:spPr>
          <a:xfrm>
            <a:off x="2783135" y="3673394"/>
            <a:ext cx="1032674" cy="400110"/>
          </a:xfrm>
          <a:prstGeom prst="rect">
            <a:avLst/>
          </a:prstGeom>
          <a:noFill/>
        </p:spPr>
        <p:txBody>
          <a:bodyPr wrap="square" rtlCol="0">
            <a:spAutoFit/>
          </a:bodyPr>
          <a:lstStyle/>
          <a:p>
            <a:r>
              <a:rPr lang="en-US" sz="2000" dirty="0"/>
              <a:t>Phone</a:t>
            </a:r>
          </a:p>
        </p:txBody>
      </p:sp>
      <p:sp>
        <p:nvSpPr>
          <p:cNvPr id="27" name="Freeform: Shape 26">
            <a:extLst>
              <a:ext uri="{FF2B5EF4-FFF2-40B4-BE49-F238E27FC236}">
                <a16:creationId xmlns:a16="http://schemas.microsoft.com/office/drawing/2014/main" id="{98F43551-3AE6-CCA3-BA75-D6BD6BAD714D}"/>
              </a:ext>
            </a:extLst>
          </p:cNvPr>
          <p:cNvSpPr/>
          <p:nvPr/>
        </p:nvSpPr>
        <p:spPr>
          <a:xfrm>
            <a:off x="5050678" y="2913609"/>
            <a:ext cx="523065" cy="808979"/>
          </a:xfrm>
          <a:custGeom>
            <a:avLst/>
            <a:gdLst>
              <a:gd name="connsiteX0" fmla="*/ 482830 w 523065"/>
              <a:gd name="connsiteY0" fmla="*/ 0 h 808979"/>
              <a:gd name="connsiteX1" fmla="*/ 40236 w 523065"/>
              <a:gd name="connsiteY1" fmla="*/ 0 h 808979"/>
              <a:gd name="connsiteX2" fmla="*/ 0 w 523065"/>
              <a:gd name="connsiteY2" fmla="*/ 35173 h 808979"/>
              <a:gd name="connsiteX3" fmla="*/ 0 w 523065"/>
              <a:gd name="connsiteY3" fmla="*/ 773807 h 808979"/>
              <a:gd name="connsiteX4" fmla="*/ 40236 w 523065"/>
              <a:gd name="connsiteY4" fmla="*/ 808980 h 808979"/>
              <a:gd name="connsiteX5" fmla="*/ 482830 w 523065"/>
              <a:gd name="connsiteY5" fmla="*/ 808980 h 808979"/>
              <a:gd name="connsiteX6" fmla="*/ 523065 w 523065"/>
              <a:gd name="connsiteY6" fmla="*/ 773807 h 808979"/>
              <a:gd name="connsiteX7" fmla="*/ 523065 w 523065"/>
              <a:gd name="connsiteY7" fmla="*/ 35173 h 808979"/>
              <a:gd name="connsiteX8" fmla="*/ 482830 w 523065"/>
              <a:gd name="connsiteY8" fmla="*/ 0 h 808979"/>
              <a:gd name="connsiteX9" fmla="*/ 226326 w 523065"/>
              <a:gd name="connsiteY9" fmla="*/ 35173 h 808979"/>
              <a:gd name="connsiteX10" fmla="*/ 296739 w 523065"/>
              <a:gd name="connsiteY10" fmla="*/ 35173 h 808979"/>
              <a:gd name="connsiteX11" fmla="*/ 311827 w 523065"/>
              <a:gd name="connsiteY11" fmla="*/ 48363 h 808979"/>
              <a:gd name="connsiteX12" fmla="*/ 296739 w 523065"/>
              <a:gd name="connsiteY12" fmla="*/ 61553 h 808979"/>
              <a:gd name="connsiteX13" fmla="*/ 226326 w 523065"/>
              <a:gd name="connsiteY13" fmla="*/ 61553 h 808979"/>
              <a:gd name="connsiteX14" fmla="*/ 211238 w 523065"/>
              <a:gd name="connsiteY14" fmla="*/ 48363 h 808979"/>
              <a:gd name="connsiteX15" fmla="*/ 226326 w 523065"/>
              <a:gd name="connsiteY15" fmla="*/ 35173 h 808979"/>
              <a:gd name="connsiteX16" fmla="*/ 482830 w 523065"/>
              <a:gd name="connsiteY16" fmla="*/ 712254 h 808979"/>
              <a:gd name="connsiteX17" fmla="*/ 40236 w 523065"/>
              <a:gd name="connsiteY17" fmla="*/ 712254 h 808979"/>
              <a:gd name="connsiteX18" fmla="*/ 40236 w 523065"/>
              <a:gd name="connsiteY18" fmla="*/ 96726 h 808979"/>
              <a:gd name="connsiteX19" fmla="*/ 482830 w 523065"/>
              <a:gd name="connsiteY19" fmla="*/ 96726 h 808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523065" h="808979">
                <a:moveTo>
                  <a:pt x="482830" y="0"/>
                </a:moveTo>
                <a:lnTo>
                  <a:pt x="40236" y="0"/>
                </a:lnTo>
                <a:cubicBezTo>
                  <a:pt x="18042" y="58"/>
                  <a:pt x="66" y="15772"/>
                  <a:pt x="0" y="35173"/>
                </a:cubicBezTo>
                <a:lnTo>
                  <a:pt x="0" y="773807"/>
                </a:lnTo>
                <a:cubicBezTo>
                  <a:pt x="66" y="793208"/>
                  <a:pt x="18042" y="808922"/>
                  <a:pt x="40236" y="808980"/>
                </a:cubicBezTo>
                <a:lnTo>
                  <a:pt x="482830" y="808980"/>
                </a:lnTo>
                <a:cubicBezTo>
                  <a:pt x="505024" y="808922"/>
                  <a:pt x="522999" y="793208"/>
                  <a:pt x="523065" y="773807"/>
                </a:cubicBezTo>
                <a:lnTo>
                  <a:pt x="523065" y="35173"/>
                </a:lnTo>
                <a:cubicBezTo>
                  <a:pt x="522999" y="15772"/>
                  <a:pt x="505024" y="58"/>
                  <a:pt x="482830" y="0"/>
                </a:cubicBezTo>
                <a:close/>
                <a:moveTo>
                  <a:pt x="226326" y="35173"/>
                </a:moveTo>
                <a:lnTo>
                  <a:pt x="296739" y="35173"/>
                </a:lnTo>
                <a:cubicBezTo>
                  <a:pt x="305072" y="35173"/>
                  <a:pt x="311827" y="41078"/>
                  <a:pt x="311827" y="48363"/>
                </a:cubicBezTo>
                <a:cubicBezTo>
                  <a:pt x="311827" y="55648"/>
                  <a:pt x="305072" y="61553"/>
                  <a:pt x="296739" y="61553"/>
                </a:cubicBezTo>
                <a:lnTo>
                  <a:pt x="226326" y="61553"/>
                </a:lnTo>
                <a:cubicBezTo>
                  <a:pt x="217994" y="61553"/>
                  <a:pt x="211238" y="55648"/>
                  <a:pt x="211238" y="48363"/>
                </a:cubicBezTo>
                <a:cubicBezTo>
                  <a:pt x="211238" y="41078"/>
                  <a:pt x="217994" y="35173"/>
                  <a:pt x="226326" y="35173"/>
                </a:cubicBezTo>
                <a:close/>
                <a:moveTo>
                  <a:pt x="482830" y="712254"/>
                </a:moveTo>
                <a:lnTo>
                  <a:pt x="40236" y="712254"/>
                </a:lnTo>
                <a:lnTo>
                  <a:pt x="40236" y="96726"/>
                </a:lnTo>
                <a:lnTo>
                  <a:pt x="482830" y="96726"/>
                </a:lnTo>
                <a:close/>
              </a:path>
            </a:pathLst>
          </a:custGeom>
          <a:solidFill>
            <a:srgbClr val="000000"/>
          </a:solidFill>
          <a:ln w="10021" cap="flat">
            <a:noFill/>
            <a:prstDash val="solid"/>
            <a:miter/>
          </a:ln>
        </p:spPr>
        <p:txBody>
          <a:bodyPr rtlCol="0" anchor="ctr"/>
          <a:lstStyle/>
          <a:p>
            <a:endParaRPr lang="en-US"/>
          </a:p>
        </p:txBody>
      </p:sp>
      <p:sp>
        <p:nvSpPr>
          <p:cNvPr id="28" name="Freeform: Shape 27">
            <a:extLst>
              <a:ext uri="{FF2B5EF4-FFF2-40B4-BE49-F238E27FC236}">
                <a16:creationId xmlns:a16="http://schemas.microsoft.com/office/drawing/2014/main" id="{77D02922-3B96-FB7E-94B5-5E0F0CED5979}"/>
              </a:ext>
            </a:extLst>
          </p:cNvPr>
          <p:cNvSpPr/>
          <p:nvPr/>
        </p:nvSpPr>
        <p:spPr>
          <a:xfrm>
            <a:off x="5171386" y="3107061"/>
            <a:ext cx="160943" cy="140692"/>
          </a:xfrm>
          <a:custGeom>
            <a:avLst/>
            <a:gdLst>
              <a:gd name="connsiteX0" fmla="*/ 80472 w 160943"/>
              <a:gd name="connsiteY0" fmla="*/ 140692 h 140692"/>
              <a:gd name="connsiteX1" fmla="*/ 160943 w 160943"/>
              <a:gd name="connsiteY1" fmla="*/ 70346 h 140692"/>
              <a:gd name="connsiteX2" fmla="*/ 80472 w 160943"/>
              <a:gd name="connsiteY2" fmla="*/ 0 h 140692"/>
              <a:gd name="connsiteX3" fmla="*/ 0 w 160943"/>
              <a:gd name="connsiteY3" fmla="*/ 70346 h 140692"/>
              <a:gd name="connsiteX4" fmla="*/ 80472 w 160943"/>
              <a:gd name="connsiteY4" fmla="*/ 140692 h 140692"/>
              <a:gd name="connsiteX5" fmla="*/ 80301 w 160943"/>
              <a:gd name="connsiteY5" fmla="*/ 27154 h 140692"/>
              <a:gd name="connsiteX6" fmla="*/ 102853 w 160943"/>
              <a:gd name="connsiteY6" fmla="*/ 46868 h 140692"/>
              <a:gd name="connsiteX7" fmla="*/ 80301 w 160943"/>
              <a:gd name="connsiteY7" fmla="*/ 66583 h 140692"/>
              <a:gd name="connsiteX8" fmla="*/ 57748 w 160943"/>
              <a:gd name="connsiteY8" fmla="*/ 46868 h 140692"/>
              <a:gd name="connsiteX9" fmla="*/ 80301 w 160943"/>
              <a:gd name="connsiteY9" fmla="*/ 27154 h 140692"/>
              <a:gd name="connsiteX10" fmla="*/ 35206 w 160943"/>
              <a:gd name="connsiteY10" fmla="*/ 91221 h 140692"/>
              <a:gd name="connsiteX11" fmla="*/ 39713 w 160943"/>
              <a:gd name="connsiteY11" fmla="*/ 83307 h 140692"/>
              <a:gd name="connsiteX12" fmla="*/ 61702 w 160943"/>
              <a:gd name="connsiteY12" fmla="*/ 73943 h 140692"/>
              <a:gd name="connsiteX13" fmla="*/ 80311 w 160943"/>
              <a:gd name="connsiteY13" fmla="*/ 71480 h 140692"/>
              <a:gd name="connsiteX14" fmla="*/ 98910 w 160943"/>
              <a:gd name="connsiteY14" fmla="*/ 73943 h 140692"/>
              <a:gd name="connsiteX15" fmla="*/ 120899 w 160943"/>
              <a:gd name="connsiteY15" fmla="*/ 83307 h 140692"/>
              <a:gd name="connsiteX16" fmla="*/ 125415 w 160943"/>
              <a:gd name="connsiteY16" fmla="*/ 91221 h 140692"/>
              <a:gd name="connsiteX17" fmla="*/ 125415 w 160943"/>
              <a:gd name="connsiteY17" fmla="*/ 106284 h 140692"/>
              <a:gd name="connsiteX18" fmla="*/ 35206 w 160943"/>
              <a:gd name="connsiteY18" fmla="*/ 106284 h 140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0943" h="140692">
                <a:moveTo>
                  <a:pt x="80472" y="140692"/>
                </a:moveTo>
                <a:cubicBezTo>
                  <a:pt x="124915" y="140692"/>
                  <a:pt x="160943" y="109197"/>
                  <a:pt x="160943" y="70346"/>
                </a:cubicBezTo>
                <a:cubicBezTo>
                  <a:pt x="160943" y="31495"/>
                  <a:pt x="124915" y="0"/>
                  <a:pt x="80472" y="0"/>
                </a:cubicBezTo>
                <a:cubicBezTo>
                  <a:pt x="36028" y="0"/>
                  <a:pt x="0" y="31495"/>
                  <a:pt x="0" y="70346"/>
                </a:cubicBezTo>
                <a:cubicBezTo>
                  <a:pt x="0" y="109197"/>
                  <a:pt x="36028" y="140692"/>
                  <a:pt x="80472" y="140692"/>
                </a:cubicBezTo>
                <a:close/>
                <a:moveTo>
                  <a:pt x="80301" y="27154"/>
                </a:moveTo>
                <a:cubicBezTo>
                  <a:pt x="92756" y="27154"/>
                  <a:pt x="102853" y="35980"/>
                  <a:pt x="102853" y="46868"/>
                </a:cubicBezTo>
                <a:cubicBezTo>
                  <a:pt x="102853" y="57756"/>
                  <a:pt x="92756" y="66583"/>
                  <a:pt x="80301" y="66583"/>
                </a:cubicBezTo>
                <a:cubicBezTo>
                  <a:pt x="67846" y="66583"/>
                  <a:pt x="57748" y="57756"/>
                  <a:pt x="57748" y="46868"/>
                </a:cubicBezTo>
                <a:cubicBezTo>
                  <a:pt x="57782" y="35992"/>
                  <a:pt x="67859" y="27183"/>
                  <a:pt x="80301" y="27154"/>
                </a:cubicBezTo>
                <a:close/>
                <a:moveTo>
                  <a:pt x="35206" y="91221"/>
                </a:moveTo>
                <a:cubicBezTo>
                  <a:pt x="35268" y="88124"/>
                  <a:pt x="36923" y="85217"/>
                  <a:pt x="39713" y="83307"/>
                </a:cubicBezTo>
                <a:cubicBezTo>
                  <a:pt x="46380" y="79116"/>
                  <a:pt x="53816" y="75949"/>
                  <a:pt x="61702" y="73943"/>
                </a:cubicBezTo>
                <a:cubicBezTo>
                  <a:pt x="67752" y="72404"/>
                  <a:pt x="74010" y="71575"/>
                  <a:pt x="80311" y="71480"/>
                </a:cubicBezTo>
                <a:cubicBezTo>
                  <a:pt x="86615" y="71501"/>
                  <a:pt x="92881" y="72330"/>
                  <a:pt x="98910" y="73943"/>
                </a:cubicBezTo>
                <a:cubicBezTo>
                  <a:pt x="106884" y="75743"/>
                  <a:pt x="114362" y="78927"/>
                  <a:pt x="120899" y="83307"/>
                </a:cubicBezTo>
                <a:cubicBezTo>
                  <a:pt x="123691" y="85216"/>
                  <a:pt x="125350" y="88123"/>
                  <a:pt x="125415" y="91221"/>
                </a:cubicBezTo>
                <a:lnTo>
                  <a:pt x="125415" y="106284"/>
                </a:lnTo>
                <a:lnTo>
                  <a:pt x="35206" y="106284"/>
                </a:lnTo>
                <a:close/>
              </a:path>
            </a:pathLst>
          </a:custGeom>
          <a:solidFill>
            <a:srgbClr val="000000"/>
          </a:solidFill>
          <a:ln w="10021" cap="flat">
            <a:noFill/>
            <a:prstDash val="solid"/>
            <a:miter/>
          </a:ln>
        </p:spPr>
        <p:txBody>
          <a:bodyPr rtlCol="0" anchor="ctr"/>
          <a:lstStyle/>
          <a:p>
            <a:endParaRPr lang="en-US"/>
          </a:p>
        </p:txBody>
      </p:sp>
      <p:sp>
        <p:nvSpPr>
          <p:cNvPr id="29" name="Freeform: Shape 28">
            <a:extLst>
              <a:ext uri="{FF2B5EF4-FFF2-40B4-BE49-F238E27FC236}">
                <a16:creationId xmlns:a16="http://schemas.microsoft.com/office/drawing/2014/main" id="{C704E6FC-D161-1ADE-D815-F6696EC14290}"/>
              </a:ext>
            </a:extLst>
          </p:cNvPr>
          <p:cNvSpPr/>
          <p:nvPr/>
        </p:nvSpPr>
        <p:spPr>
          <a:xfrm>
            <a:off x="5277840" y="3378377"/>
            <a:ext cx="74305" cy="53630"/>
          </a:xfrm>
          <a:custGeom>
            <a:avLst/>
            <a:gdLst>
              <a:gd name="connsiteX0" fmla="*/ 0 w 74305"/>
              <a:gd name="connsiteY0" fmla="*/ 30293 h 53630"/>
              <a:gd name="connsiteX1" fmla="*/ 14153 w 74305"/>
              <a:gd name="connsiteY1" fmla="*/ 53630 h 53630"/>
              <a:gd name="connsiteX2" fmla="*/ 74305 w 74305"/>
              <a:gd name="connsiteY2" fmla="*/ 22080 h 53630"/>
              <a:gd name="connsiteX3" fmla="*/ 57769 w 74305"/>
              <a:gd name="connsiteY3" fmla="*/ 0 h 53630"/>
            </a:gdLst>
            <a:ahLst/>
            <a:cxnLst>
              <a:cxn ang="0">
                <a:pos x="connsiteX0" y="connsiteY0"/>
              </a:cxn>
              <a:cxn ang="0">
                <a:pos x="connsiteX1" y="connsiteY1"/>
              </a:cxn>
              <a:cxn ang="0">
                <a:pos x="connsiteX2" y="connsiteY2"/>
              </a:cxn>
              <a:cxn ang="0">
                <a:pos x="connsiteX3" y="connsiteY3"/>
              </a:cxn>
            </a:cxnLst>
            <a:rect l="l" t="t" r="r" b="b"/>
            <a:pathLst>
              <a:path w="74305" h="53630">
                <a:moveTo>
                  <a:pt x="0" y="30293"/>
                </a:moveTo>
                <a:cubicBezTo>
                  <a:pt x="6109" y="37363"/>
                  <a:pt x="10887" y="45242"/>
                  <a:pt x="14153" y="53630"/>
                </a:cubicBezTo>
                <a:lnTo>
                  <a:pt x="74305" y="22080"/>
                </a:lnTo>
                <a:cubicBezTo>
                  <a:pt x="67495" y="15530"/>
                  <a:pt x="61913" y="8078"/>
                  <a:pt x="57769" y="0"/>
                </a:cubicBezTo>
                <a:close/>
              </a:path>
            </a:pathLst>
          </a:custGeom>
          <a:solidFill>
            <a:srgbClr val="000000"/>
          </a:solidFill>
          <a:ln w="10021" cap="flat">
            <a:noFill/>
            <a:prstDash val="solid"/>
            <a:miter/>
          </a:ln>
        </p:spPr>
        <p:txBody>
          <a:bodyPr rtlCol="0" anchor="ctr"/>
          <a:lstStyle/>
          <a:p>
            <a:endParaRPr lang="en-US"/>
          </a:p>
        </p:txBody>
      </p:sp>
      <p:sp>
        <p:nvSpPr>
          <p:cNvPr id="30" name="Freeform: Shape 29">
            <a:extLst>
              <a:ext uri="{FF2B5EF4-FFF2-40B4-BE49-F238E27FC236}">
                <a16:creationId xmlns:a16="http://schemas.microsoft.com/office/drawing/2014/main" id="{DDB5E3A6-C301-A841-7708-DC7AF97E41F3}"/>
              </a:ext>
            </a:extLst>
          </p:cNvPr>
          <p:cNvSpPr/>
          <p:nvPr/>
        </p:nvSpPr>
        <p:spPr>
          <a:xfrm>
            <a:off x="5299567" y="3232998"/>
            <a:ext cx="67747" cy="62212"/>
          </a:xfrm>
          <a:custGeom>
            <a:avLst/>
            <a:gdLst>
              <a:gd name="connsiteX0" fmla="*/ 0 w 67747"/>
              <a:gd name="connsiteY0" fmla="*/ 16681 h 62212"/>
              <a:gd name="connsiteX1" fmla="*/ 46271 w 67747"/>
              <a:gd name="connsiteY1" fmla="*/ 62212 h 62212"/>
              <a:gd name="connsiteX2" fmla="*/ 67747 w 67747"/>
              <a:gd name="connsiteY2" fmla="*/ 43623 h 62212"/>
              <a:gd name="connsiteX3" fmla="*/ 23387 w 67747"/>
              <a:gd name="connsiteY3" fmla="*/ 0 h 62212"/>
              <a:gd name="connsiteX4" fmla="*/ 0 w 67747"/>
              <a:gd name="connsiteY4" fmla="*/ 16681 h 6221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7747" h="62212">
                <a:moveTo>
                  <a:pt x="0" y="16681"/>
                </a:moveTo>
                <a:lnTo>
                  <a:pt x="46271" y="62212"/>
                </a:lnTo>
                <a:cubicBezTo>
                  <a:pt x="52258" y="55061"/>
                  <a:pt x="59508" y="48787"/>
                  <a:pt x="67747" y="43623"/>
                </a:cubicBezTo>
                <a:lnTo>
                  <a:pt x="23387" y="0"/>
                </a:lnTo>
                <a:cubicBezTo>
                  <a:pt x="16642" y="6599"/>
                  <a:pt x="8749" y="12229"/>
                  <a:pt x="0" y="16681"/>
                </a:cubicBezTo>
                <a:close/>
              </a:path>
            </a:pathLst>
          </a:custGeom>
          <a:solidFill>
            <a:srgbClr val="000000"/>
          </a:solidFill>
          <a:ln w="10021" cap="flat">
            <a:noFill/>
            <a:prstDash val="solid"/>
            <a:miter/>
          </a:ln>
        </p:spPr>
        <p:txBody>
          <a:bodyPr rtlCol="0" anchor="ctr"/>
          <a:lstStyle/>
          <a:p>
            <a:endParaRPr lang="en-US"/>
          </a:p>
        </p:txBody>
      </p:sp>
      <p:sp>
        <p:nvSpPr>
          <p:cNvPr id="31" name="Freeform: Shape 30">
            <a:extLst>
              <a:ext uri="{FF2B5EF4-FFF2-40B4-BE49-F238E27FC236}">
                <a16:creationId xmlns:a16="http://schemas.microsoft.com/office/drawing/2014/main" id="{C118EA90-97DD-4E9F-8C41-CA963A913054}"/>
              </a:ext>
            </a:extLst>
          </p:cNvPr>
          <p:cNvSpPr/>
          <p:nvPr/>
        </p:nvSpPr>
        <p:spPr>
          <a:xfrm>
            <a:off x="5342388" y="3274133"/>
            <a:ext cx="160943" cy="140692"/>
          </a:xfrm>
          <a:custGeom>
            <a:avLst/>
            <a:gdLst>
              <a:gd name="connsiteX0" fmla="*/ 80472 w 160943"/>
              <a:gd name="connsiteY0" fmla="*/ 0 h 140692"/>
              <a:gd name="connsiteX1" fmla="*/ 0 w 160943"/>
              <a:gd name="connsiteY1" fmla="*/ 70346 h 140692"/>
              <a:gd name="connsiteX2" fmla="*/ 80472 w 160943"/>
              <a:gd name="connsiteY2" fmla="*/ 140692 h 140692"/>
              <a:gd name="connsiteX3" fmla="*/ 160943 w 160943"/>
              <a:gd name="connsiteY3" fmla="*/ 70346 h 140692"/>
              <a:gd name="connsiteX4" fmla="*/ 80472 w 160943"/>
              <a:gd name="connsiteY4" fmla="*/ 0 h 140692"/>
              <a:gd name="connsiteX5" fmla="*/ 80301 w 160943"/>
              <a:gd name="connsiteY5" fmla="*/ 27154 h 140692"/>
              <a:gd name="connsiteX6" fmla="*/ 102853 w 160943"/>
              <a:gd name="connsiteY6" fmla="*/ 46868 h 140692"/>
              <a:gd name="connsiteX7" fmla="*/ 80301 w 160943"/>
              <a:gd name="connsiteY7" fmla="*/ 66583 h 140692"/>
              <a:gd name="connsiteX8" fmla="*/ 57748 w 160943"/>
              <a:gd name="connsiteY8" fmla="*/ 46868 h 140692"/>
              <a:gd name="connsiteX9" fmla="*/ 80301 w 160943"/>
              <a:gd name="connsiteY9" fmla="*/ 27154 h 140692"/>
              <a:gd name="connsiteX10" fmla="*/ 125405 w 160943"/>
              <a:gd name="connsiteY10" fmla="*/ 106293 h 140692"/>
              <a:gd name="connsiteX11" fmla="*/ 35206 w 160943"/>
              <a:gd name="connsiteY11" fmla="*/ 106293 h 140692"/>
              <a:gd name="connsiteX12" fmla="*/ 35206 w 160943"/>
              <a:gd name="connsiteY12" fmla="*/ 91221 h 140692"/>
              <a:gd name="connsiteX13" fmla="*/ 39713 w 160943"/>
              <a:gd name="connsiteY13" fmla="*/ 83307 h 140692"/>
              <a:gd name="connsiteX14" fmla="*/ 61702 w 160943"/>
              <a:gd name="connsiteY14" fmla="*/ 73943 h 140692"/>
              <a:gd name="connsiteX15" fmla="*/ 80311 w 160943"/>
              <a:gd name="connsiteY15" fmla="*/ 71480 h 140692"/>
              <a:gd name="connsiteX16" fmla="*/ 98910 w 160943"/>
              <a:gd name="connsiteY16" fmla="*/ 73943 h 140692"/>
              <a:gd name="connsiteX17" fmla="*/ 120899 w 160943"/>
              <a:gd name="connsiteY17" fmla="*/ 83307 h 140692"/>
              <a:gd name="connsiteX18" fmla="*/ 125415 w 160943"/>
              <a:gd name="connsiteY18" fmla="*/ 91221 h 140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0943" h="140692">
                <a:moveTo>
                  <a:pt x="80472" y="0"/>
                </a:moveTo>
                <a:cubicBezTo>
                  <a:pt x="36028" y="0"/>
                  <a:pt x="0" y="31495"/>
                  <a:pt x="0" y="70346"/>
                </a:cubicBezTo>
                <a:cubicBezTo>
                  <a:pt x="0" y="109197"/>
                  <a:pt x="36028" y="140692"/>
                  <a:pt x="80472" y="140692"/>
                </a:cubicBezTo>
                <a:cubicBezTo>
                  <a:pt x="124915" y="140692"/>
                  <a:pt x="160943" y="109197"/>
                  <a:pt x="160943" y="70346"/>
                </a:cubicBezTo>
                <a:cubicBezTo>
                  <a:pt x="160943" y="31495"/>
                  <a:pt x="124915" y="0"/>
                  <a:pt x="80472" y="0"/>
                </a:cubicBezTo>
                <a:close/>
                <a:moveTo>
                  <a:pt x="80301" y="27154"/>
                </a:moveTo>
                <a:cubicBezTo>
                  <a:pt x="92756" y="27154"/>
                  <a:pt x="102853" y="35980"/>
                  <a:pt x="102853" y="46868"/>
                </a:cubicBezTo>
                <a:cubicBezTo>
                  <a:pt x="102853" y="57756"/>
                  <a:pt x="92756" y="66583"/>
                  <a:pt x="80301" y="66583"/>
                </a:cubicBezTo>
                <a:cubicBezTo>
                  <a:pt x="67846" y="66583"/>
                  <a:pt x="57748" y="57756"/>
                  <a:pt x="57748" y="46868"/>
                </a:cubicBezTo>
                <a:cubicBezTo>
                  <a:pt x="57782" y="35992"/>
                  <a:pt x="67859" y="27183"/>
                  <a:pt x="80301" y="27154"/>
                </a:cubicBezTo>
                <a:close/>
                <a:moveTo>
                  <a:pt x="125405" y="106293"/>
                </a:moveTo>
                <a:lnTo>
                  <a:pt x="35206" y="106293"/>
                </a:lnTo>
                <a:lnTo>
                  <a:pt x="35206" y="91221"/>
                </a:lnTo>
                <a:cubicBezTo>
                  <a:pt x="35268" y="88124"/>
                  <a:pt x="36923" y="85217"/>
                  <a:pt x="39713" y="83307"/>
                </a:cubicBezTo>
                <a:cubicBezTo>
                  <a:pt x="46380" y="79116"/>
                  <a:pt x="53816" y="75949"/>
                  <a:pt x="61702" y="73943"/>
                </a:cubicBezTo>
                <a:cubicBezTo>
                  <a:pt x="67752" y="72404"/>
                  <a:pt x="74010" y="71575"/>
                  <a:pt x="80311" y="71480"/>
                </a:cubicBezTo>
                <a:cubicBezTo>
                  <a:pt x="86615" y="71501"/>
                  <a:pt x="92881" y="72330"/>
                  <a:pt x="98910" y="73943"/>
                </a:cubicBezTo>
                <a:cubicBezTo>
                  <a:pt x="106884" y="75743"/>
                  <a:pt x="114362" y="78927"/>
                  <a:pt x="120899" y="83307"/>
                </a:cubicBezTo>
                <a:cubicBezTo>
                  <a:pt x="123691" y="85216"/>
                  <a:pt x="125350" y="88123"/>
                  <a:pt x="125415" y="91221"/>
                </a:cubicBezTo>
                <a:close/>
              </a:path>
            </a:pathLst>
          </a:custGeom>
          <a:solidFill>
            <a:srgbClr val="000000"/>
          </a:solidFill>
          <a:ln w="10021" cap="flat">
            <a:noFill/>
            <a:prstDash val="solid"/>
            <a:miter/>
          </a:ln>
        </p:spPr>
        <p:txBody>
          <a:bodyPr rtlCol="0" anchor="ctr"/>
          <a:lstStyle/>
          <a:p>
            <a:endParaRPr lang="en-US"/>
          </a:p>
        </p:txBody>
      </p:sp>
      <p:sp>
        <p:nvSpPr>
          <p:cNvPr id="32" name="Freeform: Shape 31">
            <a:extLst>
              <a:ext uri="{FF2B5EF4-FFF2-40B4-BE49-F238E27FC236}">
                <a16:creationId xmlns:a16="http://schemas.microsoft.com/office/drawing/2014/main" id="{8C0EBD0F-D7C4-AF55-E053-240E651D8298}"/>
              </a:ext>
            </a:extLst>
          </p:cNvPr>
          <p:cNvSpPr/>
          <p:nvPr/>
        </p:nvSpPr>
        <p:spPr>
          <a:xfrm>
            <a:off x="5203916" y="3256836"/>
            <a:ext cx="48313" cy="123360"/>
          </a:xfrm>
          <a:custGeom>
            <a:avLst/>
            <a:gdLst>
              <a:gd name="connsiteX0" fmla="*/ 18488 w 48313"/>
              <a:gd name="connsiteY0" fmla="*/ 0 h 123360"/>
              <a:gd name="connsiteX1" fmla="*/ 0 w 48313"/>
              <a:gd name="connsiteY1" fmla="*/ 118524 h 123360"/>
              <a:gd name="connsiteX2" fmla="*/ 29704 w 48313"/>
              <a:gd name="connsiteY2" fmla="*/ 123361 h 123360"/>
              <a:gd name="connsiteX3" fmla="*/ 48313 w 48313"/>
              <a:gd name="connsiteY3" fmla="*/ 4106 h 123360"/>
              <a:gd name="connsiteX4" fmla="*/ 47941 w 48313"/>
              <a:gd name="connsiteY4" fmla="*/ 4106 h 123360"/>
              <a:gd name="connsiteX5" fmla="*/ 18488 w 48313"/>
              <a:gd name="connsiteY5" fmla="*/ 0 h 123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313" h="123360">
                <a:moveTo>
                  <a:pt x="18488" y="0"/>
                </a:moveTo>
                <a:lnTo>
                  <a:pt x="0" y="118524"/>
                </a:lnTo>
                <a:cubicBezTo>
                  <a:pt x="10133" y="118735"/>
                  <a:pt x="20163" y="120368"/>
                  <a:pt x="29704" y="123361"/>
                </a:cubicBezTo>
                <a:lnTo>
                  <a:pt x="48313" y="4106"/>
                </a:lnTo>
                <a:lnTo>
                  <a:pt x="47941" y="4106"/>
                </a:lnTo>
                <a:cubicBezTo>
                  <a:pt x="37937" y="4099"/>
                  <a:pt x="27998" y="2714"/>
                  <a:pt x="18488" y="0"/>
                </a:cubicBezTo>
                <a:close/>
              </a:path>
            </a:pathLst>
          </a:custGeom>
          <a:solidFill>
            <a:srgbClr val="000000"/>
          </a:solidFill>
          <a:ln w="10021" cap="flat">
            <a:noFill/>
            <a:prstDash val="solid"/>
            <a:miter/>
          </a:ln>
        </p:spPr>
        <p:txBody>
          <a:bodyPr rtlCol="0" anchor="ctr"/>
          <a:lstStyle/>
          <a:p>
            <a:endParaRPr lang="en-US"/>
          </a:p>
        </p:txBody>
      </p:sp>
      <p:sp>
        <p:nvSpPr>
          <p:cNvPr id="33" name="Freeform: Shape 32">
            <a:extLst>
              <a:ext uri="{FF2B5EF4-FFF2-40B4-BE49-F238E27FC236}">
                <a16:creationId xmlns:a16="http://schemas.microsoft.com/office/drawing/2014/main" id="{A7E759EC-FD9E-E6DB-1F9A-5CA30E53C65C}"/>
              </a:ext>
            </a:extLst>
          </p:cNvPr>
          <p:cNvSpPr/>
          <p:nvPr/>
        </p:nvSpPr>
        <p:spPr>
          <a:xfrm>
            <a:off x="5121091" y="3388445"/>
            <a:ext cx="160943" cy="140692"/>
          </a:xfrm>
          <a:custGeom>
            <a:avLst/>
            <a:gdLst>
              <a:gd name="connsiteX0" fmla="*/ 160943 w 160943"/>
              <a:gd name="connsiteY0" fmla="*/ 70346 h 140692"/>
              <a:gd name="connsiteX1" fmla="*/ 80472 w 160943"/>
              <a:gd name="connsiteY1" fmla="*/ 0 h 140692"/>
              <a:gd name="connsiteX2" fmla="*/ 0 w 160943"/>
              <a:gd name="connsiteY2" fmla="*/ 70346 h 140692"/>
              <a:gd name="connsiteX3" fmla="*/ 80472 w 160943"/>
              <a:gd name="connsiteY3" fmla="*/ 140692 h 140692"/>
              <a:gd name="connsiteX4" fmla="*/ 160943 w 160943"/>
              <a:gd name="connsiteY4" fmla="*/ 70346 h 140692"/>
              <a:gd name="connsiteX5" fmla="*/ 80301 w 160943"/>
              <a:gd name="connsiteY5" fmla="*/ 27154 h 140692"/>
              <a:gd name="connsiteX6" fmla="*/ 102853 w 160943"/>
              <a:gd name="connsiteY6" fmla="*/ 46868 h 140692"/>
              <a:gd name="connsiteX7" fmla="*/ 80301 w 160943"/>
              <a:gd name="connsiteY7" fmla="*/ 66583 h 140692"/>
              <a:gd name="connsiteX8" fmla="*/ 57748 w 160943"/>
              <a:gd name="connsiteY8" fmla="*/ 46868 h 140692"/>
              <a:gd name="connsiteX9" fmla="*/ 80301 w 160943"/>
              <a:gd name="connsiteY9" fmla="*/ 27154 h 140692"/>
              <a:gd name="connsiteX10" fmla="*/ 125395 w 160943"/>
              <a:gd name="connsiteY10" fmla="*/ 106293 h 140692"/>
              <a:gd name="connsiteX11" fmla="*/ 35206 w 160943"/>
              <a:gd name="connsiteY11" fmla="*/ 106293 h 140692"/>
              <a:gd name="connsiteX12" fmla="*/ 35206 w 160943"/>
              <a:gd name="connsiteY12" fmla="*/ 91221 h 140692"/>
              <a:gd name="connsiteX13" fmla="*/ 39713 w 160943"/>
              <a:gd name="connsiteY13" fmla="*/ 83307 h 140692"/>
              <a:gd name="connsiteX14" fmla="*/ 61702 w 160943"/>
              <a:gd name="connsiteY14" fmla="*/ 73943 h 140692"/>
              <a:gd name="connsiteX15" fmla="*/ 80311 w 160943"/>
              <a:gd name="connsiteY15" fmla="*/ 71472 h 140692"/>
              <a:gd name="connsiteX16" fmla="*/ 98910 w 160943"/>
              <a:gd name="connsiteY16" fmla="*/ 73943 h 140692"/>
              <a:gd name="connsiteX17" fmla="*/ 120899 w 160943"/>
              <a:gd name="connsiteY17" fmla="*/ 83307 h 140692"/>
              <a:gd name="connsiteX18" fmla="*/ 125405 w 160943"/>
              <a:gd name="connsiteY18" fmla="*/ 91221 h 1406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60943" h="140692">
                <a:moveTo>
                  <a:pt x="160943" y="70346"/>
                </a:moveTo>
                <a:cubicBezTo>
                  <a:pt x="160943" y="31495"/>
                  <a:pt x="124915" y="0"/>
                  <a:pt x="80472" y="0"/>
                </a:cubicBezTo>
                <a:cubicBezTo>
                  <a:pt x="36028" y="0"/>
                  <a:pt x="0" y="31495"/>
                  <a:pt x="0" y="70346"/>
                </a:cubicBezTo>
                <a:cubicBezTo>
                  <a:pt x="0" y="109197"/>
                  <a:pt x="36028" y="140692"/>
                  <a:pt x="80472" y="140692"/>
                </a:cubicBezTo>
                <a:cubicBezTo>
                  <a:pt x="124915" y="140692"/>
                  <a:pt x="160943" y="109197"/>
                  <a:pt x="160943" y="70346"/>
                </a:cubicBezTo>
                <a:close/>
                <a:moveTo>
                  <a:pt x="80301" y="27154"/>
                </a:moveTo>
                <a:cubicBezTo>
                  <a:pt x="92756" y="27154"/>
                  <a:pt x="102853" y="35980"/>
                  <a:pt x="102853" y="46868"/>
                </a:cubicBezTo>
                <a:cubicBezTo>
                  <a:pt x="102853" y="57756"/>
                  <a:pt x="92756" y="66583"/>
                  <a:pt x="80301" y="66583"/>
                </a:cubicBezTo>
                <a:cubicBezTo>
                  <a:pt x="67846" y="66583"/>
                  <a:pt x="57748" y="57756"/>
                  <a:pt x="57748" y="46868"/>
                </a:cubicBezTo>
                <a:cubicBezTo>
                  <a:pt x="57782" y="35992"/>
                  <a:pt x="67859" y="27183"/>
                  <a:pt x="80301" y="27154"/>
                </a:cubicBezTo>
                <a:close/>
                <a:moveTo>
                  <a:pt x="125395" y="106293"/>
                </a:moveTo>
                <a:lnTo>
                  <a:pt x="35206" y="106293"/>
                </a:lnTo>
                <a:lnTo>
                  <a:pt x="35206" y="91221"/>
                </a:lnTo>
                <a:cubicBezTo>
                  <a:pt x="35268" y="88124"/>
                  <a:pt x="36923" y="85217"/>
                  <a:pt x="39713" y="83307"/>
                </a:cubicBezTo>
                <a:cubicBezTo>
                  <a:pt x="46382" y="79118"/>
                  <a:pt x="53817" y="75952"/>
                  <a:pt x="61702" y="73943"/>
                </a:cubicBezTo>
                <a:cubicBezTo>
                  <a:pt x="67751" y="72400"/>
                  <a:pt x="74010" y="71569"/>
                  <a:pt x="80311" y="71472"/>
                </a:cubicBezTo>
                <a:cubicBezTo>
                  <a:pt x="86616" y="71494"/>
                  <a:pt x="92882" y="72327"/>
                  <a:pt x="98910" y="73943"/>
                </a:cubicBezTo>
                <a:cubicBezTo>
                  <a:pt x="106884" y="75743"/>
                  <a:pt x="114362" y="78927"/>
                  <a:pt x="120899" y="83307"/>
                </a:cubicBezTo>
                <a:cubicBezTo>
                  <a:pt x="123688" y="85217"/>
                  <a:pt x="125344" y="88124"/>
                  <a:pt x="125405" y="91221"/>
                </a:cubicBezTo>
                <a:close/>
              </a:path>
            </a:pathLst>
          </a:custGeom>
          <a:solidFill>
            <a:srgbClr val="000000"/>
          </a:solidFill>
          <a:ln w="10021" cap="flat">
            <a:noFill/>
            <a:prstDash val="solid"/>
            <a:miter/>
          </a:ln>
        </p:spPr>
        <p:txBody>
          <a:bodyPr rtlCol="0" anchor="ctr"/>
          <a:lstStyle/>
          <a:p>
            <a:endParaRPr lang="en-US"/>
          </a:p>
        </p:txBody>
      </p:sp>
      <p:sp>
        <p:nvSpPr>
          <p:cNvPr id="19" name="TextBox 18">
            <a:extLst>
              <a:ext uri="{FF2B5EF4-FFF2-40B4-BE49-F238E27FC236}">
                <a16:creationId xmlns:a16="http://schemas.microsoft.com/office/drawing/2014/main" id="{DE6D39DD-1D50-45CD-BBF5-BA66DD93DB35}"/>
              </a:ext>
            </a:extLst>
          </p:cNvPr>
          <p:cNvSpPr txBox="1"/>
          <p:nvPr/>
        </p:nvSpPr>
        <p:spPr>
          <a:xfrm>
            <a:off x="4425990" y="3742061"/>
            <a:ext cx="1974809" cy="653505"/>
          </a:xfrm>
          <a:prstGeom prst="rect">
            <a:avLst/>
          </a:prstGeom>
          <a:noFill/>
        </p:spPr>
        <p:txBody>
          <a:bodyPr wrap="square" rtlCol="0">
            <a:spAutoFit/>
          </a:bodyPr>
          <a:lstStyle/>
          <a:p>
            <a:r>
              <a:rPr lang="en-US" sz="2000" dirty="0"/>
              <a:t>Social Media &amp; Text Messages</a:t>
            </a:r>
          </a:p>
        </p:txBody>
      </p:sp>
      <p:sp>
        <p:nvSpPr>
          <p:cNvPr id="35" name="Freeform: Shape 34">
            <a:extLst>
              <a:ext uri="{FF2B5EF4-FFF2-40B4-BE49-F238E27FC236}">
                <a16:creationId xmlns:a16="http://schemas.microsoft.com/office/drawing/2014/main" id="{3AC3C31D-2739-F1F3-D5D1-11D1EE9B4146}"/>
              </a:ext>
            </a:extLst>
          </p:cNvPr>
          <p:cNvSpPr/>
          <p:nvPr/>
        </p:nvSpPr>
        <p:spPr>
          <a:xfrm>
            <a:off x="7299969" y="3036857"/>
            <a:ext cx="158138" cy="131917"/>
          </a:xfrm>
          <a:custGeom>
            <a:avLst/>
            <a:gdLst>
              <a:gd name="connsiteX0" fmla="*/ 158139 w 158138"/>
              <a:gd name="connsiteY0" fmla="*/ 65959 h 131917"/>
              <a:gd name="connsiteX1" fmla="*/ 79069 w 158138"/>
              <a:gd name="connsiteY1" fmla="*/ 131917 h 131917"/>
              <a:gd name="connsiteX2" fmla="*/ 0 w 158138"/>
              <a:gd name="connsiteY2" fmla="*/ 65959 h 131917"/>
              <a:gd name="connsiteX3" fmla="*/ 79069 w 158138"/>
              <a:gd name="connsiteY3" fmla="*/ 0 h 131917"/>
              <a:gd name="connsiteX4" fmla="*/ 158139 w 158138"/>
              <a:gd name="connsiteY4" fmla="*/ 65959 h 131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138" h="131917">
                <a:moveTo>
                  <a:pt x="158139" y="65959"/>
                </a:moveTo>
                <a:cubicBezTo>
                  <a:pt x="158139" y="102387"/>
                  <a:pt x="122738" y="131917"/>
                  <a:pt x="79069" y="131917"/>
                </a:cubicBezTo>
                <a:cubicBezTo>
                  <a:pt x="35401" y="131917"/>
                  <a:pt x="0" y="102387"/>
                  <a:pt x="0" y="65959"/>
                </a:cubicBezTo>
                <a:cubicBezTo>
                  <a:pt x="0" y="29531"/>
                  <a:pt x="35401" y="0"/>
                  <a:pt x="79069" y="0"/>
                </a:cubicBezTo>
                <a:cubicBezTo>
                  <a:pt x="122738" y="0"/>
                  <a:pt x="158139" y="29531"/>
                  <a:pt x="158139" y="65959"/>
                </a:cubicBezTo>
                <a:close/>
              </a:path>
            </a:pathLst>
          </a:custGeom>
          <a:solidFill>
            <a:srgbClr val="000000"/>
          </a:solidFill>
          <a:ln w="11410" cap="flat">
            <a:noFill/>
            <a:prstDash val="solid"/>
            <a:miter/>
          </a:ln>
        </p:spPr>
        <p:txBody>
          <a:bodyPr rtlCol="0" anchor="ctr"/>
          <a:lstStyle/>
          <a:p>
            <a:endParaRPr lang="en-US"/>
          </a:p>
        </p:txBody>
      </p:sp>
      <p:sp>
        <p:nvSpPr>
          <p:cNvPr id="36" name="Freeform: Shape 35">
            <a:extLst>
              <a:ext uri="{FF2B5EF4-FFF2-40B4-BE49-F238E27FC236}">
                <a16:creationId xmlns:a16="http://schemas.microsoft.com/office/drawing/2014/main" id="{9A530B51-B3EB-3B68-3DB0-7BE574B421F3}"/>
              </a:ext>
            </a:extLst>
          </p:cNvPr>
          <p:cNvSpPr/>
          <p:nvPr/>
        </p:nvSpPr>
        <p:spPr>
          <a:xfrm>
            <a:off x="7165005" y="3187606"/>
            <a:ext cx="428104" cy="603063"/>
          </a:xfrm>
          <a:custGeom>
            <a:avLst/>
            <a:gdLst>
              <a:gd name="connsiteX0" fmla="*/ 63801 w 428104"/>
              <a:gd name="connsiteY0" fmla="*/ 66726 h 603063"/>
              <a:gd name="connsiteX1" fmla="*/ 1111 w 428104"/>
              <a:gd name="connsiteY1" fmla="*/ 265071 h 603063"/>
              <a:gd name="connsiteX2" fmla="*/ 25283 w 428104"/>
              <a:gd name="connsiteY2" fmla="*/ 299558 h 603063"/>
              <a:gd name="connsiteX3" fmla="*/ 33868 w 428104"/>
              <a:gd name="connsiteY3" fmla="*/ 300502 h 603063"/>
              <a:gd name="connsiteX4" fmla="*/ 67190 w 428104"/>
              <a:gd name="connsiteY4" fmla="*/ 279489 h 603063"/>
              <a:gd name="connsiteX5" fmla="*/ 123443 w 428104"/>
              <a:gd name="connsiteY5" fmla="*/ 100233 h 603063"/>
              <a:gd name="connsiteX6" fmla="*/ 123582 w 428104"/>
              <a:gd name="connsiteY6" fmla="*/ 100165 h 603063"/>
              <a:gd name="connsiteX7" fmla="*/ 123668 w 428104"/>
              <a:gd name="connsiteY7" fmla="*/ 100257 h 603063"/>
              <a:gd name="connsiteX8" fmla="*/ 123668 w 428104"/>
              <a:gd name="connsiteY8" fmla="*/ 603063 h 603063"/>
              <a:gd name="connsiteX9" fmla="*/ 191442 w 428104"/>
              <a:gd name="connsiteY9" fmla="*/ 603063 h 603063"/>
              <a:gd name="connsiteX10" fmla="*/ 191442 w 428104"/>
              <a:gd name="connsiteY10" fmla="*/ 310962 h 603063"/>
              <a:gd name="connsiteX11" fmla="*/ 236624 w 428104"/>
              <a:gd name="connsiteY11" fmla="*/ 310962 h 603063"/>
              <a:gd name="connsiteX12" fmla="*/ 236624 w 428104"/>
              <a:gd name="connsiteY12" fmla="*/ 603063 h 603063"/>
              <a:gd name="connsiteX13" fmla="*/ 304397 w 428104"/>
              <a:gd name="connsiteY13" fmla="*/ 603063 h 603063"/>
              <a:gd name="connsiteX14" fmla="*/ 304397 w 428104"/>
              <a:gd name="connsiteY14" fmla="*/ 100257 h 603063"/>
              <a:gd name="connsiteX15" fmla="*/ 304512 w 428104"/>
              <a:gd name="connsiteY15" fmla="*/ 100162 h 603063"/>
              <a:gd name="connsiteX16" fmla="*/ 304622 w 428104"/>
              <a:gd name="connsiteY16" fmla="*/ 100233 h 603063"/>
              <a:gd name="connsiteX17" fmla="*/ 360876 w 428104"/>
              <a:gd name="connsiteY17" fmla="*/ 279489 h 603063"/>
              <a:gd name="connsiteX18" fmla="*/ 394763 w 428104"/>
              <a:gd name="connsiteY18" fmla="*/ 300502 h 603063"/>
              <a:gd name="connsiteX19" fmla="*/ 403348 w 428104"/>
              <a:gd name="connsiteY19" fmla="*/ 299559 h 603063"/>
              <a:gd name="connsiteX20" fmla="*/ 426956 w 428104"/>
              <a:gd name="connsiteY20" fmla="*/ 265072 h 603063"/>
              <a:gd name="connsiteX21" fmla="*/ 364151 w 428104"/>
              <a:gd name="connsiteY21" fmla="*/ 66726 h 603063"/>
              <a:gd name="connsiteX22" fmla="*/ 352856 w 428104"/>
              <a:gd name="connsiteY22" fmla="*/ 50897 h 603063"/>
              <a:gd name="connsiteX23" fmla="*/ 275029 w 428104"/>
              <a:gd name="connsiteY23" fmla="*/ 9437 h 603063"/>
              <a:gd name="connsiteX24" fmla="*/ 214033 w 428104"/>
              <a:gd name="connsiteY24" fmla="*/ 13 h 603063"/>
              <a:gd name="connsiteX25" fmla="*/ 153036 w 428104"/>
              <a:gd name="connsiteY25" fmla="*/ 8495 h 603063"/>
              <a:gd name="connsiteX26" fmla="*/ 75097 w 428104"/>
              <a:gd name="connsiteY26" fmla="*/ 49955 h 603063"/>
              <a:gd name="connsiteX27" fmla="*/ 63801 w 428104"/>
              <a:gd name="connsiteY27" fmla="*/ 66726 h 603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428104" h="603063">
                <a:moveTo>
                  <a:pt x="63801" y="66726"/>
                </a:moveTo>
                <a:lnTo>
                  <a:pt x="1111" y="265071"/>
                </a:lnTo>
                <a:cubicBezTo>
                  <a:pt x="-3620" y="280158"/>
                  <a:pt x="7196" y="295589"/>
                  <a:pt x="25283" y="299558"/>
                </a:cubicBezTo>
                <a:cubicBezTo>
                  <a:pt x="28080" y="300195"/>
                  <a:pt x="30968" y="300512"/>
                  <a:pt x="33868" y="300502"/>
                </a:cubicBezTo>
                <a:cubicBezTo>
                  <a:pt x="49449" y="300719"/>
                  <a:pt x="63199" y="292048"/>
                  <a:pt x="67190" y="279489"/>
                </a:cubicBezTo>
                <a:lnTo>
                  <a:pt x="123443" y="100233"/>
                </a:lnTo>
                <a:cubicBezTo>
                  <a:pt x="123459" y="100182"/>
                  <a:pt x="123522" y="100152"/>
                  <a:pt x="123582" y="100165"/>
                </a:cubicBezTo>
                <a:cubicBezTo>
                  <a:pt x="123633" y="100175"/>
                  <a:pt x="123668" y="100214"/>
                  <a:pt x="123668" y="100257"/>
                </a:cubicBezTo>
                <a:lnTo>
                  <a:pt x="123668" y="603063"/>
                </a:lnTo>
                <a:lnTo>
                  <a:pt x="191442" y="603063"/>
                </a:lnTo>
                <a:lnTo>
                  <a:pt x="191442" y="310962"/>
                </a:lnTo>
                <a:lnTo>
                  <a:pt x="236624" y="310962"/>
                </a:lnTo>
                <a:lnTo>
                  <a:pt x="236624" y="603063"/>
                </a:lnTo>
                <a:lnTo>
                  <a:pt x="304397" y="603063"/>
                </a:lnTo>
                <a:lnTo>
                  <a:pt x="304397" y="100257"/>
                </a:lnTo>
                <a:cubicBezTo>
                  <a:pt x="304397" y="100204"/>
                  <a:pt x="304448" y="100162"/>
                  <a:pt x="304512" y="100162"/>
                </a:cubicBezTo>
                <a:cubicBezTo>
                  <a:pt x="304563" y="100162"/>
                  <a:pt x="304609" y="100191"/>
                  <a:pt x="304622" y="100233"/>
                </a:cubicBezTo>
                <a:lnTo>
                  <a:pt x="360876" y="279489"/>
                </a:lnTo>
                <a:cubicBezTo>
                  <a:pt x="364917" y="292222"/>
                  <a:pt x="378974" y="300939"/>
                  <a:pt x="394763" y="300502"/>
                </a:cubicBezTo>
                <a:cubicBezTo>
                  <a:pt x="397662" y="300512"/>
                  <a:pt x="400550" y="300195"/>
                  <a:pt x="403348" y="299559"/>
                </a:cubicBezTo>
                <a:cubicBezTo>
                  <a:pt x="421206" y="295381"/>
                  <a:pt x="431725" y="280016"/>
                  <a:pt x="426956" y="265072"/>
                </a:cubicBezTo>
                <a:lnTo>
                  <a:pt x="364151" y="66726"/>
                </a:lnTo>
                <a:cubicBezTo>
                  <a:pt x="362014" y="60752"/>
                  <a:pt x="358134" y="55313"/>
                  <a:pt x="352856" y="50897"/>
                </a:cubicBezTo>
                <a:cubicBezTo>
                  <a:pt x="331240" y="32110"/>
                  <a:pt x="304559" y="17896"/>
                  <a:pt x="275029" y="9437"/>
                </a:cubicBezTo>
                <a:cubicBezTo>
                  <a:pt x="255643" y="2967"/>
                  <a:pt x="234912" y="-235"/>
                  <a:pt x="214033" y="13"/>
                </a:cubicBezTo>
                <a:cubicBezTo>
                  <a:pt x="193268" y="-84"/>
                  <a:pt x="172639" y="2785"/>
                  <a:pt x="153036" y="8495"/>
                </a:cubicBezTo>
                <a:cubicBezTo>
                  <a:pt x="123333" y="16710"/>
                  <a:pt x="96549" y="30958"/>
                  <a:pt x="75097" y="49955"/>
                </a:cubicBezTo>
                <a:cubicBezTo>
                  <a:pt x="70059" y="54879"/>
                  <a:pt x="66222" y="60576"/>
                  <a:pt x="63801" y="66726"/>
                </a:cubicBezTo>
                <a:close/>
              </a:path>
            </a:pathLst>
          </a:custGeom>
          <a:solidFill>
            <a:srgbClr val="000000"/>
          </a:solidFill>
          <a:ln w="11410" cap="flat">
            <a:noFill/>
            <a:prstDash val="solid"/>
            <a:miter/>
          </a:ln>
        </p:spPr>
        <p:txBody>
          <a:bodyPr rtlCol="0" anchor="ctr"/>
          <a:lstStyle/>
          <a:p>
            <a:endParaRPr lang="en-US"/>
          </a:p>
        </p:txBody>
      </p:sp>
      <p:sp>
        <p:nvSpPr>
          <p:cNvPr id="37" name="Freeform: Shape 36">
            <a:extLst>
              <a:ext uri="{FF2B5EF4-FFF2-40B4-BE49-F238E27FC236}">
                <a16:creationId xmlns:a16="http://schemas.microsoft.com/office/drawing/2014/main" id="{A8AABAB2-32CB-4BF0-2937-EC4387F84024}"/>
              </a:ext>
            </a:extLst>
          </p:cNvPr>
          <p:cNvSpPr/>
          <p:nvPr/>
        </p:nvSpPr>
        <p:spPr>
          <a:xfrm>
            <a:off x="7921616" y="3036857"/>
            <a:ext cx="158138" cy="131917"/>
          </a:xfrm>
          <a:custGeom>
            <a:avLst/>
            <a:gdLst>
              <a:gd name="connsiteX0" fmla="*/ 158139 w 158138"/>
              <a:gd name="connsiteY0" fmla="*/ 65959 h 131917"/>
              <a:gd name="connsiteX1" fmla="*/ 79069 w 158138"/>
              <a:gd name="connsiteY1" fmla="*/ 131917 h 131917"/>
              <a:gd name="connsiteX2" fmla="*/ 0 w 158138"/>
              <a:gd name="connsiteY2" fmla="*/ 65959 h 131917"/>
              <a:gd name="connsiteX3" fmla="*/ 79069 w 158138"/>
              <a:gd name="connsiteY3" fmla="*/ 0 h 131917"/>
              <a:gd name="connsiteX4" fmla="*/ 158139 w 158138"/>
              <a:gd name="connsiteY4" fmla="*/ 65959 h 13191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8138" h="131917">
                <a:moveTo>
                  <a:pt x="158139" y="65959"/>
                </a:moveTo>
                <a:cubicBezTo>
                  <a:pt x="158139" y="102387"/>
                  <a:pt x="122738" y="131917"/>
                  <a:pt x="79069" y="131917"/>
                </a:cubicBezTo>
                <a:cubicBezTo>
                  <a:pt x="35401" y="131917"/>
                  <a:pt x="0" y="102387"/>
                  <a:pt x="0" y="65959"/>
                </a:cubicBezTo>
                <a:cubicBezTo>
                  <a:pt x="0" y="29531"/>
                  <a:pt x="35401" y="0"/>
                  <a:pt x="79069" y="0"/>
                </a:cubicBezTo>
                <a:cubicBezTo>
                  <a:pt x="122738" y="0"/>
                  <a:pt x="158139" y="29531"/>
                  <a:pt x="158139" y="65959"/>
                </a:cubicBezTo>
                <a:close/>
              </a:path>
            </a:pathLst>
          </a:custGeom>
          <a:solidFill>
            <a:srgbClr val="000000"/>
          </a:solidFill>
          <a:ln w="11410" cap="flat">
            <a:noFill/>
            <a:prstDash val="solid"/>
            <a:miter/>
          </a:ln>
        </p:spPr>
        <p:txBody>
          <a:bodyPr rtlCol="0" anchor="ctr"/>
          <a:lstStyle/>
          <a:p>
            <a:endParaRPr lang="en-US"/>
          </a:p>
        </p:txBody>
      </p:sp>
      <p:sp>
        <p:nvSpPr>
          <p:cNvPr id="38" name="Freeform: Shape 37">
            <a:extLst>
              <a:ext uri="{FF2B5EF4-FFF2-40B4-BE49-F238E27FC236}">
                <a16:creationId xmlns:a16="http://schemas.microsoft.com/office/drawing/2014/main" id="{E443AE30-A8A8-3C15-F508-4EE0AB64D072}"/>
              </a:ext>
            </a:extLst>
          </p:cNvPr>
          <p:cNvSpPr/>
          <p:nvPr/>
        </p:nvSpPr>
        <p:spPr>
          <a:xfrm>
            <a:off x="7786614" y="3187620"/>
            <a:ext cx="428139" cy="603049"/>
          </a:xfrm>
          <a:custGeom>
            <a:avLst/>
            <a:gdLst>
              <a:gd name="connsiteX0" fmla="*/ 191480 w 428139"/>
              <a:gd name="connsiteY0" fmla="*/ 376905 h 603049"/>
              <a:gd name="connsiteX1" fmla="*/ 191480 w 428139"/>
              <a:gd name="connsiteY1" fmla="*/ 603049 h 603049"/>
              <a:gd name="connsiteX2" fmla="*/ 123706 w 428139"/>
              <a:gd name="connsiteY2" fmla="*/ 603049 h 603049"/>
              <a:gd name="connsiteX3" fmla="*/ 123706 w 428139"/>
              <a:gd name="connsiteY3" fmla="*/ 376905 h 603049"/>
              <a:gd name="connsiteX4" fmla="*/ 65420 w 428139"/>
              <a:gd name="connsiteY4" fmla="*/ 376905 h 603049"/>
              <a:gd name="connsiteX5" fmla="*/ 123706 w 428139"/>
              <a:gd name="connsiteY5" fmla="*/ 195144 h 603049"/>
              <a:gd name="connsiteX6" fmla="*/ 123706 w 428139"/>
              <a:gd name="connsiteY6" fmla="*/ 100244 h 603049"/>
              <a:gd name="connsiteX7" fmla="*/ 123591 w 428139"/>
              <a:gd name="connsiteY7" fmla="*/ 100148 h 603049"/>
              <a:gd name="connsiteX8" fmla="*/ 123481 w 428139"/>
              <a:gd name="connsiteY8" fmla="*/ 100219 h 603049"/>
              <a:gd name="connsiteX9" fmla="*/ 67228 w 428139"/>
              <a:gd name="connsiteY9" fmla="*/ 279475 h 603049"/>
              <a:gd name="connsiteX10" fmla="*/ 33342 w 428139"/>
              <a:gd name="connsiteY10" fmla="*/ 300489 h 603049"/>
              <a:gd name="connsiteX11" fmla="*/ 24756 w 428139"/>
              <a:gd name="connsiteY11" fmla="*/ 299545 h 603049"/>
              <a:gd name="connsiteX12" fmla="*/ 1148 w 428139"/>
              <a:gd name="connsiteY12" fmla="*/ 265058 h 603049"/>
              <a:gd name="connsiteX13" fmla="*/ 63952 w 428139"/>
              <a:gd name="connsiteY13" fmla="*/ 66712 h 603049"/>
              <a:gd name="connsiteX14" fmla="*/ 75247 w 428139"/>
              <a:gd name="connsiteY14" fmla="*/ 50883 h 603049"/>
              <a:gd name="connsiteX15" fmla="*/ 153075 w 428139"/>
              <a:gd name="connsiteY15" fmla="*/ 9423 h 603049"/>
              <a:gd name="connsiteX16" fmla="*/ 275065 w 428139"/>
              <a:gd name="connsiteY16" fmla="*/ 9423 h 603049"/>
              <a:gd name="connsiteX17" fmla="*/ 352893 w 428139"/>
              <a:gd name="connsiteY17" fmla="*/ 50883 h 603049"/>
              <a:gd name="connsiteX18" fmla="*/ 364188 w 428139"/>
              <a:gd name="connsiteY18" fmla="*/ 66712 h 603049"/>
              <a:gd name="connsiteX19" fmla="*/ 426992 w 428139"/>
              <a:gd name="connsiteY19" fmla="*/ 265057 h 603049"/>
              <a:gd name="connsiteX20" fmla="*/ 403384 w 428139"/>
              <a:gd name="connsiteY20" fmla="*/ 299544 h 603049"/>
              <a:gd name="connsiteX21" fmla="*/ 394799 w 428139"/>
              <a:gd name="connsiteY21" fmla="*/ 300489 h 603049"/>
              <a:gd name="connsiteX22" fmla="*/ 360912 w 428139"/>
              <a:gd name="connsiteY22" fmla="*/ 279475 h 603049"/>
              <a:gd name="connsiteX23" fmla="*/ 304659 w 428139"/>
              <a:gd name="connsiteY23" fmla="*/ 100219 h 603049"/>
              <a:gd name="connsiteX24" fmla="*/ 304520 w 428139"/>
              <a:gd name="connsiteY24" fmla="*/ 100151 h 603049"/>
              <a:gd name="connsiteX25" fmla="*/ 304434 w 428139"/>
              <a:gd name="connsiteY25" fmla="*/ 100244 h 603049"/>
              <a:gd name="connsiteX26" fmla="*/ 304434 w 428139"/>
              <a:gd name="connsiteY26" fmla="*/ 195144 h 603049"/>
              <a:gd name="connsiteX27" fmla="*/ 362720 w 428139"/>
              <a:gd name="connsiteY27" fmla="*/ 376905 h 603049"/>
              <a:gd name="connsiteX28" fmla="*/ 304434 w 428139"/>
              <a:gd name="connsiteY28" fmla="*/ 376905 h 603049"/>
              <a:gd name="connsiteX29" fmla="*/ 304434 w 428139"/>
              <a:gd name="connsiteY29" fmla="*/ 603049 h 603049"/>
              <a:gd name="connsiteX30" fmla="*/ 236661 w 428139"/>
              <a:gd name="connsiteY30" fmla="*/ 603049 h 603049"/>
              <a:gd name="connsiteX31" fmla="*/ 236661 w 428139"/>
              <a:gd name="connsiteY31" fmla="*/ 376905 h 6030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428139" h="603049">
                <a:moveTo>
                  <a:pt x="191480" y="376905"/>
                </a:moveTo>
                <a:lnTo>
                  <a:pt x="191480" y="603049"/>
                </a:lnTo>
                <a:lnTo>
                  <a:pt x="123706" y="603049"/>
                </a:lnTo>
                <a:lnTo>
                  <a:pt x="123706" y="376905"/>
                </a:lnTo>
                <a:lnTo>
                  <a:pt x="65420" y="376905"/>
                </a:lnTo>
                <a:lnTo>
                  <a:pt x="123706" y="195144"/>
                </a:lnTo>
                <a:lnTo>
                  <a:pt x="123706" y="100244"/>
                </a:lnTo>
                <a:cubicBezTo>
                  <a:pt x="123706" y="100190"/>
                  <a:pt x="123654" y="100148"/>
                  <a:pt x="123591" y="100148"/>
                </a:cubicBezTo>
                <a:cubicBezTo>
                  <a:pt x="123540" y="100148"/>
                  <a:pt x="123494" y="100178"/>
                  <a:pt x="123481" y="100219"/>
                </a:cubicBezTo>
                <a:lnTo>
                  <a:pt x="67228" y="279475"/>
                </a:lnTo>
                <a:cubicBezTo>
                  <a:pt x="63187" y="292208"/>
                  <a:pt x="49131" y="300925"/>
                  <a:pt x="33342" y="300489"/>
                </a:cubicBezTo>
                <a:cubicBezTo>
                  <a:pt x="30442" y="300499"/>
                  <a:pt x="27554" y="300181"/>
                  <a:pt x="24756" y="299545"/>
                </a:cubicBezTo>
                <a:cubicBezTo>
                  <a:pt x="6897" y="295368"/>
                  <a:pt x="-3622" y="280002"/>
                  <a:pt x="1148" y="265058"/>
                </a:cubicBezTo>
                <a:lnTo>
                  <a:pt x="63952" y="66712"/>
                </a:lnTo>
                <a:cubicBezTo>
                  <a:pt x="66202" y="60780"/>
                  <a:pt x="70068" y="55362"/>
                  <a:pt x="75247" y="50883"/>
                </a:cubicBezTo>
                <a:cubicBezTo>
                  <a:pt x="96863" y="32096"/>
                  <a:pt x="123545" y="17883"/>
                  <a:pt x="153075" y="9423"/>
                </a:cubicBezTo>
                <a:cubicBezTo>
                  <a:pt x="192343" y="-3141"/>
                  <a:pt x="235798" y="-3141"/>
                  <a:pt x="275065" y="9423"/>
                </a:cubicBezTo>
                <a:cubicBezTo>
                  <a:pt x="304595" y="17883"/>
                  <a:pt x="331277" y="32096"/>
                  <a:pt x="352893" y="50883"/>
                </a:cubicBezTo>
                <a:cubicBezTo>
                  <a:pt x="358072" y="55362"/>
                  <a:pt x="361938" y="60780"/>
                  <a:pt x="364188" y="66712"/>
                </a:cubicBezTo>
                <a:lnTo>
                  <a:pt x="426992" y="265057"/>
                </a:lnTo>
                <a:cubicBezTo>
                  <a:pt x="431762" y="280002"/>
                  <a:pt x="421243" y="295367"/>
                  <a:pt x="403384" y="299544"/>
                </a:cubicBezTo>
                <a:cubicBezTo>
                  <a:pt x="400587" y="300181"/>
                  <a:pt x="397699" y="300498"/>
                  <a:pt x="394799" y="300489"/>
                </a:cubicBezTo>
                <a:cubicBezTo>
                  <a:pt x="379010" y="300925"/>
                  <a:pt x="364953" y="292208"/>
                  <a:pt x="360912" y="279475"/>
                </a:cubicBezTo>
                <a:lnTo>
                  <a:pt x="304659" y="100219"/>
                </a:lnTo>
                <a:cubicBezTo>
                  <a:pt x="304643" y="100168"/>
                  <a:pt x="304581" y="100138"/>
                  <a:pt x="304520" y="100151"/>
                </a:cubicBezTo>
                <a:cubicBezTo>
                  <a:pt x="304470" y="100162"/>
                  <a:pt x="304434" y="100200"/>
                  <a:pt x="304434" y="100244"/>
                </a:cubicBezTo>
                <a:lnTo>
                  <a:pt x="304434" y="195144"/>
                </a:lnTo>
                <a:lnTo>
                  <a:pt x="362720" y="376905"/>
                </a:lnTo>
                <a:lnTo>
                  <a:pt x="304434" y="376905"/>
                </a:lnTo>
                <a:lnTo>
                  <a:pt x="304434" y="603049"/>
                </a:lnTo>
                <a:lnTo>
                  <a:pt x="236661" y="603049"/>
                </a:lnTo>
                <a:lnTo>
                  <a:pt x="236661" y="376905"/>
                </a:lnTo>
                <a:close/>
              </a:path>
            </a:pathLst>
          </a:custGeom>
          <a:solidFill>
            <a:srgbClr val="000000"/>
          </a:solidFill>
          <a:ln w="11410" cap="flat">
            <a:noFill/>
            <a:prstDash val="solid"/>
            <a:miter/>
          </a:ln>
        </p:spPr>
        <p:txBody>
          <a:bodyPr rtlCol="0" anchor="ctr"/>
          <a:lstStyle/>
          <a:p>
            <a:endParaRPr lang="en-US"/>
          </a:p>
        </p:txBody>
      </p:sp>
      <p:sp>
        <p:nvSpPr>
          <p:cNvPr id="39" name="Freeform: Shape 38">
            <a:extLst>
              <a:ext uri="{FF2B5EF4-FFF2-40B4-BE49-F238E27FC236}">
                <a16:creationId xmlns:a16="http://schemas.microsoft.com/office/drawing/2014/main" id="{873347A8-F760-2855-9814-F6CEA1B5D006}"/>
              </a:ext>
            </a:extLst>
          </p:cNvPr>
          <p:cNvSpPr/>
          <p:nvPr/>
        </p:nvSpPr>
        <p:spPr>
          <a:xfrm>
            <a:off x="7517584" y="3084725"/>
            <a:ext cx="345506" cy="134502"/>
          </a:xfrm>
          <a:custGeom>
            <a:avLst/>
            <a:gdLst>
              <a:gd name="connsiteX0" fmla="*/ 80658 w 345506"/>
              <a:gd name="connsiteY0" fmla="*/ 0 h 134502"/>
              <a:gd name="connsiteX1" fmla="*/ 0 w 345506"/>
              <a:gd name="connsiteY1" fmla="*/ 67247 h 134502"/>
              <a:gd name="connsiteX2" fmla="*/ 80658 w 345506"/>
              <a:gd name="connsiteY2" fmla="*/ 134503 h 134502"/>
              <a:gd name="connsiteX3" fmla="*/ 104902 w 345506"/>
              <a:gd name="connsiteY3" fmla="*/ 114300 h 134502"/>
              <a:gd name="connsiteX4" fmla="*/ 65601 w 345506"/>
              <a:gd name="connsiteY4" fmla="*/ 81534 h 134502"/>
              <a:gd name="connsiteX5" fmla="*/ 279905 w 345506"/>
              <a:gd name="connsiteY5" fmla="*/ 81534 h 134502"/>
              <a:gd name="connsiteX6" fmla="*/ 240604 w 345506"/>
              <a:gd name="connsiteY6" fmla="*/ 114300 h 134502"/>
              <a:gd name="connsiteX7" fmla="*/ 264848 w 345506"/>
              <a:gd name="connsiteY7" fmla="*/ 134503 h 134502"/>
              <a:gd name="connsiteX8" fmla="*/ 345506 w 345506"/>
              <a:gd name="connsiteY8" fmla="*/ 67247 h 134502"/>
              <a:gd name="connsiteX9" fmla="*/ 264848 w 345506"/>
              <a:gd name="connsiteY9" fmla="*/ 0 h 134502"/>
              <a:gd name="connsiteX10" fmla="*/ 240604 w 345506"/>
              <a:gd name="connsiteY10" fmla="*/ 20203 h 134502"/>
              <a:gd name="connsiteX11" fmla="*/ 279905 w 345506"/>
              <a:gd name="connsiteY11" fmla="*/ 52959 h 134502"/>
              <a:gd name="connsiteX12" fmla="*/ 65601 w 345506"/>
              <a:gd name="connsiteY12" fmla="*/ 52959 h 134502"/>
              <a:gd name="connsiteX13" fmla="*/ 104902 w 345506"/>
              <a:gd name="connsiteY13" fmla="*/ 20203 h 134502"/>
              <a:gd name="connsiteX14" fmla="*/ 80658 w 345506"/>
              <a:gd name="connsiteY14" fmla="*/ 0 h 134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345506" h="134502">
                <a:moveTo>
                  <a:pt x="80658" y="0"/>
                </a:moveTo>
                <a:lnTo>
                  <a:pt x="0" y="67247"/>
                </a:lnTo>
                <a:lnTo>
                  <a:pt x="80658" y="134503"/>
                </a:lnTo>
                <a:lnTo>
                  <a:pt x="104902" y="114300"/>
                </a:lnTo>
                <a:lnTo>
                  <a:pt x="65601" y="81534"/>
                </a:lnTo>
                <a:lnTo>
                  <a:pt x="279905" y="81534"/>
                </a:lnTo>
                <a:lnTo>
                  <a:pt x="240604" y="114300"/>
                </a:lnTo>
                <a:lnTo>
                  <a:pt x="264848" y="134503"/>
                </a:lnTo>
                <a:lnTo>
                  <a:pt x="345506" y="67247"/>
                </a:lnTo>
                <a:lnTo>
                  <a:pt x="264848" y="0"/>
                </a:lnTo>
                <a:lnTo>
                  <a:pt x="240604" y="20203"/>
                </a:lnTo>
                <a:lnTo>
                  <a:pt x="279905" y="52959"/>
                </a:lnTo>
                <a:lnTo>
                  <a:pt x="65601" y="52959"/>
                </a:lnTo>
                <a:lnTo>
                  <a:pt x="104902" y="20203"/>
                </a:lnTo>
                <a:lnTo>
                  <a:pt x="80658" y="0"/>
                </a:lnTo>
                <a:close/>
              </a:path>
            </a:pathLst>
          </a:custGeom>
          <a:solidFill>
            <a:srgbClr val="000000"/>
          </a:solidFill>
          <a:ln w="11410" cap="flat">
            <a:noFill/>
            <a:prstDash val="solid"/>
            <a:miter/>
          </a:ln>
        </p:spPr>
        <p:txBody>
          <a:bodyPr rtlCol="0" anchor="ctr"/>
          <a:lstStyle/>
          <a:p>
            <a:endParaRPr lang="en-US"/>
          </a:p>
        </p:txBody>
      </p:sp>
      <p:sp>
        <p:nvSpPr>
          <p:cNvPr id="22" name="TextBox 21">
            <a:extLst>
              <a:ext uri="{FF2B5EF4-FFF2-40B4-BE49-F238E27FC236}">
                <a16:creationId xmlns:a16="http://schemas.microsoft.com/office/drawing/2014/main" id="{4C7831C5-89D1-4421-9214-6F75E2784DD7}"/>
              </a:ext>
            </a:extLst>
          </p:cNvPr>
          <p:cNvSpPr txBox="1"/>
          <p:nvPr/>
        </p:nvSpPr>
        <p:spPr>
          <a:xfrm>
            <a:off x="6928320" y="3792522"/>
            <a:ext cx="1763988" cy="400110"/>
          </a:xfrm>
          <a:prstGeom prst="rect">
            <a:avLst/>
          </a:prstGeom>
          <a:noFill/>
        </p:spPr>
        <p:txBody>
          <a:bodyPr wrap="square" rtlCol="0">
            <a:spAutoFit/>
          </a:bodyPr>
          <a:lstStyle/>
          <a:p>
            <a:r>
              <a:rPr lang="en-US" sz="2000" dirty="0"/>
              <a:t>Face-to-face</a:t>
            </a:r>
          </a:p>
        </p:txBody>
      </p:sp>
      <p:pic>
        <p:nvPicPr>
          <p:cNvPr id="21" name="Picture 20">
            <a:extLst>
              <a:ext uri="{FF2B5EF4-FFF2-40B4-BE49-F238E27FC236}">
                <a16:creationId xmlns:a16="http://schemas.microsoft.com/office/drawing/2014/main" id="{EF48DFA1-FDAC-4DEC-B8B3-B67BAFECF760}"/>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24" name="Plus Sign 23">
            <a:extLst>
              <a:ext uri="{FF2B5EF4-FFF2-40B4-BE49-F238E27FC236}">
                <a16:creationId xmlns:a16="http://schemas.microsoft.com/office/drawing/2014/main" id="{E0BD6CBF-5F8E-4837-A02C-68E48E4D9AF9}"/>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4E54E09A-9C20-BB37-3DAC-D14B628F3205}"/>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8871942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88C90D-58B9-472F-8220-5A1D943C3CC3}"/>
              </a:ext>
            </a:extLst>
          </p:cNvPr>
          <p:cNvSpPr>
            <a:spLocks noGrp="1"/>
          </p:cNvSpPr>
          <p:nvPr>
            <p:ph type="title"/>
          </p:nvPr>
        </p:nvSpPr>
        <p:spPr>
          <a:xfrm>
            <a:off x="777140" y="277443"/>
            <a:ext cx="10576660" cy="715899"/>
          </a:xfrm>
        </p:spPr>
        <p:txBody>
          <a:bodyPr>
            <a:normAutofit/>
          </a:bodyPr>
          <a:lstStyle/>
          <a:p>
            <a:r>
              <a:rPr lang="en-US" dirty="0"/>
              <a:t>Threat Actors Types</a:t>
            </a:r>
          </a:p>
        </p:txBody>
      </p:sp>
      <p:graphicFrame>
        <p:nvGraphicFramePr>
          <p:cNvPr id="6" name="Table 6">
            <a:extLst>
              <a:ext uri="{FF2B5EF4-FFF2-40B4-BE49-F238E27FC236}">
                <a16:creationId xmlns:a16="http://schemas.microsoft.com/office/drawing/2014/main" id="{35474597-2C13-43F0-A385-5224ADE7EE4D}"/>
              </a:ext>
            </a:extLst>
          </p:cNvPr>
          <p:cNvGraphicFramePr>
            <a:graphicFrameLocks noGrp="1"/>
          </p:cNvGraphicFramePr>
          <p:nvPr>
            <p:ph idx="1"/>
            <p:extLst>
              <p:ext uri="{D42A27DB-BD31-4B8C-83A1-F6EECF244321}">
                <p14:modId xmlns:p14="http://schemas.microsoft.com/office/powerpoint/2010/main" val="2134813042"/>
              </p:ext>
            </p:extLst>
          </p:nvPr>
        </p:nvGraphicFramePr>
        <p:xfrm>
          <a:off x="657758" y="844600"/>
          <a:ext cx="10664687" cy="5857036"/>
        </p:xfrm>
        <a:graphic>
          <a:graphicData uri="http://schemas.openxmlformats.org/drawingml/2006/table">
            <a:tbl>
              <a:tblPr firstRow="1" bandRow="1">
                <a:tableStyleId>{5C22544A-7EE6-4342-B048-85BDC9FD1C3A}</a:tableStyleId>
              </a:tblPr>
              <a:tblGrid>
                <a:gridCol w="2416507">
                  <a:extLst>
                    <a:ext uri="{9D8B030D-6E8A-4147-A177-3AD203B41FA5}">
                      <a16:colId xmlns:a16="http://schemas.microsoft.com/office/drawing/2014/main" val="4081693801"/>
                    </a:ext>
                  </a:extLst>
                </a:gridCol>
                <a:gridCol w="2239364">
                  <a:extLst>
                    <a:ext uri="{9D8B030D-6E8A-4147-A177-3AD203B41FA5}">
                      <a16:colId xmlns:a16="http://schemas.microsoft.com/office/drawing/2014/main" val="3146580994"/>
                    </a:ext>
                  </a:extLst>
                </a:gridCol>
                <a:gridCol w="2407765">
                  <a:extLst>
                    <a:ext uri="{9D8B030D-6E8A-4147-A177-3AD203B41FA5}">
                      <a16:colId xmlns:a16="http://schemas.microsoft.com/office/drawing/2014/main" val="311863427"/>
                    </a:ext>
                  </a:extLst>
                </a:gridCol>
                <a:gridCol w="3601051">
                  <a:extLst>
                    <a:ext uri="{9D8B030D-6E8A-4147-A177-3AD203B41FA5}">
                      <a16:colId xmlns:a16="http://schemas.microsoft.com/office/drawing/2014/main" val="2290377703"/>
                    </a:ext>
                  </a:extLst>
                </a:gridCol>
              </a:tblGrid>
              <a:tr h="1864156">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tc>
                  <a:txBody>
                    <a:bodyPr/>
                    <a:lstStyle/>
                    <a:p>
                      <a:endParaRPr lang="en-US" dirty="0"/>
                    </a:p>
                  </a:txBody>
                  <a:tcPr>
                    <a:solidFill>
                      <a:schemeClr val="bg1"/>
                    </a:solidFill>
                  </a:tcPr>
                </a:tc>
                <a:extLst>
                  <a:ext uri="{0D108BD9-81ED-4DB2-BD59-A6C34878D82A}">
                    <a16:rowId xmlns:a16="http://schemas.microsoft.com/office/drawing/2014/main" val="2382279597"/>
                  </a:ext>
                </a:extLst>
              </a:tr>
              <a:tr h="3019023">
                <a:tc>
                  <a:txBody>
                    <a:bodyPr/>
                    <a:lstStyle/>
                    <a:p>
                      <a:pPr marL="285750" lvl="0" indent="-285750" algn="l">
                        <a:buFont typeface="Wingdings" panose="05000000000000000000" pitchFamily="2" charset="2"/>
                        <a:buChar char="Ø"/>
                      </a:pPr>
                      <a:r>
                        <a:rPr lang="en-US" sz="1600" kern="1200" dirty="0">
                          <a:solidFill>
                            <a:schemeClr val="tx1"/>
                          </a:solidFill>
                          <a:effectLst/>
                          <a:latin typeface="+mn-lt"/>
                          <a:ea typeface="+mn-ea"/>
                          <a:cs typeface="+mn-cs"/>
                        </a:rPr>
                        <a:t>Anyone who developed hacking skills (student started hacking school computers and move on)</a:t>
                      </a:r>
                    </a:p>
                    <a:p>
                      <a:pPr marL="285750" lvl="0" indent="-285750">
                        <a:buFont typeface="Wingdings" panose="05000000000000000000" pitchFamily="2" charset="2"/>
                        <a:buChar char="Ø"/>
                      </a:pPr>
                      <a:r>
                        <a:rPr lang="en-US" sz="1600" kern="1200" dirty="0">
                          <a:solidFill>
                            <a:schemeClr val="tx1"/>
                          </a:solidFill>
                          <a:effectLst/>
                          <a:latin typeface="+mn-lt"/>
                          <a:ea typeface="+mn-ea"/>
                          <a:cs typeface="+mn-cs"/>
                        </a:rPr>
                        <a:t>Tools are becoming widely available</a:t>
                      </a:r>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600" kern="1200" dirty="0">
                          <a:solidFill>
                            <a:schemeClr val="tx1"/>
                          </a:solidFill>
                          <a:effectLst/>
                          <a:latin typeface="+mn-lt"/>
                          <a:ea typeface="+mn-ea"/>
                          <a:cs typeface="+mn-cs"/>
                        </a:rPr>
                        <a:t>Can be similar in expertise to rogue actors, or can bring more expertise… but </a:t>
                      </a:r>
                      <a:r>
                        <a:rPr lang="en-US" sz="1600" b="1" kern="1200" dirty="0">
                          <a:solidFill>
                            <a:schemeClr val="tx1"/>
                          </a:solidFill>
                          <a:effectLst/>
                          <a:latin typeface="+mn-lt"/>
                          <a:ea typeface="+mn-ea"/>
                          <a:cs typeface="+mn-cs"/>
                        </a:rPr>
                        <a:t>Organized around a cause</a:t>
                      </a:r>
                      <a:endParaRPr lang="en-US" sz="1600" kern="1200" dirty="0">
                        <a:solidFill>
                          <a:schemeClr val="tx1"/>
                        </a:solidFill>
                        <a:effectLst/>
                        <a:latin typeface="+mn-lt"/>
                        <a:ea typeface="+mn-ea"/>
                        <a:cs typeface="+mn-cs"/>
                      </a:endParaRPr>
                    </a:p>
                    <a:p>
                      <a:endParaRPr lang="en-US" sz="16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600" kern="1200" dirty="0">
                          <a:solidFill>
                            <a:schemeClr val="tx1"/>
                          </a:solidFill>
                          <a:effectLst/>
                          <a:latin typeface="+mn-lt"/>
                          <a:ea typeface="+mn-ea"/>
                          <a:cs typeface="+mn-cs"/>
                        </a:rPr>
                        <a:t>Authorized to access data… Partner with Intelligence organization to ID threats</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600" kern="1200" dirty="0">
                          <a:solidFill>
                            <a:schemeClr val="tx1"/>
                          </a:solidFill>
                          <a:effectLst/>
                          <a:latin typeface="+mn-lt"/>
                          <a:ea typeface="+mn-ea"/>
                          <a:cs typeface="+mn-cs"/>
                        </a:rPr>
                        <a:t>Could be </a:t>
                      </a:r>
                      <a:r>
                        <a:rPr lang="en-US" sz="1600" dirty="0"/>
                        <a:t>a current or former employee, contractor, or business partner</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600" dirty="0"/>
                        <a:t>Exceeded or misused that access, either intentionally or unintentionally</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lang="en-US" sz="1600" kern="1200" dirty="0">
                        <a:solidFill>
                          <a:schemeClr val="tx1"/>
                        </a:solidFill>
                        <a:effectLst/>
                        <a:latin typeface="+mn-lt"/>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endParaRPr lang="en-US" sz="1600" kern="1200" dirty="0">
                        <a:solidFill>
                          <a:schemeClr val="tx1"/>
                        </a:solidFill>
                        <a:effectLst/>
                        <a:latin typeface="+mn-lt"/>
                        <a:ea typeface="+mn-ea"/>
                        <a:cs typeface="+mn-cs"/>
                      </a:endParaRPr>
                    </a:p>
                    <a:p>
                      <a:endParaRPr lang="en-US" sz="1600" dirty="0"/>
                    </a:p>
                  </a:txBody>
                  <a:tcPr/>
                </a:tc>
                <a:tc>
                  <a:txBody>
                    <a:bodyPr/>
                    <a:lstStyle/>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600" b="1" dirty="0"/>
                        <a:t>Organized criminals </a:t>
                      </a:r>
                      <a:r>
                        <a:rPr lang="en-US" sz="1600" dirty="0"/>
                        <a:t>seek to steal personal information, such as birthdates, social security numbers, and bank routing information, for financial gain</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Ø"/>
                        <a:tabLst/>
                        <a:defRPr/>
                      </a:pPr>
                      <a:r>
                        <a:rPr lang="en-US" sz="1600" b="1" dirty="0"/>
                        <a:t>APT actors </a:t>
                      </a:r>
                      <a:r>
                        <a:rPr lang="en-US" sz="1600" dirty="0"/>
                        <a:t>aim to compromise information systems to conduct espionage, steal valuable intellectual property, destroy resources (such as data and infrastructure), and create back doors to maintain an ongoing connection to compromised systems</a:t>
                      </a:r>
                    </a:p>
                  </a:txBody>
                  <a:tcPr/>
                </a:tc>
                <a:extLst>
                  <a:ext uri="{0D108BD9-81ED-4DB2-BD59-A6C34878D82A}">
                    <a16:rowId xmlns:a16="http://schemas.microsoft.com/office/drawing/2014/main" val="2788951759"/>
                  </a:ext>
                </a:extLst>
              </a:tr>
            </a:tbl>
          </a:graphicData>
        </a:graphic>
      </p:graphicFrame>
      <p:sp>
        <p:nvSpPr>
          <p:cNvPr id="5" name="Slide Number Placeholder 4">
            <a:extLst>
              <a:ext uri="{FF2B5EF4-FFF2-40B4-BE49-F238E27FC236}">
                <a16:creationId xmlns:a16="http://schemas.microsoft.com/office/drawing/2014/main" id="{6A68A06A-F83D-46C6-8D17-FE8680F045FC}"/>
              </a:ext>
            </a:extLst>
          </p:cNvPr>
          <p:cNvSpPr>
            <a:spLocks noGrp="1"/>
          </p:cNvSpPr>
          <p:nvPr>
            <p:ph type="sldNum" sz="quarter" idx="12"/>
          </p:nvPr>
        </p:nvSpPr>
        <p:spPr>
          <a:xfrm>
            <a:off x="8635652" y="6418980"/>
            <a:ext cx="2743200" cy="365125"/>
          </a:xfrm>
        </p:spPr>
        <p:txBody>
          <a:bodyPr/>
          <a:lstStyle/>
          <a:p>
            <a:fld id="{EBCD8977-B073-4460-AE63-2BD9EC7B16E4}" type="slidenum">
              <a:rPr lang="en-US" smtClean="0"/>
              <a:t>11</a:t>
            </a:fld>
            <a:endParaRPr lang="en-US" dirty="0"/>
          </a:p>
        </p:txBody>
      </p:sp>
      <p:sp>
        <p:nvSpPr>
          <p:cNvPr id="16" name="Rectangle 15">
            <a:extLst>
              <a:ext uri="{FF2B5EF4-FFF2-40B4-BE49-F238E27FC236}">
                <a16:creationId xmlns:a16="http://schemas.microsoft.com/office/drawing/2014/main" id="{1FB65D66-DD4C-4D73-B3B4-36649C382B4A}"/>
              </a:ext>
            </a:extLst>
          </p:cNvPr>
          <p:cNvSpPr/>
          <p:nvPr/>
        </p:nvSpPr>
        <p:spPr bwMode="auto">
          <a:xfrm>
            <a:off x="679525" y="917606"/>
            <a:ext cx="2389152" cy="1871580"/>
          </a:xfrm>
          <a:prstGeom prst="rect">
            <a:avLst/>
          </a:prstGeom>
          <a:blipFill>
            <a:blip r:embed="rId3"/>
            <a:stretch>
              <a:fillRect/>
            </a:stretch>
          </a:blipFill>
          <a:ln w="12700" cap="flat" cmpd="sng" algn="ctr">
            <a:noFill/>
            <a:prstDash val="solid"/>
            <a:round/>
            <a:headEnd type="none" w="med" len="med"/>
            <a:tailEnd type="none" w="med" len="med"/>
          </a:ln>
          <a:effectLst/>
        </p:spPr>
        <p:txBody>
          <a:bodyPr vert="horz" wrap="square" lIns="91440" tIns="45720" rIns="91440" bIns="91440" numCol="1" rtlCol="0" anchor="b" anchorCtr="0" compatLnSpc="1">
            <a:prstTxWarp prst="textNoShape">
              <a:avLst/>
            </a:prstTxWarp>
          </a:bodyPr>
          <a:lstStyle/>
          <a:p>
            <a:pPr algn="ctr" eaLnBrk="0" fontAlgn="base" hangingPunct="0">
              <a:spcBef>
                <a:spcPct val="0"/>
              </a:spcBef>
              <a:spcAft>
                <a:spcPct val="0"/>
              </a:spcAft>
            </a:pPr>
            <a:r>
              <a:rPr lang="en-US" sz="2000" dirty="0">
                <a:solidFill>
                  <a:schemeClr val="bg1"/>
                </a:solidFill>
                <a:latin typeface="Calibri Light" panose="020F0302020204030204" pitchFamily="34" charset="0"/>
              </a:rPr>
              <a:t>ROGUE ACTORS</a:t>
            </a:r>
          </a:p>
        </p:txBody>
      </p:sp>
      <p:grpSp>
        <p:nvGrpSpPr>
          <p:cNvPr id="20" name="Group 19">
            <a:extLst>
              <a:ext uri="{FF2B5EF4-FFF2-40B4-BE49-F238E27FC236}">
                <a16:creationId xmlns:a16="http://schemas.microsoft.com/office/drawing/2014/main" id="{EDD2D143-737E-4A80-B2BC-5C9092E11753}"/>
              </a:ext>
            </a:extLst>
          </p:cNvPr>
          <p:cNvGrpSpPr/>
          <p:nvPr/>
        </p:nvGrpSpPr>
        <p:grpSpPr>
          <a:xfrm>
            <a:off x="2120757" y="917077"/>
            <a:ext cx="3190077" cy="1871580"/>
            <a:chOff x="5325185" y="2030610"/>
            <a:chExt cx="4053062" cy="2183626"/>
          </a:xfrm>
        </p:grpSpPr>
        <p:sp>
          <p:nvSpPr>
            <p:cNvPr id="17" name="Rectangle 16">
              <a:extLst>
                <a:ext uri="{FF2B5EF4-FFF2-40B4-BE49-F238E27FC236}">
                  <a16:creationId xmlns:a16="http://schemas.microsoft.com/office/drawing/2014/main" id="{279477C4-25CB-497D-B8A3-8940445EF5B2}"/>
                </a:ext>
              </a:extLst>
            </p:cNvPr>
            <p:cNvSpPr/>
            <p:nvPr/>
          </p:nvSpPr>
          <p:spPr bwMode="auto">
            <a:xfrm>
              <a:off x="6529540" y="2030610"/>
              <a:ext cx="2848707" cy="2183626"/>
            </a:xfrm>
            <a:prstGeom prst="rect">
              <a:avLst/>
            </a:prstGeom>
            <a:blipFill>
              <a:blip r:embed="rId4"/>
              <a:stretch>
                <a:fillRect/>
              </a:stretch>
            </a:blipFill>
            <a:ln w="12700" cap="flat" cmpd="sng" algn="ctr">
              <a:noFill/>
              <a:prstDash val="solid"/>
              <a:round/>
              <a:headEnd type="none" w="med" len="med"/>
              <a:tailEnd type="none" w="med" len="med"/>
            </a:ln>
            <a:effectLst/>
          </p:spPr>
          <p:txBody>
            <a:bodyPr vert="horz" wrap="square" lIns="91440" tIns="45720" rIns="274320" bIns="91440" numCol="1" rtlCol="0" anchor="b" anchorCtr="0" compatLnSpc="1">
              <a:prstTxWarp prst="textNoShape">
                <a:avLst/>
              </a:prstTxWarp>
            </a:bodyPr>
            <a:lstStyle/>
            <a:p>
              <a:pPr algn="r" eaLnBrk="0" fontAlgn="base" hangingPunct="0">
                <a:spcBef>
                  <a:spcPct val="0"/>
                </a:spcBef>
                <a:spcAft>
                  <a:spcPct val="0"/>
                </a:spcAft>
              </a:pPr>
              <a:r>
                <a:rPr lang="en-US" sz="2000" dirty="0">
                  <a:solidFill>
                    <a:schemeClr val="bg1"/>
                  </a:solidFill>
                  <a:latin typeface="Calibri Light" panose="020F0302020204030204" pitchFamily="34" charset="0"/>
                </a:rPr>
                <a:t>HACKTIVISTS</a:t>
              </a:r>
              <a:endParaRPr kumimoji="0" lang="en-US" sz="2000" i="0" u="none" strike="noStrike" cap="none" normalizeH="0" baseline="0" dirty="0">
                <a:ln>
                  <a:noFill/>
                </a:ln>
                <a:solidFill>
                  <a:schemeClr val="bg1"/>
                </a:solidFill>
                <a:latin typeface="Calibri Light" panose="020F0302020204030204" pitchFamily="34" charset="0"/>
              </a:endParaRPr>
            </a:p>
          </p:txBody>
        </p:sp>
        <p:sp>
          <p:nvSpPr>
            <p:cNvPr id="18" name="Freeform 10">
              <a:extLst>
                <a:ext uri="{FF2B5EF4-FFF2-40B4-BE49-F238E27FC236}">
                  <a16:creationId xmlns:a16="http://schemas.microsoft.com/office/drawing/2014/main" id="{7B5ACFE8-69E3-4491-BD7A-5F38261E0F6D}"/>
                </a:ext>
              </a:extLst>
            </p:cNvPr>
            <p:cNvSpPr>
              <a:spLocks noEditPoints="1"/>
            </p:cNvSpPr>
            <p:nvPr/>
          </p:nvSpPr>
          <p:spPr bwMode="auto">
            <a:xfrm>
              <a:off x="6716856" y="3240914"/>
              <a:ext cx="499569" cy="645314"/>
            </a:xfrm>
            <a:custGeom>
              <a:avLst/>
              <a:gdLst>
                <a:gd name="T0" fmla="*/ 1700 w 1744"/>
                <a:gd name="T1" fmla="*/ 1767 h 2389"/>
                <a:gd name="T2" fmla="*/ 1651 w 1744"/>
                <a:gd name="T3" fmla="*/ 1234 h 2389"/>
                <a:gd name="T4" fmla="*/ 1357 w 1744"/>
                <a:gd name="T5" fmla="*/ 985 h 2389"/>
                <a:gd name="T6" fmla="*/ 1487 w 1744"/>
                <a:gd name="T7" fmla="*/ 828 h 2389"/>
                <a:gd name="T8" fmla="*/ 1238 w 1744"/>
                <a:gd name="T9" fmla="*/ 763 h 2389"/>
                <a:gd name="T10" fmla="*/ 1243 w 1744"/>
                <a:gd name="T11" fmla="*/ 678 h 2389"/>
                <a:gd name="T12" fmla="*/ 1231 w 1744"/>
                <a:gd name="T13" fmla="*/ 315 h 2389"/>
                <a:gd name="T14" fmla="*/ 1071 w 1744"/>
                <a:gd name="T15" fmla="*/ 19 h 2389"/>
                <a:gd name="T16" fmla="*/ 858 w 1744"/>
                <a:gd name="T17" fmla="*/ 62 h 2389"/>
                <a:gd name="T18" fmla="*/ 586 w 1744"/>
                <a:gd name="T19" fmla="*/ 103 h 2389"/>
                <a:gd name="T20" fmla="*/ 268 w 1744"/>
                <a:gd name="T21" fmla="*/ 466 h 2389"/>
                <a:gd name="T22" fmla="*/ 501 w 1744"/>
                <a:gd name="T23" fmla="*/ 699 h 2389"/>
                <a:gd name="T24" fmla="*/ 289 w 1744"/>
                <a:gd name="T25" fmla="*/ 799 h 2389"/>
                <a:gd name="T26" fmla="*/ 269 w 1744"/>
                <a:gd name="T27" fmla="*/ 869 h 2389"/>
                <a:gd name="T28" fmla="*/ 280 w 1744"/>
                <a:gd name="T29" fmla="*/ 1022 h 2389"/>
                <a:gd name="T30" fmla="*/ 11 w 1744"/>
                <a:gd name="T31" fmla="*/ 1621 h 2389"/>
                <a:gd name="T32" fmla="*/ 213 w 1744"/>
                <a:gd name="T33" fmla="*/ 1991 h 2389"/>
                <a:gd name="T34" fmla="*/ 238 w 1744"/>
                <a:gd name="T35" fmla="*/ 2199 h 2389"/>
                <a:gd name="T36" fmla="*/ 318 w 1744"/>
                <a:gd name="T37" fmla="*/ 2389 h 2389"/>
                <a:gd name="T38" fmla="*/ 1538 w 1744"/>
                <a:gd name="T39" fmla="*/ 2277 h 2389"/>
                <a:gd name="T40" fmla="*/ 1524 w 1744"/>
                <a:gd name="T41" fmla="*/ 2144 h 2389"/>
                <a:gd name="T42" fmla="*/ 351 w 1744"/>
                <a:gd name="T43" fmla="*/ 466 h 2389"/>
                <a:gd name="T44" fmla="*/ 493 w 1744"/>
                <a:gd name="T45" fmla="*/ 402 h 2389"/>
                <a:gd name="T46" fmla="*/ 525 w 1744"/>
                <a:gd name="T47" fmla="*/ 503 h 2389"/>
                <a:gd name="T48" fmla="*/ 662 w 1744"/>
                <a:gd name="T49" fmla="*/ 137 h 2389"/>
                <a:gd name="T50" fmla="*/ 817 w 1744"/>
                <a:gd name="T51" fmla="*/ 133 h 2389"/>
                <a:gd name="T52" fmla="*/ 1047 w 1744"/>
                <a:gd name="T53" fmla="*/ 98 h 2389"/>
                <a:gd name="T54" fmla="*/ 1178 w 1744"/>
                <a:gd name="T55" fmla="*/ 462 h 2389"/>
                <a:gd name="T56" fmla="*/ 1260 w 1744"/>
                <a:gd name="T57" fmla="*/ 462 h 2389"/>
                <a:gd name="T58" fmla="*/ 1262 w 1744"/>
                <a:gd name="T59" fmla="*/ 404 h 2389"/>
                <a:gd name="T60" fmla="*/ 872 w 1744"/>
                <a:gd name="T61" fmla="*/ 659 h 2389"/>
                <a:gd name="T62" fmla="*/ 1160 w 1744"/>
                <a:gd name="T63" fmla="*/ 705 h 2389"/>
                <a:gd name="T64" fmla="*/ 926 w 1744"/>
                <a:gd name="T65" fmla="*/ 1081 h 2389"/>
                <a:gd name="T66" fmla="*/ 774 w 1744"/>
                <a:gd name="T67" fmla="*/ 1050 h 2389"/>
                <a:gd name="T68" fmla="*/ 872 w 1744"/>
                <a:gd name="T69" fmla="*/ 742 h 2389"/>
                <a:gd name="T70" fmla="*/ 1426 w 1744"/>
                <a:gd name="T71" fmla="*/ 2306 h 2389"/>
                <a:gd name="T72" fmla="*/ 288 w 1744"/>
                <a:gd name="T73" fmla="*/ 2277 h 2389"/>
                <a:gd name="T74" fmla="*/ 330 w 1744"/>
                <a:gd name="T75" fmla="*/ 2248 h 2389"/>
                <a:gd name="T76" fmla="*/ 1426 w 1744"/>
                <a:gd name="T77" fmla="*/ 2248 h 2389"/>
                <a:gd name="T78" fmla="*/ 1426 w 1744"/>
                <a:gd name="T79" fmla="*/ 2306 h 2389"/>
                <a:gd name="T80" fmla="*/ 1414 w 1744"/>
                <a:gd name="T81" fmla="*/ 2166 h 2389"/>
                <a:gd name="T82" fmla="*/ 303 w 1744"/>
                <a:gd name="T83" fmla="*/ 2140 h 2389"/>
                <a:gd name="T84" fmla="*/ 281 w 1744"/>
                <a:gd name="T85" fmla="*/ 1498 h 2389"/>
                <a:gd name="T86" fmla="*/ 1443 w 1744"/>
                <a:gd name="T87" fmla="*/ 1490 h 2389"/>
                <a:gd name="T88" fmla="*/ 1470 w 1744"/>
                <a:gd name="T89" fmla="*/ 1518 h 2389"/>
                <a:gd name="T90" fmla="*/ 1443 w 1744"/>
                <a:gd name="T91" fmla="*/ 1407 h 2389"/>
                <a:gd name="T92" fmla="*/ 222 w 1744"/>
                <a:gd name="T93" fmla="*/ 1441 h 2389"/>
                <a:gd name="T94" fmla="*/ 207 w 1744"/>
                <a:gd name="T95" fmla="*/ 1846 h 2389"/>
                <a:gd name="T96" fmla="*/ 92 w 1744"/>
                <a:gd name="T97" fmla="*/ 1638 h 2389"/>
                <a:gd name="T98" fmla="*/ 173 w 1744"/>
                <a:gd name="T99" fmla="*/ 1251 h 2389"/>
                <a:gd name="T100" fmla="*/ 451 w 1744"/>
                <a:gd name="T101" fmla="*/ 1051 h 2389"/>
                <a:gd name="T102" fmla="*/ 555 w 1744"/>
                <a:gd name="T103" fmla="*/ 1144 h 2389"/>
                <a:gd name="T104" fmla="*/ 586 w 1744"/>
                <a:gd name="T105" fmla="*/ 1076 h 2389"/>
                <a:gd name="T106" fmla="*/ 524 w 1744"/>
                <a:gd name="T107" fmla="*/ 844 h 2389"/>
                <a:gd name="T108" fmla="*/ 771 w 1744"/>
                <a:gd name="T109" fmla="*/ 1149 h 2389"/>
                <a:gd name="T110" fmla="*/ 973 w 1744"/>
                <a:gd name="T111" fmla="*/ 1149 h 2389"/>
                <a:gd name="T112" fmla="*/ 1220 w 1744"/>
                <a:gd name="T113" fmla="*/ 844 h 2389"/>
                <a:gd name="T114" fmla="*/ 1158 w 1744"/>
                <a:gd name="T115" fmla="*/ 1076 h 2389"/>
                <a:gd name="T116" fmla="*/ 1219 w 1744"/>
                <a:gd name="T117" fmla="*/ 1131 h 2389"/>
                <a:gd name="T118" fmla="*/ 1437 w 1744"/>
                <a:gd name="T119" fmla="*/ 1100 h 2389"/>
                <a:gd name="T120" fmla="*/ 1652 w 1744"/>
                <a:gd name="T121" fmla="*/ 1638 h 2389"/>
                <a:gd name="T122" fmla="*/ 1537 w 1744"/>
                <a:gd name="T123" fmla="*/ 1846 h 2389"/>
                <a:gd name="T124" fmla="*/ 1522 w 1744"/>
                <a:gd name="T125" fmla="*/ 1441 h 23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744" h="2389">
                  <a:moveTo>
                    <a:pt x="1531" y="1991"/>
                  </a:moveTo>
                  <a:cubicBezTo>
                    <a:pt x="1700" y="1767"/>
                    <a:pt x="1700" y="1767"/>
                    <a:pt x="1700" y="1767"/>
                  </a:cubicBezTo>
                  <a:cubicBezTo>
                    <a:pt x="1732" y="1725"/>
                    <a:pt x="1744" y="1672"/>
                    <a:pt x="1733" y="1621"/>
                  </a:cubicBezTo>
                  <a:cubicBezTo>
                    <a:pt x="1706" y="1492"/>
                    <a:pt x="1678" y="1363"/>
                    <a:pt x="1651" y="1234"/>
                  </a:cubicBezTo>
                  <a:cubicBezTo>
                    <a:pt x="1630" y="1135"/>
                    <a:pt x="1559" y="1055"/>
                    <a:pt x="1464" y="1022"/>
                  </a:cubicBezTo>
                  <a:cubicBezTo>
                    <a:pt x="1428" y="1010"/>
                    <a:pt x="1392" y="998"/>
                    <a:pt x="1357" y="985"/>
                  </a:cubicBezTo>
                  <a:cubicBezTo>
                    <a:pt x="1395" y="947"/>
                    <a:pt x="1434" y="908"/>
                    <a:pt x="1475" y="869"/>
                  </a:cubicBezTo>
                  <a:cubicBezTo>
                    <a:pt x="1486" y="859"/>
                    <a:pt x="1491" y="843"/>
                    <a:pt x="1487" y="828"/>
                  </a:cubicBezTo>
                  <a:cubicBezTo>
                    <a:pt x="1482" y="813"/>
                    <a:pt x="1470" y="802"/>
                    <a:pt x="1455" y="799"/>
                  </a:cubicBezTo>
                  <a:cubicBezTo>
                    <a:pt x="1383" y="784"/>
                    <a:pt x="1311" y="772"/>
                    <a:pt x="1238" y="763"/>
                  </a:cubicBezTo>
                  <a:cubicBezTo>
                    <a:pt x="1241" y="742"/>
                    <a:pt x="1243" y="721"/>
                    <a:pt x="1243" y="699"/>
                  </a:cubicBezTo>
                  <a:cubicBezTo>
                    <a:pt x="1243" y="678"/>
                    <a:pt x="1243" y="678"/>
                    <a:pt x="1243" y="678"/>
                  </a:cubicBezTo>
                  <a:cubicBezTo>
                    <a:pt x="1382" y="627"/>
                    <a:pt x="1476" y="548"/>
                    <a:pt x="1476" y="466"/>
                  </a:cubicBezTo>
                  <a:cubicBezTo>
                    <a:pt x="1476" y="380"/>
                    <a:pt x="1387" y="336"/>
                    <a:pt x="1231" y="315"/>
                  </a:cubicBezTo>
                  <a:cubicBezTo>
                    <a:pt x="1212" y="246"/>
                    <a:pt x="1186" y="165"/>
                    <a:pt x="1154" y="96"/>
                  </a:cubicBezTo>
                  <a:cubicBezTo>
                    <a:pt x="1132" y="47"/>
                    <a:pt x="1096" y="27"/>
                    <a:pt x="1071" y="19"/>
                  </a:cubicBezTo>
                  <a:cubicBezTo>
                    <a:pt x="1007" y="0"/>
                    <a:pt x="934" y="32"/>
                    <a:pt x="885" y="62"/>
                  </a:cubicBezTo>
                  <a:cubicBezTo>
                    <a:pt x="877" y="66"/>
                    <a:pt x="866" y="66"/>
                    <a:pt x="858" y="62"/>
                  </a:cubicBezTo>
                  <a:cubicBezTo>
                    <a:pt x="808" y="33"/>
                    <a:pt x="735" y="3"/>
                    <a:pt x="671" y="24"/>
                  </a:cubicBezTo>
                  <a:cubicBezTo>
                    <a:pt x="634" y="36"/>
                    <a:pt x="605" y="63"/>
                    <a:pt x="586" y="103"/>
                  </a:cubicBezTo>
                  <a:cubicBezTo>
                    <a:pt x="556" y="170"/>
                    <a:pt x="531" y="248"/>
                    <a:pt x="513" y="315"/>
                  </a:cubicBezTo>
                  <a:cubicBezTo>
                    <a:pt x="357" y="336"/>
                    <a:pt x="268" y="380"/>
                    <a:pt x="268" y="466"/>
                  </a:cubicBezTo>
                  <a:cubicBezTo>
                    <a:pt x="268" y="548"/>
                    <a:pt x="362" y="627"/>
                    <a:pt x="501" y="678"/>
                  </a:cubicBezTo>
                  <a:cubicBezTo>
                    <a:pt x="501" y="699"/>
                    <a:pt x="501" y="699"/>
                    <a:pt x="501" y="699"/>
                  </a:cubicBezTo>
                  <a:cubicBezTo>
                    <a:pt x="501" y="721"/>
                    <a:pt x="503" y="742"/>
                    <a:pt x="506" y="763"/>
                  </a:cubicBezTo>
                  <a:cubicBezTo>
                    <a:pt x="433" y="772"/>
                    <a:pt x="361" y="784"/>
                    <a:pt x="289" y="799"/>
                  </a:cubicBezTo>
                  <a:cubicBezTo>
                    <a:pt x="274" y="802"/>
                    <a:pt x="262" y="813"/>
                    <a:pt x="257" y="828"/>
                  </a:cubicBezTo>
                  <a:cubicBezTo>
                    <a:pt x="253" y="843"/>
                    <a:pt x="258" y="859"/>
                    <a:pt x="269" y="869"/>
                  </a:cubicBezTo>
                  <a:cubicBezTo>
                    <a:pt x="310" y="908"/>
                    <a:pt x="349" y="947"/>
                    <a:pt x="387" y="985"/>
                  </a:cubicBezTo>
                  <a:cubicBezTo>
                    <a:pt x="352" y="998"/>
                    <a:pt x="316" y="1010"/>
                    <a:pt x="280" y="1022"/>
                  </a:cubicBezTo>
                  <a:cubicBezTo>
                    <a:pt x="185" y="1055"/>
                    <a:pt x="114" y="1135"/>
                    <a:pt x="93" y="1234"/>
                  </a:cubicBezTo>
                  <a:cubicBezTo>
                    <a:pt x="66" y="1363"/>
                    <a:pt x="38" y="1492"/>
                    <a:pt x="11" y="1621"/>
                  </a:cubicBezTo>
                  <a:cubicBezTo>
                    <a:pt x="0" y="1672"/>
                    <a:pt x="12" y="1725"/>
                    <a:pt x="44" y="1767"/>
                  </a:cubicBezTo>
                  <a:cubicBezTo>
                    <a:pt x="213" y="1991"/>
                    <a:pt x="213" y="1991"/>
                    <a:pt x="213" y="1991"/>
                  </a:cubicBezTo>
                  <a:cubicBezTo>
                    <a:pt x="220" y="2144"/>
                    <a:pt x="220" y="2144"/>
                    <a:pt x="220" y="2144"/>
                  </a:cubicBezTo>
                  <a:cubicBezTo>
                    <a:pt x="221" y="2164"/>
                    <a:pt x="228" y="2183"/>
                    <a:pt x="238" y="2199"/>
                  </a:cubicBezTo>
                  <a:cubicBezTo>
                    <a:pt x="218" y="2219"/>
                    <a:pt x="206" y="2247"/>
                    <a:pt x="206" y="2277"/>
                  </a:cubicBezTo>
                  <a:cubicBezTo>
                    <a:pt x="206" y="2339"/>
                    <a:pt x="256" y="2389"/>
                    <a:pt x="318" y="2389"/>
                  </a:cubicBezTo>
                  <a:cubicBezTo>
                    <a:pt x="1426" y="2389"/>
                    <a:pt x="1426" y="2389"/>
                    <a:pt x="1426" y="2389"/>
                  </a:cubicBezTo>
                  <a:cubicBezTo>
                    <a:pt x="1488" y="2389"/>
                    <a:pt x="1538" y="2339"/>
                    <a:pt x="1538" y="2277"/>
                  </a:cubicBezTo>
                  <a:cubicBezTo>
                    <a:pt x="1538" y="2247"/>
                    <a:pt x="1526" y="2219"/>
                    <a:pt x="1506" y="2199"/>
                  </a:cubicBezTo>
                  <a:cubicBezTo>
                    <a:pt x="1516" y="2183"/>
                    <a:pt x="1523" y="2164"/>
                    <a:pt x="1524" y="2144"/>
                  </a:cubicBezTo>
                  <a:lnTo>
                    <a:pt x="1531" y="1991"/>
                  </a:lnTo>
                  <a:close/>
                  <a:moveTo>
                    <a:pt x="351" y="466"/>
                  </a:moveTo>
                  <a:cubicBezTo>
                    <a:pt x="351" y="442"/>
                    <a:pt x="400" y="419"/>
                    <a:pt x="482" y="404"/>
                  </a:cubicBezTo>
                  <a:cubicBezTo>
                    <a:pt x="485" y="403"/>
                    <a:pt x="489" y="403"/>
                    <a:pt x="493" y="402"/>
                  </a:cubicBezTo>
                  <a:cubicBezTo>
                    <a:pt x="487" y="431"/>
                    <a:pt x="484" y="453"/>
                    <a:pt x="484" y="462"/>
                  </a:cubicBezTo>
                  <a:cubicBezTo>
                    <a:pt x="484" y="485"/>
                    <a:pt x="502" y="503"/>
                    <a:pt x="525" y="503"/>
                  </a:cubicBezTo>
                  <a:cubicBezTo>
                    <a:pt x="548" y="503"/>
                    <a:pt x="566" y="485"/>
                    <a:pt x="566" y="462"/>
                  </a:cubicBezTo>
                  <a:cubicBezTo>
                    <a:pt x="567" y="437"/>
                    <a:pt x="604" y="264"/>
                    <a:pt x="662" y="137"/>
                  </a:cubicBezTo>
                  <a:cubicBezTo>
                    <a:pt x="673" y="112"/>
                    <a:pt x="686" y="105"/>
                    <a:pt x="696" y="102"/>
                  </a:cubicBezTo>
                  <a:cubicBezTo>
                    <a:pt x="723" y="94"/>
                    <a:pt x="767" y="105"/>
                    <a:pt x="817" y="133"/>
                  </a:cubicBezTo>
                  <a:cubicBezTo>
                    <a:pt x="851" y="153"/>
                    <a:pt x="894" y="153"/>
                    <a:pt x="928" y="132"/>
                  </a:cubicBezTo>
                  <a:cubicBezTo>
                    <a:pt x="977" y="102"/>
                    <a:pt x="1020" y="90"/>
                    <a:pt x="1047" y="98"/>
                  </a:cubicBezTo>
                  <a:cubicBezTo>
                    <a:pt x="1056" y="101"/>
                    <a:pt x="1069" y="107"/>
                    <a:pt x="1079" y="131"/>
                  </a:cubicBezTo>
                  <a:cubicBezTo>
                    <a:pt x="1141" y="265"/>
                    <a:pt x="1177" y="442"/>
                    <a:pt x="1178" y="462"/>
                  </a:cubicBezTo>
                  <a:cubicBezTo>
                    <a:pt x="1178" y="485"/>
                    <a:pt x="1196" y="503"/>
                    <a:pt x="1219" y="503"/>
                  </a:cubicBezTo>
                  <a:cubicBezTo>
                    <a:pt x="1242" y="503"/>
                    <a:pt x="1260" y="485"/>
                    <a:pt x="1260" y="462"/>
                  </a:cubicBezTo>
                  <a:cubicBezTo>
                    <a:pt x="1260" y="453"/>
                    <a:pt x="1257" y="431"/>
                    <a:pt x="1251" y="402"/>
                  </a:cubicBezTo>
                  <a:cubicBezTo>
                    <a:pt x="1255" y="403"/>
                    <a:pt x="1259" y="403"/>
                    <a:pt x="1262" y="404"/>
                  </a:cubicBezTo>
                  <a:cubicBezTo>
                    <a:pt x="1344" y="419"/>
                    <a:pt x="1393" y="442"/>
                    <a:pt x="1393" y="466"/>
                  </a:cubicBezTo>
                  <a:cubicBezTo>
                    <a:pt x="1393" y="534"/>
                    <a:pt x="1178" y="659"/>
                    <a:pt x="872" y="659"/>
                  </a:cubicBezTo>
                  <a:cubicBezTo>
                    <a:pt x="566" y="659"/>
                    <a:pt x="351" y="534"/>
                    <a:pt x="351" y="466"/>
                  </a:cubicBezTo>
                  <a:close/>
                  <a:moveTo>
                    <a:pt x="1160" y="705"/>
                  </a:moveTo>
                  <a:cubicBezTo>
                    <a:pt x="1158" y="839"/>
                    <a:pt x="1088" y="968"/>
                    <a:pt x="970" y="1050"/>
                  </a:cubicBezTo>
                  <a:cubicBezTo>
                    <a:pt x="926" y="1081"/>
                    <a:pt x="926" y="1081"/>
                    <a:pt x="926" y="1081"/>
                  </a:cubicBezTo>
                  <a:cubicBezTo>
                    <a:pt x="895" y="1103"/>
                    <a:pt x="849" y="1103"/>
                    <a:pt x="818" y="1081"/>
                  </a:cubicBezTo>
                  <a:cubicBezTo>
                    <a:pt x="774" y="1050"/>
                    <a:pt x="774" y="1050"/>
                    <a:pt x="774" y="1050"/>
                  </a:cubicBezTo>
                  <a:cubicBezTo>
                    <a:pt x="656" y="968"/>
                    <a:pt x="586" y="839"/>
                    <a:pt x="584" y="705"/>
                  </a:cubicBezTo>
                  <a:cubicBezTo>
                    <a:pt x="671" y="728"/>
                    <a:pt x="770" y="742"/>
                    <a:pt x="872" y="742"/>
                  </a:cubicBezTo>
                  <a:cubicBezTo>
                    <a:pt x="974" y="742"/>
                    <a:pt x="1073" y="728"/>
                    <a:pt x="1160" y="705"/>
                  </a:cubicBezTo>
                  <a:close/>
                  <a:moveTo>
                    <a:pt x="1426" y="2306"/>
                  </a:moveTo>
                  <a:cubicBezTo>
                    <a:pt x="318" y="2306"/>
                    <a:pt x="318" y="2306"/>
                    <a:pt x="318" y="2306"/>
                  </a:cubicBezTo>
                  <a:cubicBezTo>
                    <a:pt x="301" y="2306"/>
                    <a:pt x="288" y="2293"/>
                    <a:pt x="288" y="2277"/>
                  </a:cubicBezTo>
                  <a:cubicBezTo>
                    <a:pt x="288" y="2261"/>
                    <a:pt x="301" y="2248"/>
                    <a:pt x="318" y="2248"/>
                  </a:cubicBezTo>
                  <a:cubicBezTo>
                    <a:pt x="330" y="2248"/>
                    <a:pt x="330" y="2248"/>
                    <a:pt x="330" y="2248"/>
                  </a:cubicBezTo>
                  <a:cubicBezTo>
                    <a:pt x="1414" y="2248"/>
                    <a:pt x="1414" y="2248"/>
                    <a:pt x="1414" y="2248"/>
                  </a:cubicBezTo>
                  <a:cubicBezTo>
                    <a:pt x="1426" y="2248"/>
                    <a:pt x="1426" y="2248"/>
                    <a:pt x="1426" y="2248"/>
                  </a:cubicBezTo>
                  <a:cubicBezTo>
                    <a:pt x="1443" y="2248"/>
                    <a:pt x="1456" y="2261"/>
                    <a:pt x="1456" y="2277"/>
                  </a:cubicBezTo>
                  <a:cubicBezTo>
                    <a:pt x="1456" y="2293"/>
                    <a:pt x="1443" y="2306"/>
                    <a:pt x="1426" y="2306"/>
                  </a:cubicBezTo>
                  <a:close/>
                  <a:moveTo>
                    <a:pt x="1441" y="2140"/>
                  </a:moveTo>
                  <a:cubicBezTo>
                    <a:pt x="1440" y="2154"/>
                    <a:pt x="1429" y="2166"/>
                    <a:pt x="1414" y="2166"/>
                  </a:cubicBezTo>
                  <a:cubicBezTo>
                    <a:pt x="330" y="2166"/>
                    <a:pt x="330" y="2166"/>
                    <a:pt x="330" y="2166"/>
                  </a:cubicBezTo>
                  <a:cubicBezTo>
                    <a:pt x="315" y="2166"/>
                    <a:pt x="304" y="2154"/>
                    <a:pt x="303" y="2140"/>
                  </a:cubicBezTo>
                  <a:cubicBezTo>
                    <a:pt x="274" y="1518"/>
                    <a:pt x="274" y="1518"/>
                    <a:pt x="274" y="1518"/>
                  </a:cubicBezTo>
                  <a:cubicBezTo>
                    <a:pt x="274" y="1511"/>
                    <a:pt x="276" y="1503"/>
                    <a:pt x="281" y="1498"/>
                  </a:cubicBezTo>
                  <a:cubicBezTo>
                    <a:pt x="287" y="1493"/>
                    <a:pt x="293" y="1490"/>
                    <a:pt x="301" y="1490"/>
                  </a:cubicBezTo>
                  <a:cubicBezTo>
                    <a:pt x="1443" y="1490"/>
                    <a:pt x="1443" y="1490"/>
                    <a:pt x="1443" y="1490"/>
                  </a:cubicBezTo>
                  <a:cubicBezTo>
                    <a:pt x="1451" y="1490"/>
                    <a:pt x="1457" y="1493"/>
                    <a:pt x="1463" y="1498"/>
                  </a:cubicBezTo>
                  <a:cubicBezTo>
                    <a:pt x="1468" y="1503"/>
                    <a:pt x="1470" y="1511"/>
                    <a:pt x="1470" y="1518"/>
                  </a:cubicBezTo>
                  <a:lnTo>
                    <a:pt x="1441" y="2140"/>
                  </a:lnTo>
                  <a:close/>
                  <a:moveTo>
                    <a:pt x="1443" y="1407"/>
                  </a:moveTo>
                  <a:cubicBezTo>
                    <a:pt x="301" y="1407"/>
                    <a:pt x="301" y="1407"/>
                    <a:pt x="301" y="1407"/>
                  </a:cubicBezTo>
                  <a:cubicBezTo>
                    <a:pt x="271" y="1407"/>
                    <a:pt x="243" y="1419"/>
                    <a:pt x="222" y="1441"/>
                  </a:cubicBezTo>
                  <a:cubicBezTo>
                    <a:pt x="201" y="1463"/>
                    <a:pt x="190" y="1492"/>
                    <a:pt x="192" y="1522"/>
                  </a:cubicBezTo>
                  <a:cubicBezTo>
                    <a:pt x="207" y="1846"/>
                    <a:pt x="207" y="1846"/>
                    <a:pt x="207" y="1846"/>
                  </a:cubicBezTo>
                  <a:cubicBezTo>
                    <a:pt x="110" y="1717"/>
                    <a:pt x="110" y="1717"/>
                    <a:pt x="110" y="1717"/>
                  </a:cubicBezTo>
                  <a:cubicBezTo>
                    <a:pt x="93" y="1695"/>
                    <a:pt x="86" y="1665"/>
                    <a:pt x="92" y="1638"/>
                  </a:cubicBezTo>
                  <a:cubicBezTo>
                    <a:pt x="161" y="1308"/>
                    <a:pt x="161" y="1308"/>
                    <a:pt x="161" y="1308"/>
                  </a:cubicBezTo>
                  <a:cubicBezTo>
                    <a:pt x="173" y="1251"/>
                    <a:pt x="173" y="1251"/>
                    <a:pt x="173" y="1251"/>
                  </a:cubicBezTo>
                  <a:cubicBezTo>
                    <a:pt x="188" y="1181"/>
                    <a:pt x="239" y="1123"/>
                    <a:pt x="307" y="1100"/>
                  </a:cubicBezTo>
                  <a:cubicBezTo>
                    <a:pt x="355" y="1084"/>
                    <a:pt x="403" y="1067"/>
                    <a:pt x="451" y="1051"/>
                  </a:cubicBezTo>
                  <a:cubicBezTo>
                    <a:pt x="476" y="1077"/>
                    <a:pt x="500" y="1104"/>
                    <a:pt x="525" y="1131"/>
                  </a:cubicBezTo>
                  <a:cubicBezTo>
                    <a:pt x="533" y="1140"/>
                    <a:pt x="544" y="1144"/>
                    <a:pt x="555" y="1144"/>
                  </a:cubicBezTo>
                  <a:cubicBezTo>
                    <a:pt x="565" y="1144"/>
                    <a:pt x="575" y="1141"/>
                    <a:pt x="583" y="1134"/>
                  </a:cubicBezTo>
                  <a:cubicBezTo>
                    <a:pt x="600" y="1119"/>
                    <a:pt x="601" y="1092"/>
                    <a:pt x="586" y="1076"/>
                  </a:cubicBezTo>
                  <a:cubicBezTo>
                    <a:pt x="522" y="1004"/>
                    <a:pt x="455" y="935"/>
                    <a:pt x="383" y="865"/>
                  </a:cubicBezTo>
                  <a:cubicBezTo>
                    <a:pt x="430" y="857"/>
                    <a:pt x="477" y="850"/>
                    <a:pt x="524" y="844"/>
                  </a:cubicBezTo>
                  <a:cubicBezTo>
                    <a:pt x="557" y="952"/>
                    <a:pt x="628" y="1049"/>
                    <a:pt x="727" y="1118"/>
                  </a:cubicBezTo>
                  <a:cubicBezTo>
                    <a:pt x="771" y="1149"/>
                    <a:pt x="771" y="1149"/>
                    <a:pt x="771" y="1149"/>
                  </a:cubicBezTo>
                  <a:cubicBezTo>
                    <a:pt x="800" y="1169"/>
                    <a:pt x="835" y="1180"/>
                    <a:pt x="872" y="1180"/>
                  </a:cubicBezTo>
                  <a:cubicBezTo>
                    <a:pt x="909" y="1180"/>
                    <a:pt x="944" y="1169"/>
                    <a:pt x="973" y="1149"/>
                  </a:cubicBezTo>
                  <a:cubicBezTo>
                    <a:pt x="1017" y="1118"/>
                    <a:pt x="1017" y="1118"/>
                    <a:pt x="1017" y="1118"/>
                  </a:cubicBezTo>
                  <a:cubicBezTo>
                    <a:pt x="1116" y="1049"/>
                    <a:pt x="1187" y="952"/>
                    <a:pt x="1220" y="844"/>
                  </a:cubicBezTo>
                  <a:cubicBezTo>
                    <a:pt x="1267" y="850"/>
                    <a:pt x="1314" y="857"/>
                    <a:pt x="1361" y="865"/>
                  </a:cubicBezTo>
                  <a:cubicBezTo>
                    <a:pt x="1289" y="935"/>
                    <a:pt x="1222" y="1004"/>
                    <a:pt x="1158" y="1076"/>
                  </a:cubicBezTo>
                  <a:cubicBezTo>
                    <a:pt x="1143" y="1092"/>
                    <a:pt x="1144" y="1119"/>
                    <a:pt x="1161" y="1134"/>
                  </a:cubicBezTo>
                  <a:cubicBezTo>
                    <a:pt x="1178" y="1149"/>
                    <a:pt x="1204" y="1148"/>
                    <a:pt x="1219" y="1131"/>
                  </a:cubicBezTo>
                  <a:cubicBezTo>
                    <a:pt x="1244" y="1104"/>
                    <a:pt x="1268" y="1077"/>
                    <a:pt x="1293" y="1051"/>
                  </a:cubicBezTo>
                  <a:cubicBezTo>
                    <a:pt x="1341" y="1067"/>
                    <a:pt x="1389" y="1084"/>
                    <a:pt x="1437" y="1100"/>
                  </a:cubicBezTo>
                  <a:cubicBezTo>
                    <a:pt x="1505" y="1123"/>
                    <a:pt x="1556" y="1181"/>
                    <a:pt x="1571" y="1251"/>
                  </a:cubicBezTo>
                  <a:cubicBezTo>
                    <a:pt x="1652" y="1638"/>
                    <a:pt x="1652" y="1638"/>
                    <a:pt x="1652" y="1638"/>
                  </a:cubicBezTo>
                  <a:cubicBezTo>
                    <a:pt x="1658" y="1665"/>
                    <a:pt x="1651" y="1695"/>
                    <a:pt x="1634" y="1717"/>
                  </a:cubicBezTo>
                  <a:cubicBezTo>
                    <a:pt x="1537" y="1846"/>
                    <a:pt x="1537" y="1846"/>
                    <a:pt x="1537" y="1846"/>
                  </a:cubicBezTo>
                  <a:cubicBezTo>
                    <a:pt x="1552" y="1522"/>
                    <a:pt x="1552" y="1522"/>
                    <a:pt x="1552" y="1522"/>
                  </a:cubicBezTo>
                  <a:cubicBezTo>
                    <a:pt x="1554" y="1492"/>
                    <a:pt x="1543" y="1463"/>
                    <a:pt x="1522" y="1441"/>
                  </a:cubicBezTo>
                  <a:cubicBezTo>
                    <a:pt x="1501" y="1419"/>
                    <a:pt x="1473" y="1407"/>
                    <a:pt x="1443" y="140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sp>
          <p:nvSpPr>
            <p:cNvPr id="19" name="Freeform 11">
              <a:extLst>
                <a:ext uri="{FF2B5EF4-FFF2-40B4-BE49-F238E27FC236}">
                  <a16:creationId xmlns:a16="http://schemas.microsoft.com/office/drawing/2014/main" id="{E580BFDE-4C52-4202-AED8-F6414D037694}"/>
                </a:ext>
              </a:extLst>
            </p:cNvPr>
            <p:cNvSpPr>
              <a:spLocks noEditPoints="1"/>
            </p:cNvSpPr>
            <p:nvPr/>
          </p:nvSpPr>
          <p:spPr bwMode="auto">
            <a:xfrm>
              <a:off x="5325185" y="3518957"/>
              <a:ext cx="60124" cy="56896"/>
            </a:xfrm>
            <a:custGeom>
              <a:avLst/>
              <a:gdLst>
                <a:gd name="T0" fmla="*/ 105 w 210"/>
                <a:gd name="T1" fmla="*/ 0 h 211"/>
                <a:gd name="T2" fmla="*/ 0 w 210"/>
                <a:gd name="T3" fmla="*/ 106 h 211"/>
                <a:gd name="T4" fmla="*/ 105 w 210"/>
                <a:gd name="T5" fmla="*/ 211 h 211"/>
                <a:gd name="T6" fmla="*/ 210 w 210"/>
                <a:gd name="T7" fmla="*/ 106 h 211"/>
                <a:gd name="T8" fmla="*/ 105 w 210"/>
                <a:gd name="T9" fmla="*/ 0 h 211"/>
                <a:gd name="T10" fmla="*/ 105 w 210"/>
                <a:gd name="T11" fmla="*/ 129 h 211"/>
                <a:gd name="T12" fmla="*/ 82 w 210"/>
                <a:gd name="T13" fmla="*/ 106 h 211"/>
                <a:gd name="T14" fmla="*/ 105 w 210"/>
                <a:gd name="T15" fmla="*/ 83 h 211"/>
                <a:gd name="T16" fmla="*/ 128 w 210"/>
                <a:gd name="T17" fmla="*/ 106 h 211"/>
                <a:gd name="T18" fmla="*/ 105 w 210"/>
                <a:gd name="T19" fmla="*/ 129 h 2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210" h="211">
                  <a:moveTo>
                    <a:pt x="105" y="0"/>
                  </a:moveTo>
                  <a:cubicBezTo>
                    <a:pt x="47" y="0"/>
                    <a:pt x="0" y="48"/>
                    <a:pt x="0" y="106"/>
                  </a:cubicBezTo>
                  <a:cubicBezTo>
                    <a:pt x="0" y="164"/>
                    <a:pt x="47" y="211"/>
                    <a:pt x="105" y="211"/>
                  </a:cubicBezTo>
                  <a:cubicBezTo>
                    <a:pt x="163" y="211"/>
                    <a:pt x="210" y="164"/>
                    <a:pt x="210" y="106"/>
                  </a:cubicBezTo>
                  <a:cubicBezTo>
                    <a:pt x="210" y="48"/>
                    <a:pt x="163" y="0"/>
                    <a:pt x="105" y="0"/>
                  </a:cubicBezTo>
                  <a:close/>
                  <a:moveTo>
                    <a:pt x="105" y="129"/>
                  </a:moveTo>
                  <a:cubicBezTo>
                    <a:pt x="92" y="129"/>
                    <a:pt x="82" y="118"/>
                    <a:pt x="82" y="106"/>
                  </a:cubicBezTo>
                  <a:cubicBezTo>
                    <a:pt x="82" y="93"/>
                    <a:pt x="92" y="83"/>
                    <a:pt x="105" y="83"/>
                  </a:cubicBezTo>
                  <a:cubicBezTo>
                    <a:pt x="118" y="83"/>
                    <a:pt x="128" y="93"/>
                    <a:pt x="128" y="106"/>
                  </a:cubicBezTo>
                  <a:cubicBezTo>
                    <a:pt x="128" y="118"/>
                    <a:pt x="118" y="129"/>
                    <a:pt x="105" y="129"/>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dirty="0">
                <a:solidFill>
                  <a:schemeClr val="bg1"/>
                </a:solidFill>
              </a:endParaRPr>
            </a:p>
          </p:txBody>
        </p:sp>
      </p:grpSp>
      <p:grpSp>
        <p:nvGrpSpPr>
          <p:cNvPr id="24" name="Group 23">
            <a:extLst>
              <a:ext uri="{FF2B5EF4-FFF2-40B4-BE49-F238E27FC236}">
                <a16:creationId xmlns:a16="http://schemas.microsoft.com/office/drawing/2014/main" id="{56EC196F-6696-4DC9-B72B-0BEFF897FB60}"/>
              </a:ext>
            </a:extLst>
          </p:cNvPr>
          <p:cNvGrpSpPr/>
          <p:nvPr/>
        </p:nvGrpSpPr>
        <p:grpSpPr>
          <a:xfrm>
            <a:off x="5310834" y="916547"/>
            <a:ext cx="2389153" cy="1871580"/>
            <a:chOff x="8968810" y="1793864"/>
            <a:chExt cx="2397758" cy="1797984"/>
          </a:xfrm>
        </p:grpSpPr>
        <p:sp>
          <p:nvSpPr>
            <p:cNvPr id="21" name="Rectangle 20">
              <a:extLst>
                <a:ext uri="{FF2B5EF4-FFF2-40B4-BE49-F238E27FC236}">
                  <a16:creationId xmlns:a16="http://schemas.microsoft.com/office/drawing/2014/main" id="{A00E9FA4-B489-4413-94EA-25E384464C44}"/>
                </a:ext>
              </a:extLst>
            </p:cNvPr>
            <p:cNvSpPr/>
            <p:nvPr/>
          </p:nvSpPr>
          <p:spPr bwMode="auto">
            <a:xfrm>
              <a:off x="8968810" y="1793864"/>
              <a:ext cx="2397758" cy="1797984"/>
            </a:xfrm>
            <a:prstGeom prst="rect">
              <a:avLst/>
            </a:prstGeom>
            <a:solidFill>
              <a:srgbClr val="7030A0"/>
            </a:solidFill>
            <a:ln w="12700" cap="flat" cmpd="sng" algn="ctr">
              <a:noFill/>
              <a:prstDash val="solid"/>
              <a:round/>
              <a:headEnd type="none" w="med" len="med"/>
              <a:tailEnd type="none" w="med" len="med"/>
            </a:ln>
            <a:effectLst/>
          </p:spPr>
          <p:txBody>
            <a:bodyPr vert="horz" wrap="square" lIns="91440" tIns="45720" rIns="91440" bIns="91440" numCol="1" rtlCol="0" anchor="b" anchorCtr="0" compatLnSpc="1">
              <a:prstTxWarp prst="textNoShape">
                <a:avLst/>
              </a:prstTxWarp>
            </a:bodyPr>
            <a:lstStyle/>
            <a:p>
              <a:pPr algn="ctr" eaLnBrk="0" fontAlgn="base" hangingPunct="0">
                <a:spcBef>
                  <a:spcPct val="0"/>
                </a:spcBef>
                <a:spcAft>
                  <a:spcPct val="0"/>
                </a:spcAft>
              </a:pPr>
              <a:r>
                <a:rPr lang="en-US" sz="2000" dirty="0">
                  <a:solidFill>
                    <a:schemeClr val="bg1"/>
                  </a:solidFill>
                  <a:latin typeface="Calibri Light" panose="020F0302020204030204" pitchFamily="34" charset="0"/>
                </a:rPr>
                <a:t>INSIDER</a:t>
              </a:r>
              <a:endParaRPr kumimoji="0" lang="en-US" sz="2000" i="0" u="none" strike="noStrike" cap="none" normalizeH="0" baseline="0" dirty="0">
                <a:ln>
                  <a:noFill/>
                </a:ln>
                <a:solidFill>
                  <a:schemeClr val="bg1"/>
                </a:solidFill>
                <a:latin typeface="Calibri Light" panose="020F0302020204030204" pitchFamily="34" charset="0"/>
              </a:endParaRPr>
            </a:p>
          </p:txBody>
        </p:sp>
        <p:sp>
          <p:nvSpPr>
            <p:cNvPr id="22" name="Freeform 5">
              <a:extLst>
                <a:ext uri="{FF2B5EF4-FFF2-40B4-BE49-F238E27FC236}">
                  <a16:creationId xmlns:a16="http://schemas.microsoft.com/office/drawing/2014/main" id="{CDB1DEF4-C3D4-48E5-8050-48224ACBFF96}"/>
                </a:ext>
              </a:extLst>
            </p:cNvPr>
            <p:cNvSpPr>
              <a:spLocks noEditPoints="1"/>
            </p:cNvSpPr>
            <p:nvPr/>
          </p:nvSpPr>
          <p:spPr bwMode="auto">
            <a:xfrm>
              <a:off x="9612579" y="2052941"/>
              <a:ext cx="1019047" cy="961803"/>
            </a:xfrm>
            <a:custGeom>
              <a:avLst/>
              <a:gdLst>
                <a:gd name="T0" fmla="*/ 518 w 1036"/>
                <a:gd name="T1" fmla="*/ 0 h 1036"/>
                <a:gd name="T2" fmla="*/ 0 w 1036"/>
                <a:gd name="T3" fmla="*/ 518 h 1036"/>
                <a:gd name="T4" fmla="*/ 518 w 1036"/>
                <a:gd name="T5" fmla="*/ 1036 h 1036"/>
                <a:gd name="T6" fmla="*/ 1036 w 1036"/>
                <a:gd name="T7" fmla="*/ 518 h 1036"/>
                <a:gd name="T8" fmla="*/ 518 w 1036"/>
                <a:gd name="T9" fmla="*/ 0 h 1036"/>
                <a:gd name="T10" fmla="*/ 835 w 1036"/>
                <a:gd name="T11" fmla="*/ 199 h 1036"/>
                <a:gd name="T12" fmla="*/ 201 w 1036"/>
                <a:gd name="T13" fmla="*/ 199 h 1036"/>
                <a:gd name="T14" fmla="*/ 518 w 1036"/>
                <a:gd name="T15" fmla="*/ 68 h 1036"/>
                <a:gd name="T16" fmla="*/ 835 w 1036"/>
                <a:gd name="T17" fmla="*/ 199 h 1036"/>
                <a:gd name="T18" fmla="*/ 783 w 1036"/>
                <a:gd name="T19" fmla="*/ 367 h 1036"/>
                <a:gd name="T20" fmla="*/ 716 w 1036"/>
                <a:gd name="T21" fmla="*/ 434 h 1036"/>
                <a:gd name="T22" fmla="*/ 649 w 1036"/>
                <a:gd name="T23" fmla="*/ 367 h 1036"/>
                <a:gd name="T24" fmla="*/ 716 w 1036"/>
                <a:gd name="T25" fmla="*/ 301 h 1036"/>
                <a:gd name="T26" fmla="*/ 783 w 1036"/>
                <a:gd name="T27" fmla="*/ 367 h 1036"/>
                <a:gd name="T28" fmla="*/ 392 w 1036"/>
                <a:gd name="T29" fmla="*/ 367 h 1036"/>
                <a:gd name="T30" fmla="*/ 326 w 1036"/>
                <a:gd name="T31" fmla="*/ 434 h 1036"/>
                <a:gd name="T32" fmla="*/ 259 w 1036"/>
                <a:gd name="T33" fmla="*/ 367 h 1036"/>
                <a:gd name="T34" fmla="*/ 326 w 1036"/>
                <a:gd name="T35" fmla="*/ 301 h 1036"/>
                <a:gd name="T36" fmla="*/ 392 w 1036"/>
                <a:gd name="T37" fmla="*/ 367 h 1036"/>
                <a:gd name="T38" fmla="*/ 518 w 1036"/>
                <a:gd name="T39" fmla="*/ 968 h 1036"/>
                <a:gd name="T40" fmla="*/ 68 w 1036"/>
                <a:gd name="T41" fmla="*/ 518 h 1036"/>
                <a:gd name="T42" fmla="*/ 968 w 1036"/>
                <a:gd name="T43" fmla="*/ 518 h 1036"/>
                <a:gd name="T44" fmla="*/ 518 w 1036"/>
                <a:gd name="T45" fmla="*/ 968 h 10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1036" h="1036">
                  <a:moveTo>
                    <a:pt x="518" y="0"/>
                  </a:moveTo>
                  <a:cubicBezTo>
                    <a:pt x="232" y="0"/>
                    <a:pt x="0" y="232"/>
                    <a:pt x="0" y="518"/>
                  </a:cubicBezTo>
                  <a:cubicBezTo>
                    <a:pt x="0" y="804"/>
                    <a:pt x="232" y="1036"/>
                    <a:pt x="518" y="1036"/>
                  </a:cubicBezTo>
                  <a:cubicBezTo>
                    <a:pt x="804" y="1036"/>
                    <a:pt x="1036" y="804"/>
                    <a:pt x="1036" y="518"/>
                  </a:cubicBezTo>
                  <a:cubicBezTo>
                    <a:pt x="1036" y="232"/>
                    <a:pt x="804" y="0"/>
                    <a:pt x="518" y="0"/>
                  </a:cubicBezTo>
                  <a:close/>
                  <a:moveTo>
                    <a:pt x="835" y="199"/>
                  </a:moveTo>
                  <a:cubicBezTo>
                    <a:pt x="201" y="199"/>
                    <a:pt x="201" y="199"/>
                    <a:pt x="201" y="199"/>
                  </a:cubicBezTo>
                  <a:cubicBezTo>
                    <a:pt x="282" y="118"/>
                    <a:pt x="394" y="68"/>
                    <a:pt x="518" y="68"/>
                  </a:cubicBezTo>
                  <a:cubicBezTo>
                    <a:pt x="642" y="68"/>
                    <a:pt x="754" y="118"/>
                    <a:pt x="835" y="199"/>
                  </a:cubicBezTo>
                  <a:close/>
                  <a:moveTo>
                    <a:pt x="783" y="367"/>
                  </a:moveTo>
                  <a:cubicBezTo>
                    <a:pt x="783" y="404"/>
                    <a:pt x="753" y="434"/>
                    <a:pt x="716" y="434"/>
                  </a:cubicBezTo>
                  <a:cubicBezTo>
                    <a:pt x="679" y="434"/>
                    <a:pt x="649" y="404"/>
                    <a:pt x="649" y="367"/>
                  </a:cubicBezTo>
                  <a:cubicBezTo>
                    <a:pt x="649" y="331"/>
                    <a:pt x="679" y="301"/>
                    <a:pt x="716" y="301"/>
                  </a:cubicBezTo>
                  <a:cubicBezTo>
                    <a:pt x="753" y="301"/>
                    <a:pt x="783" y="331"/>
                    <a:pt x="783" y="367"/>
                  </a:cubicBezTo>
                  <a:close/>
                  <a:moveTo>
                    <a:pt x="392" y="367"/>
                  </a:moveTo>
                  <a:cubicBezTo>
                    <a:pt x="392" y="404"/>
                    <a:pt x="363" y="434"/>
                    <a:pt x="326" y="434"/>
                  </a:cubicBezTo>
                  <a:cubicBezTo>
                    <a:pt x="289" y="434"/>
                    <a:pt x="259" y="404"/>
                    <a:pt x="259" y="367"/>
                  </a:cubicBezTo>
                  <a:cubicBezTo>
                    <a:pt x="259" y="331"/>
                    <a:pt x="289" y="301"/>
                    <a:pt x="326" y="301"/>
                  </a:cubicBezTo>
                  <a:cubicBezTo>
                    <a:pt x="363" y="301"/>
                    <a:pt x="392" y="331"/>
                    <a:pt x="392" y="367"/>
                  </a:cubicBezTo>
                  <a:close/>
                  <a:moveTo>
                    <a:pt x="518" y="968"/>
                  </a:moveTo>
                  <a:cubicBezTo>
                    <a:pt x="270" y="968"/>
                    <a:pt x="68" y="767"/>
                    <a:pt x="68" y="518"/>
                  </a:cubicBezTo>
                  <a:cubicBezTo>
                    <a:pt x="968" y="518"/>
                    <a:pt x="968" y="518"/>
                    <a:pt x="968" y="518"/>
                  </a:cubicBezTo>
                  <a:cubicBezTo>
                    <a:pt x="968" y="767"/>
                    <a:pt x="767" y="968"/>
                    <a:pt x="518" y="968"/>
                  </a:cubicBezTo>
                  <a:close/>
                </a:path>
              </a:pathLst>
            </a:custGeom>
            <a:solidFill>
              <a:sysClr val="window" lastClr="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a:endParaRPr>
            </a:p>
          </p:txBody>
        </p:sp>
        <p:sp>
          <p:nvSpPr>
            <p:cNvPr id="23" name="Freeform 6">
              <a:extLst>
                <a:ext uri="{FF2B5EF4-FFF2-40B4-BE49-F238E27FC236}">
                  <a16:creationId xmlns:a16="http://schemas.microsoft.com/office/drawing/2014/main" id="{E2BCAF45-47FF-4F26-B6B9-5B1233104A33}"/>
                </a:ext>
              </a:extLst>
            </p:cNvPr>
            <p:cNvSpPr>
              <a:spLocks/>
            </p:cNvSpPr>
            <p:nvPr/>
          </p:nvSpPr>
          <p:spPr bwMode="auto">
            <a:xfrm>
              <a:off x="9991796" y="2658488"/>
              <a:ext cx="234015" cy="83414"/>
            </a:xfrm>
            <a:custGeom>
              <a:avLst/>
              <a:gdLst>
                <a:gd name="T0" fmla="*/ 193 w 238"/>
                <a:gd name="T1" fmla="*/ 90 h 90"/>
                <a:gd name="T2" fmla="*/ 45 w 238"/>
                <a:gd name="T3" fmla="*/ 90 h 90"/>
                <a:gd name="T4" fmla="*/ 0 w 238"/>
                <a:gd name="T5" fmla="*/ 45 h 90"/>
                <a:gd name="T6" fmla="*/ 0 w 238"/>
                <a:gd name="T7" fmla="*/ 44 h 90"/>
                <a:gd name="T8" fmla="*/ 45 w 238"/>
                <a:gd name="T9" fmla="*/ 0 h 90"/>
                <a:gd name="T10" fmla="*/ 193 w 238"/>
                <a:gd name="T11" fmla="*/ 0 h 90"/>
                <a:gd name="T12" fmla="*/ 238 w 238"/>
                <a:gd name="T13" fmla="*/ 44 h 90"/>
                <a:gd name="T14" fmla="*/ 238 w 238"/>
                <a:gd name="T15" fmla="*/ 45 h 90"/>
                <a:gd name="T16" fmla="*/ 193 w 238"/>
                <a:gd name="T17" fmla="*/ 90 h 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38" h="90">
                  <a:moveTo>
                    <a:pt x="193" y="90"/>
                  </a:moveTo>
                  <a:cubicBezTo>
                    <a:pt x="45" y="90"/>
                    <a:pt x="45" y="90"/>
                    <a:pt x="45" y="90"/>
                  </a:cubicBezTo>
                  <a:cubicBezTo>
                    <a:pt x="20" y="90"/>
                    <a:pt x="0" y="70"/>
                    <a:pt x="0" y="45"/>
                  </a:cubicBezTo>
                  <a:cubicBezTo>
                    <a:pt x="0" y="44"/>
                    <a:pt x="0" y="44"/>
                    <a:pt x="0" y="44"/>
                  </a:cubicBezTo>
                  <a:cubicBezTo>
                    <a:pt x="0" y="20"/>
                    <a:pt x="20" y="0"/>
                    <a:pt x="45" y="0"/>
                  </a:cubicBezTo>
                  <a:cubicBezTo>
                    <a:pt x="193" y="0"/>
                    <a:pt x="193" y="0"/>
                    <a:pt x="193" y="0"/>
                  </a:cubicBezTo>
                  <a:cubicBezTo>
                    <a:pt x="218" y="0"/>
                    <a:pt x="238" y="20"/>
                    <a:pt x="238" y="44"/>
                  </a:cubicBezTo>
                  <a:cubicBezTo>
                    <a:pt x="238" y="45"/>
                    <a:pt x="238" y="45"/>
                    <a:pt x="238" y="45"/>
                  </a:cubicBezTo>
                  <a:cubicBezTo>
                    <a:pt x="238" y="70"/>
                    <a:pt x="218" y="90"/>
                    <a:pt x="193" y="90"/>
                  </a:cubicBezTo>
                  <a:close/>
                </a:path>
              </a:pathLst>
            </a:custGeom>
            <a:solidFill>
              <a:sysClr val="window" lastClr="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a:endParaRPr>
            </a:p>
          </p:txBody>
        </p:sp>
      </p:grpSp>
      <p:grpSp>
        <p:nvGrpSpPr>
          <p:cNvPr id="27" name="Group 26">
            <a:extLst>
              <a:ext uri="{FF2B5EF4-FFF2-40B4-BE49-F238E27FC236}">
                <a16:creationId xmlns:a16="http://schemas.microsoft.com/office/drawing/2014/main" id="{FDF394F3-400E-4040-BD7E-64318F5908DD}"/>
              </a:ext>
            </a:extLst>
          </p:cNvPr>
          <p:cNvGrpSpPr/>
          <p:nvPr/>
        </p:nvGrpSpPr>
        <p:grpSpPr>
          <a:xfrm>
            <a:off x="7699987" y="916547"/>
            <a:ext cx="3617258" cy="1872110"/>
            <a:chOff x="9674861" y="2040349"/>
            <a:chExt cx="2397761" cy="1797986"/>
          </a:xfrm>
        </p:grpSpPr>
        <p:sp>
          <p:nvSpPr>
            <p:cNvPr id="25" name="Rectangle 24">
              <a:extLst>
                <a:ext uri="{FF2B5EF4-FFF2-40B4-BE49-F238E27FC236}">
                  <a16:creationId xmlns:a16="http://schemas.microsoft.com/office/drawing/2014/main" id="{778435A6-6603-4597-8D0D-FA637125F201}"/>
                </a:ext>
              </a:extLst>
            </p:cNvPr>
            <p:cNvSpPr/>
            <p:nvPr/>
          </p:nvSpPr>
          <p:spPr bwMode="auto">
            <a:xfrm>
              <a:off x="9674864" y="2040349"/>
              <a:ext cx="2397758" cy="898993"/>
            </a:xfrm>
            <a:prstGeom prst="rect">
              <a:avLst/>
            </a:prstGeom>
            <a:solidFill>
              <a:schemeClr val="accent2">
                <a:lumMod val="40000"/>
                <a:lumOff val="60000"/>
              </a:schemeClr>
            </a:solid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dirty="0">
                  <a:latin typeface="Calibri Light" panose="020F0302020204030204" pitchFamily="34" charset="0"/>
                </a:rPr>
                <a:t>ADVANCED PERSISTENT THREATS  (APT)</a:t>
              </a:r>
            </a:p>
          </p:txBody>
        </p:sp>
        <p:sp>
          <p:nvSpPr>
            <p:cNvPr id="26" name="Rectangle 25">
              <a:extLst>
                <a:ext uri="{FF2B5EF4-FFF2-40B4-BE49-F238E27FC236}">
                  <a16:creationId xmlns:a16="http://schemas.microsoft.com/office/drawing/2014/main" id="{60B71039-36CB-40F7-B5EF-87486E9350D6}"/>
                </a:ext>
              </a:extLst>
            </p:cNvPr>
            <p:cNvSpPr/>
            <p:nvPr/>
          </p:nvSpPr>
          <p:spPr bwMode="auto">
            <a:xfrm>
              <a:off x="9674861" y="2939342"/>
              <a:ext cx="2397759" cy="898993"/>
            </a:xfrm>
            <a:prstGeom prst="rect">
              <a:avLst/>
            </a:prstGeom>
            <a:solidFill>
              <a:srgbClr val="C00000"/>
            </a:solid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dirty="0">
                  <a:solidFill>
                    <a:schemeClr val="bg1"/>
                  </a:solidFill>
                  <a:latin typeface="Calibri Light" panose="020F0302020204030204" pitchFamily="34" charset="0"/>
                </a:rPr>
                <a:t>BROADBASED</a:t>
              </a:r>
            </a:p>
            <a:p>
              <a:pPr algn="ctr" eaLnBrk="0" fontAlgn="base" hangingPunct="0">
                <a:spcBef>
                  <a:spcPct val="0"/>
                </a:spcBef>
                <a:spcAft>
                  <a:spcPct val="0"/>
                </a:spcAft>
              </a:pPr>
              <a:r>
                <a:rPr lang="en-US" dirty="0">
                  <a:solidFill>
                    <a:schemeClr val="bg1"/>
                  </a:solidFill>
                  <a:latin typeface="Calibri Light" panose="020F0302020204030204" pitchFamily="34" charset="0"/>
                </a:rPr>
                <a:t>&amp;  CRIMINAL</a:t>
              </a:r>
            </a:p>
          </p:txBody>
        </p:sp>
      </p:grpSp>
      <p:sp>
        <p:nvSpPr>
          <p:cNvPr id="28" name="Plus Sign 27">
            <a:extLst>
              <a:ext uri="{FF2B5EF4-FFF2-40B4-BE49-F238E27FC236}">
                <a16:creationId xmlns:a16="http://schemas.microsoft.com/office/drawing/2014/main" id="{7962AFD9-851A-4845-A6AE-99CE04C0B6E4}"/>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3">
            <a:extLst>
              <a:ext uri="{FF2B5EF4-FFF2-40B4-BE49-F238E27FC236}">
                <a16:creationId xmlns:a16="http://schemas.microsoft.com/office/drawing/2014/main" id="{E66291E4-26E8-BF36-DC91-DFAFA6A24232}"/>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41106380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0764CDE1-1C6E-4F24-B8B7-A7F326BEC67A}"/>
              </a:ext>
            </a:extLst>
          </p:cNvPr>
          <p:cNvSpPr>
            <a:spLocks noGrp="1"/>
          </p:cNvSpPr>
          <p:nvPr>
            <p:ph type="title"/>
          </p:nvPr>
        </p:nvSpPr>
        <p:spPr>
          <a:xfrm>
            <a:off x="240406" y="287777"/>
            <a:ext cx="11113394" cy="957943"/>
          </a:xfrm>
        </p:spPr>
        <p:txBody>
          <a:bodyPr>
            <a:noAutofit/>
          </a:bodyPr>
          <a:lstStyle/>
          <a:p>
            <a:pPr lvl="1">
              <a:lnSpc>
                <a:spcPct val="120000"/>
              </a:lnSpc>
              <a:spcBef>
                <a:spcPts val="0"/>
              </a:spcBef>
            </a:pPr>
            <a:r>
              <a:rPr lang="en-US" sz="4000" dirty="0">
                <a:latin typeface="+mj-lt"/>
              </a:rPr>
              <a:t>Cyber Attack Methods and Mitigation</a:t>
            </a:r>
          </a:p>
        </p:txBody>
      </p:sp>
      <p:sp>
        <p:nvSpPr>
          <p:cNvPr id="9" name="Content Placeholder 8">
            <a:extLst>
              <a:ext uri="{FF2B5EF4-FFF2-40B4-BE49-F238E27FC236}">
                <a16:creationId xmlns:a16="http://schemas.microsoft.com/office/drawing/2014/main" id="{526081A0-9957-4CC4-AF91-9BA62D603BAE}"/>
              </a:ext>
            </a:extLst>
          </p:cNvPr>
          <p:cNvSpPr>
            <a:spLocks noGrp="1"/>
          </p:cNvSpPr>
          <p:nvPr>
            <p:ph idx="1"/>
          </p:nvPr>
        </p:nvSpPr>
        <p:spPr>
          <a:xfrm>
            <a:off x="297558" y="1479409"/>
            <a:ext cx="3012801" cy="3699635"/>
          </a:xfrm>
        </p:spPr>
        <p:txBody>
          <a:bodyPr>
            <a:noAutofit/>
          </a:bodyPr>
          <a:lstStyle/>
          <a:p>
            <a:pPr marL="0" indent="0">
              <a:spcBef>
                <a:spcPts val="0"/>
              </a:spcBef>
              <a:buNone/>
            </a:pPr>
            <a:r>
              <a:rPr lang="en-US" sz="2400" dirty="0"/>
              <a:t>Regardless of the exploit method an adversary uses, following some simple security practices </a:t>
            </a:r>
          </a:p>
          <a:p>
            <a:pPr marL="0" indent="0">
              <a:spcBef>
                <a:spcPts val="0"/>
              </a:spcBef>
              <a:buNone/>
            </a:pPr>
            <a:r>
              <a:rPr lang="en-US" sz="2400" dirty="0"/>
              <a:t>will help you defend your company, your customers and yourself against their attacks.</a:t>
            </a:r>
          </a:p>
        </p:txBody>
      </p:sp>
      <p:sp>
        <p:nvSpPr>
          <p:cNvPr id="5" name="Slide Number Placeholder 4">
            <a:extLst>
              <a:ext uri="{FF2B5EF4-FFF2-40B4-BE49-F238E27FC236}">
                <a16:creationId xmlns:a16="http://schemas.microsoft.com/office/drawing/2014/main" id="{951ED501-ED33-4695-820B-6C7A110CFF2D}"/>
              </a:ext>
            </a:extLst>
          </p:cNvPr>
          <p:cNvSpPr>
            <a:spLocks noGrp="1"/>
          </p:cNvSpPr>
          <p:nvPr>
            <p:ph type="sldNum" sz="quarter" idx="12"/>
          </p:nvPr>
        </p:nvSpPr>
        <p:spPr/>
        <p:txBody>
          <a:bodyPr/>
          <a:lstStyle/>
          <a:p>
            <a:fld id="{EBCD8977-B073-4460-AE63-2BD9EC7B16E4}" type="slidenum">
              <a:rPr lang="en-US" smtClean="0"/>
              <a:t>12</a:t>
            </a:fld>
            <a:endParaRPr lang="en-US" dirty="0"/>
          </a:p>
        </p:txBody>
      </p:sp>
      <p:sp>
        <p:nvSpPr>
          <p:cNvPr id="11" name="Rectangle 10"/>
          <p:cNvSpPr/>
          <p:nvPr/>
        </p:nvSpPr>
        <p:spPr>
          <a:xfrm>
            <a:off x="3414485" y="1305653"/>
            <a:ext cx="3560461" cy="5081146"/>
          </a:xfrm>
          <a:prstGeom prst="rect">
            <a:avLst/>
          </a:prstGeom>
          <a:scene3d>
            <a:camera prst="orthographicFront">
              <a:rot lat="0" lon="0" rev="0"/>
            </a:camera>
            <a:lightRig rig="balanced" dir="t">
              <a:rot lat="0" lon="0" rev="8700000"/>
            </a:lightRig>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0" tIns="76200" rIns="76200" bIns="76200" numCol="1" spcCol="1270" anchor="ctr" anchorCtr="0">
            <a:noAutofit/>
          </a:bodyPr>
          <a:lstStyle/>
          <a:p>
            <a:pPr marL="342900" indent="-342900" defTabSz="889000">
              <a:lnSpc>
                <a:spcPct val="90000"/>
              </a:lnSpc>
              <a:spcBef>
                <a:spcPct val="0"/>
              </a:spcBef>
              <a:spcAft>
                <a:spcPct val="35000"/>
              </a:spcAft>
              <a:buFont typeface="Wingdings" panose="05000000000000000000" pitchFamily="2" charset="2"/>
              <a:buChar char="Ø"/>
            </a:pPr>
            <a:r>
              <a:rPr lang="en-US" sz="2000" dirty="0">
                <a:solidFill>
                  <a:schemeClr val="tx1">
                    <a:lumMod val="75000"/>
                    <a:lumOff val="25000"/>
                  </a:schemeClr>
                </a:solidFill>
              </a:rPr>
              <a:t>Secure and protect all IT assets and printed information.</a:t>
            </a:r>
          </a:p>
          <a:p>
            <a:pPr marL="342900" indent="-342900" defTabSz="889000">
              <a:lnSpc>
                <a:spcPct val="90000"/>
              </a:lnSpc>
              <a:spcBef>
                <a:spcPct val="0"/>
              </a:spcBef>
              <a:spcAft>
                <a:spcPct val="35000"/>
              </a:spcAft>
              <a:buFont typeface="Wingdings" panose="05000000000000000000" pitchFamily="2" charset="2"/>
              <a:buChar char="Ø"/>
            </a:pPr>
            <a:r>
              <a:rPr lang="en-US" sz="2000" dirty="0">
                <a:solidFill>
                  <a:schemeClr val="tx1">
                    <a:lumMod val="75000"/>
                    <a:lumOff val="25000"/>
                  </a:schemeClr>
                </a:solidFill>
              </a:rPr>
              <a:t>Do not open unexpected email, click on unexpected links or attachments, or reply to spam.</a:t>
            </a:r>
          </a:p>
          <a:p>
            <a:pPr marL="342900" indent="-342900" defTabSz="889000">
              <a:lnSpc>
                <a:spcPct val="90000"/>
              </a:lnSpc>
              <a:spcBef>
                <a:spcPct val="0"/>
              </a:spcBef>
              <a:spcAft>
                <a:spcPct val="35000"/>
              </a:spcAft>
              <a:buFont typeface="Wingdings" panose="05000000000000000000" pitchFamily="2" charset="2"/>
              <a:buChar char="Ø"/>
            </a:pPr>
            <a:r>
              <a:rPr lang="en-US" sz="2000" dirty="0">
                <a:solidFill>
                  <a:schemeClr val="tx1">
                    <a:lumMod val="75000"/>
                    <a:lumOff val="25000"/>
                  </a:schemeClr>
                </a:solidFill>
              </a:rPr>
              <a:t>Be mindful of what you share on social media and use privacy settings to restrict who can see it.</a:t>
            </a:r>
          </a:p>
          <a:p>
            <a:pPr marL="342900" indent="-342900" defTabSz="889000">
              <a:lnSpc>
                <a:spcPct val="90000"/>
              </a:lnSpc>
              <a:spcBef>
                <a:spcPct val="0"/>
              </a:spcBef>
              <a:spcAft>
                <a:spcPct val="35000"/>
              </a:spcAft>
              <a:buFont typeface="Wingdings" panose="05000000000000000000" pitchFamily="2" charset="2"/>
              <a:buChar char="Ø"/>
            </a:pPr>
            <a:r>
              <a:rPr lang="en-US" sz="2000" dirty="0">
                <a:solidFill>
                  <a:schemeClr val="tx1">
                    <a:lumMod val="75000"/>
                    <a:lumOff val="25000"/>
                  </a:schemeClr>
                </a:solidFill>
              </a:rPr>
              <a:t>Verify an individual’s identity, authorization, and need to know before providing personal or company information.</a:t>
            </a:r>
          </a:p>
        </p:txBody>
      </p:sp>
      <p:sp>
        <p:nvSpPr>
          <p:cNvPr id="18" name="Rectangle 17"/>
          <p:cNvSpPr/>
          <p:nvPr/>
        </p:nvSpPr>
        <p:spPr>
          <a:xfrm>
            <a:off x="6766472" y="1579182"/>
            <a:ext cx="3142546" cy="3699635"/>
          </a:xfrm>
          <a:prstGeom prst="rect">
            <a:avLst/>
          </a:prstGeom>
          <a:scene3d>
            <a:camera prst="orthographicFront">
              <a:rot lat="0" lon="0" rev="0"/>
            </a:camera>
            <a:lightRig rig="balanced" dir="t">
              <a:rot lat="0" lon="0" rev="8700000"/>
            </a:lightRig>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0" tIns="76200" rIns="76200" bIns="76200" numCol="1" spcCol="1270" anchor="ctr" anchorCtr="0">
            <a:noAutofit/>
          </a:bodyPr>
          <a:lstStyle/>
          <a:p>
            <a:pPr marL="285750" indent="-285750">
              <a:spcAft>
                <a:spcPts val="840"/>
              </a:spcAft>
              <a:buFont typeface="Wingdings" panose="05000000000000000000" pitchFamily="2" charset="2"/>
              <a:buChar char="Ø"/>
            </a:pPr>
            <a:r>
              <a:rPr lang="en-US" sz="2000" dirty="0">
                <a:solidFill>
                  <a:schemeClr val="tx1">
                    <a:lumMod val="75000"/>
                    <a:lumOff val="25000"/>
                  </a:schemeClr>
                </a:solidFill>
              </a:rPr>
              <a:t>Be aware of your surroundings. Control line-of-site access and the volume of your voice/audio so that unauthorized people cannot view or hear information. </a:t>
            </a:r>
          </a:p>
          <a:p>
            <a:pPr marL="285750" indent="-285750">
              <a:spcAft>
                <a:spcPts val="840"/>
              </a:spcAft>
              <a:buFont typeface="Wingdings" panose="05000000000000000000" pitchFamily="2" charset="2"/>
              <a:buChar char="Ø"/>
            </a:pPr>
            <a:r>
              <a:rPr lang="en-US" sz="2000" dirty="0">
                <a:solidFill>
                  <a:schemeClr val="tx1">
                    <a:lumMod val="75000"/>
                    <a:lumOff val="25000"/>
                  </a:schemeClr>
                </a:solidFill>
                <a:cs typeface="Calibri" panose="020F0502020204030204" pitchFamily="34" charset="0"/>
              </a:rPr>
              <a:t>Promptly report actual and suspected information protection and cybersecurity incidents.</a:t>
            </a:r>
          </a:p>
        </p:txBody>
      </p:sp>
      <p:sp>
        <p:nvSpPr>
          <p:cNvPr id="28" name="Rectangle 27"/>
          <p:cNvSpPr/>
          <p:nvPr/>
        </p:nvSpPr>
        <p:spPr>
          <a:xfrm>
            <a:off x="8337745" y="2934684"/>
            <a:ext cx="3302761" cy="1442461"/>
          </a:xfrm>
          <a:prstGeom prst="rect">
            <a:avLst/>
          </a:prstGeom>
          <a:scene3d>
            <a:camera prst="orthographicFront">
              <a:rot lat="0" lon="0" rev="0"/>
            </a:camera>
            <a:lightRig rig="balanced" dir="t">
              <a:rot lat="0" lon="0" rev="8700000"/>
            </a:lightRig>
          </a:scene3d>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76200" tIns="76200" rIns="76200" bIns="76200" numCol="1" spcCol="1270" anchor="ctr" anchorCtr="0">
            <a:noAutofit/>
          </a:bodyPr>
          <a:lstStyle/>
          <a:p>
            <a:pPr lvl="0" algn="ctr"/>
            <a:endParaRPr lang="en-US" dirty="0"/>
          </a:p>
        </p:txBody>
      </p:sp>
      <p:pic>
        <p:nvPicPr>
          <p:cNvPr id="10" name="Picture 9">
            <a:extLst>
              <a:ext uri="{FF2B5EF4-FFF2-40B4-BE49-F238E27FC236}">
                <a16:creationId xmlns:a16="http://schemas.microsoft.com/office/drawing/2014/main" id="{B0E6737C-2219-4B26-8CF8-E4126AB58F21}"/>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2" name="Plus Sign 11">
            <a:extLst>
              <a:ext uri="{FF2B5EF4-FFF2-40B4-BE49-F238E27FC236}">
                <a16:creationId xmlns:a16="http://schemas.microsoft.com/office/drawing/2014/main" id="{712F7AFE-ED54-4EB5-94CA-78C1869BB757}"/>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ooter Placeholder 3">
            <a:extLst>
              <a:ext uri="{FF2B5EF4-FFF2-40B4-BE49-F238E27FC236}">
                <a16:creationId xmlns:a16="http://schemas.microsoft.com/office/drawing/2014/main" id="{3D0CAC87-16C0-6026-BE01-E27DE73E54E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2909292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81CC8B-AC7E-477E-896B-F062AA2D4E68}"/>
              </a:ext>
            </a:extLst>
          </p:cNvPr>
          <p:cNvSpPr>
            <a:spLocks noGrp="1"/>
          </p:cNvSpPr>
          <p:nvPr>
            <p:ph type="title"/>
          </p:nvPr>
        </p:nvSpPr>
        <p:spPr>
          <a:xfrm>
            <a:off x="838200" y="365125"/>
            <a:ext cx="10515600" cy="955675"/>
          </a:xfrm>
        </p:spPr>
        <p:txBody>
          <a:bodyPr/>
          <a:lstStyle/>
          <a:p>
            <a:r>
              <a:rPr lang="en-US" dirty="0"/>
              <a:t>Module Summary</a:t>
            </a:r>
          </a:p>
        </p:txBody>
      </p:sp>
      <p:sp>
        <p:nvSpPr>
          <p:cNvPr id="3" name="Content Placeholder 2">
            <a:extLst>
              <a:ext uri="{FF2B5EF4-FFF2-40B4-BE49-F238E27FC236}">
                <a16:creationId xmlns:a16="http://schemas.microsoft.com/office/drawing/2014/main" id="{E54CF657-8794-4C13-B81F-E6ADE802751C}"/>
              </a:ext>
            </a:extLst>
          </p:cNvPr>
          <p:cNvSpPr>
            <a:spLocks noGrp="1"/>
          </p:cNvSpPr>
          <p:nvPr>
            <p:ph idx="1"/>
          </p:nvPr>
        </p:nvSpPr>
        <p:spPr>
          <a:xfrm>
            <a:off x="838200" y="1193800"/>
            <a:ext cx="8710914" cy="4847562"/>
          </a:xfrm>
        </p:spPr>
        <p:txBody>
          <a:bodyPr>
            <a:normAutofit/>
          </a:bodyPr>
          <a:lstStyle/>
          <a:p>
            <a:pPr>
              <a:lnSpc>
                <a:spcPct val="120000"/>
              </a:lnSpc>
              <a:spcBef>
                <a:spcPts val="0"/>
              </a:spcBef>
            </a:pPr>
            <a:r>
              <a:rPr lang="en-US" dirty="0"/>
              <a:t>Using good cybersecurity practices not only helps protect your company from cyber attacks, but also your defense contractor customers</a:t>
            </a:r>
          </a:p>
          <a:p>
            <a:pPr>
              <a:lnSpc>
                <a:spcPct val="120000"/>
              </a:lnSpc>
              <a:spcBef>
                <a:spcPts val="0"/>
              </a:spcBef>
            </a:pPr>
            <a:r>
              <a:rPr lang="en-US" dirty="0"/>
              <a:t>Cybersecurity threats can come from inside or outside your company</a:t>
            </a:r>
          </a:p>
          <a:p>
            <a:pPr>
              <a:lnSpc>
                <a:spcPct val="120000"/>
              </a:lnSpc>
              <a:spcBef>
                <a:spcPts val="0"/>
              </a:spcBef>
            </a:pPr>
            <a:r>
              <a:rPr lang="en-US" dirty="0"/>
              <a:t>Being aware of threats and how to mitigate them keeps your business running</a:t>
            </a:r>
          </a:p>
          <a:p>
            <a:pPr>
              <a:lnSpc>
                <a:spcPct val="120000"/>
              </a:lnSpc>
              <a:spcBef>
                <a:spcPts val="0"/>
              </a:spcBef>
            </a:pPr>
            <a:r>
              <a:rPr lang="en-US" dirty="0"/>
              <a:t>Cybersecurity is about making sure that untampered data is available and accessible only to the people who require the data</a:t>
            </a:r>
          </a:p>
          <a:p>
            <a:pPr>
              <a:lnSpc>
                <a:spcPct val="120000"/>
              </a:lnSpc>
              <a:spcBef>
                <a:spcPts val="0"/>
              </a:spcBef>
            </a:pPr>
            <a:r>
              <a:rPr lang="en-US" sz="1800" dirty="0"/>
              <a:t>For questions on the content, please send them to </a:t>
            </a:r>
            <a:r>
              <a:rPr lang="en-US" sz="1800" dirty="0">
                <a:hlinkClick r:id="rId3"/>
              </a:rPr>
              <a:t>Contact Us - DIB SCC </a:t>
            </a:r>
            <a:r>
              <a:rPr lang="en-US" sz="1800" dirty="0" err="1">
                <a:hlinkClick r:id="rId3"/>
              </a:rPr>
              <a:t>CyberAssist</a:t>
            </a:r>
            <a:r>
              <a:rPr lang="en-US" sz="1800" dirty="0">
                <a:hlinkClick r:id="rId3"/>
              </a:rPr>
              <a:t>. </a:t>
            </a:r>
            <a:endParaRPr lang="en-US" sz="1800" dirty="0"/>
          </a:p>
        </p:txBody>
      </p:sp>
      <p:sp>
        <p:nvSpPr>
          <p:cNvPr id="5" name="Slide Number Placeholder 4">
            <a:extLst>
              <a:ext uri="{FF2B5EF4-FFF2-40B4-BE49-F238E27FC236}">
                <a16:creationId xmlns:a16="http://schemas.microsoft.com/office/drawing/2014/main" id="{DF2C7AE6-480D-44A1-926F-E36A26EFFE57}"/>
              </a:ext>
            </a:extLst>
          </p:cNvPr>
          <p:cNvSpPr>
            <a:spLocks noGrp="1"/>
          </p:cNvSpPr>
          <p:nvPr>
            <p:ph type="sldNum" sz="quarter" idx="12"/>
          </p:nvPr>
        </p:nvSpPr>
        <p:spPr/>
        <p:txBody>
          <a:bodyPr/>
          <a:lstStyle/>
          <a:p>
            <a:fld id="{EBCD8977-B073-4460-AE63-2BD9EC7B16E4}" type="slidenum">
              <a:rPr lang="en-US" smtClean="0"/>
              <a:t>13</a:t>
            </a:fld>
            <a:endParaRPr lang="en-US" dirty="0"/>
          </a:p>
        </p:txBody>
      </p:sp>
      <p:pic>
        <p:nvPicPr>
          <p:cNvPr id="6" name="Picture 5">
            <a:extLst>
              <a:ext uri="{FF2B5EF4-FFF2-40B4-BE49-F238E27FC236}">
                <a16:creationId xmlns:a16="http://schemas.microsoft.com/office/drawing/2014/main" id="{247CC734-3D8A-4885-97DE-1CD5DFA98307}"/>
              </a:ext>
            </a:extLst>
          </p:cNvPr>
          <p:cNvPicPr>
            <a:picLocks noChangeAspect="1"/>
          </p:cNvPicPr>
          <p:nvPr/>
        </p:nvPicPr>
        <p:blipFill>
          <a:blip r:embed="rId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0" name="Plus Sign 9">
            <a:extLst>
              <a:ext uri="{FF2B5EF4-FFF2-40B4-BE49-F238E27FC236}">
                <a16:creationId xmlns:a16="http://schemas.microsoft.com/office/drawing/2014/main" id="{2D97AB65-A659-4B8A-997D-14D82A701F89}"/>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0F3CEFE-C489-1100-F7FE-543D1CC7F1C7}"/>
              </a:ext>
            </a:extLst>
          </p:cNvPr>
          <p:cNvSpPr txBox="1"/>
          <p:nvPr/>
        </p:nvSpPr>
        <p:spPr>
          <a:xfrm>
            <a:off x="630195" y="5758250"/>
            <a:ext cx="8795657" cy="353943"/>
          </a:xfrm>
          <a:prstGeom prst="rect">
            <a:avLst/>
          </a:prstGeom>
          <a:noFill/>
        </p:spPr>
        <p:txBody>
          <a:bodyPr wrap="square" rtlCol="0">
            <a:spAutoFit/>
          </a:bodyPr>
          <a:lstStyle/>
          <a:p>
            <a:r>
              <a:rPr lang="en-US" sz="1700" dirty="0"/>
              <a:t>Next: Module 6 – Risk Management</a:t>
            </a:r>
          </a:p>
        </p:txBody>
      </p:sp>
      <p:sp>
        <p:nvSpPr>
          <p:cNvPr id="7" name="Footer Placeholder 3">
            <a:extLst>
              <a:ext uri="{FF2B5EF4-FFF2-40B4-BE49-F238E27FC236}">
                <a16:creationId xmlns:a16="http://schemas.microsoft.com/office/drawing/2014/main" id="{5A6C3698-78DD-BF94-1A12-0AA6E4C335A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0043925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31E48D-3970-497A-A357-85B16DEDE936}"/>
              </a:ext>
            </a:extLst>
          </p:cNvPr>
          <p:cNvSpPr>
            <a:spLocks noGrp="1"/>
          </p:cNvSpPr>
          <p:nvPr>
            <p:ph type="title"/>
          </p:nvPr>
        </p:nvSpPr>
        <p:spPr>
          <a:xfrm>
            <a:off x="838200" y="365126"/>
            <a:ext cx="10515600" cy="915988"/>
          </a:xfrm>
        </p:spPr>
        <p:txBody>
          <a:bodyPr/>
          <a:lstStyle/>
          <a:p>
            <a:r>
              <a:rPr lang="en-US" dirty="0"/>
              <a:t>Agenda</a:t>
            </a:r>
          </a:p>
        </p:txBody>
      </p:sp>
      <p:sp>
        <p:nvSpPr>
          <p:cNvPr id="3" name="Content Placeholder 2">
            <a:extLst>
              <a:ext uri="{FF2B5EF4-FFF2-40B4-BE49-F238E27FC236}">
                <a16:creationId xmlns:a16="http://schemas.microsoft.com/office/drawing/2014/main" id="{D6230783-92D8-4AAC-A20E-5C2D3426C6BB}"/>
              </a:ext>
            </a:extLst>
          </p:cNvPr>
          <p:cNvSpPr>
            <a:spLocks noGrp="1"/>
          </p:cNvSpPr>
          <p:nvPr>
            <p:ph idx="1"/>
          </p:nvPr>
        </p:nvSpPr>
        <p:spPr>
          <a:xfrm>
            <a:off x="838200" y="1460500"/>
            <a:ext cx="10515600" cy="4716463"/>
          </a:xfrm>
        </p:spPr>
        <p:txBody>
          <a:bodyPr>
            <a:normAutofit/>
          </a:bodyPr>
          <a:lstStyle/>
          <a:p>
            <a:r>
              <a:rPr lang="en-US" dirty="0"/>
              <a:t>Module 1: Cybersecurity: Why it is Important?</a:t>
            </a:r>
          </a:p>
          <a:p>
            <a:r>
              <a:rPr lang="en-US" dirty="0"/>
              <a:t>Module 2: Cybersecurity Maturity Model Certification</a:t>
            </a:r>
          </a:p>
          <a:p>
            <a:r>
              <a:rPr lang="en-US" dirty="0"/>
              <a:t>Module 3: Assessment Process - Interim</a:t>
            </a:r>
          </a:p>
          <a:p>
            <a:r>
              <a:rPr lang="en-US" dirty="0"/>
              <a:t>Module 4: Incident Reporting</a:t>
            </a:r>
          </a:p>
          <a:p>
            <a:r>
              <a:rPr lang="en-US" dirty="0">
                <a:highlight>
                  <a:srgbClr val="FFFF00"/>
                </a:highlight>
              </a:rPr>
              <a:t>Module 5: Cybersecurity Best Practices</a:t>
            </a:r>
          </a:p>
          <a:p>
            <a:r>
              <a:rPr lang="en-US" dirty="0"/>
              <a:t>Module 6: Risk Management</a:t>
            </a:r>
          </a:p>
          <a:p>
            <a:r>
              <a:rPr lang="en-US" dirty="0"/>
              <a:t>Resource Guide: Glossary, Acronym Guide and Resources for Additional Information</a:t>
            </a:r>
          </a:p>
          <a:p>
            <a:r>
              <a:rPr lang="en-US" dirty="0"/>
              <a:t>CMMC Domains</a:t>
            </a:r>
          </a:p>
          <a:p>
            <a:r>
              <a:rPr lang="en-US" dirty="0"/>
              <a:t>Survey</a:t>
            </a:r>
          </a:p>
        </p:txBody>
      </p:sp>
      <p:sp>
        <p:nvSpPr>
          <p:cNvPr id="5" name="Slide Number Placeholder 4">
            <a:extLst>
              <a:ext uri="{FF2B5EF4-FFF2-40B4-BE49-F238E27FC236}">
                <a16:creationId xmlns:a16="http://schemas.microsoft.com/office/drawing/2014/main" id="{74221916-8EB0-4821-AA57-B3269EA0087F}"/>
              </a:ext>
            </a:extLst>
          </p:cNvPr>
          <p:cNvSpPr>
            <a:spLocks noGrp="1"/>
          </p:cNvSpPr>
          <p:nvPr>
            <p:ph type="sldNum" sz="quarter" idx="12"/>
          </p:nvPr>
        </p:nvSpPr>
        <p:spPr/>
        <p:txBody>
          <a:bodyPr/>
          <a:lstStyle/>
          <a:p>
            <a:fld id="{EBCD8977-B073-4460-AE63-2BD9EC7B16E4}" type="slidenum">
              <a:rPr lang="en-US"/>
              <a:pPr/>
              <a:t>2</a:t>
            </a:fld>
            <a:endParaRPr lang="en-US"/>
          </a:p>
        </p:txBody>
      </p:sp>
      <p:pic>
        <p:nvPicPr>
          <p:cNvPr id="6" name="Picture 5">
            <a:extLst>
              <a:ext uri="{FF2B5EF4-FFF2-40B4-BE49-F238E27FC236}">
                <a16:creationId xmlns:a16="http://schemas.microsoft.com/office/drawing/2014/main" id="{98A335F2-7C01-44A5-88B5-9603A55B0AD5}"/>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BD50087E-5426-E519-16F4-688FDFE10590}"/>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07939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A72ED-CAF9-413A-BFC7-3786097B02DC}"/>
              </a:ext>
            </a:extLst>
          </p:cNvPr>
          <p:cNvSpPr>
            <a:spLocks noGrp="1"/>
          </p:cNvSpPr>
          <p:nvPr>
            <p:ph type="ctrTitle"/>
          </p:nvPr>
        </p:nvSpPr>
        <p:spPr/>
        <p:txBody>
          <a:bodyPr/>
          <a:lstStyle/>
          <a:p>
            <a:r>
              <a:rPr lang="en-US" dirty="0"/>
              <a:t>Cybersecurity Best Practices</a:t>
            </a:r>
          </a:p>
        </p:txBody>
      </p:sp>
      <p:sp>
        <p:nvSpPr>
          <p:cNvPr id="3" name="Subtitle 2">
            <a:extLst>
              <a:ext uri="{FF2B5EF4-FFF2-40B4-BE49-F238E27FC236}">
                <a16:creationId xmlns:a16="http://schemas.microsoft.com/office/drawing/2014/main" id="{3A5D0E55-6297-4F1F-A0C5-F4F9242F1946}"/>
              </a:ext>
            </a:extLst>
          </p:cNvPr>
          <p:cNvSpPr>
            <a:spLocks noGrp="1"/>
          </p:cNvSpPr>
          <p:nvPr>
            <p:ph type="subTitle" idx="1"/>
          </p:nvPr>
        </p:nvSpPr>
        <p:spPr/>
        <p:txBody>
          <a:bodyPr/>
          <a:lstStyle/>
          <a:p>
            <a:r>
              <a:rPr lang="en-US" dirty="0"/>
              <a:t>Module 5</a:t>
            </a:r>
          </a:p>
        </p:txBody>
      </p:sp>
      <p:sp>
        <p:nvSpPr>
          <p:cNvPr id="5" name="Slide Number Placeholder 4">
            <a:extLst>
              <a:ext uri="{FF2B5EF4-FFF2-40B4-BE49-F238E27FC236}">
                <a16:creationId xmlns:a16="http://schemas.microsoft.com/office/drawing/2014/main" id="{0ADE9671-8D1D-4758-A3A6-6A94AC49F9E4}"/>
              </a:ext>
            </a:extLst>
          </p:cNvPr>
          <p:cNvSpPr>
            <a:spLocks noGrp="1"/>
          </p:cNvSpPr>
          <p:nvPr>
            <p:ph type="sldNum" sz="quarter" idx="12"/>
          </p:nvPr>
        </p:nvSpPr>
        <p:spPr/>
        <p:txBody>
          <a:bodyPr/>
          <a:lstStyle/>
          <a:p>
            <a:fld id="{EBCD8977-B073-4460-AE63-2BD9EC7B16E4}" type="slidenum">
              <a:rPr lang="en-US" smtClean="0"/>
              <a:t>3</a:t>
            </a:fld>
            <a:endParaRPr lang="en-US" dirty="0"/>
          </a:p>
        </p:txBody>
      </p:sp>
      <p:pic>
        <p:nvPicPr>
          <p:cNvPr id="6" name="Picture 5">
            <a:extLst>
              <a:ext uri="{FF2B5EF4-FFF2-40B4-BE49-F238E27FC236}">
                <a16:creationId xmlns:a16="http://schemas.microsoft.com/office/drawing/2014/main" id="{C220041D-A489-49ED-B509-07BAC9596956}"/>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Footer Placeholder 3">
            <a:extLst>
              <a:ext uri="{FF2B5EF4-FFF2-40B4-BE49-F238E27FC236}">
                <a16:creationId xmlns:a16="http://schemas.microsoft.com/office/drawing/2014/main" id="{7DDD2883-9CE8-29AC-BAE8-8D1984DAC7DA}"/>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2368916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8F6EE-8E34-49E0-B5EC-20DFA084DA99}"/>
              </a:ext>
            </a:extLst>
          </p:cNvPr>
          <p:cNvSpPr>
            <a:spLocks noGrp="1"/>
          </p:cNvSpPr>
          <p:nvPr>
            <p:ph type="title"/>
          </p:nvPr>
        </p:nvSpPr>
        <p:spPr>
          <a:xfrm>
            <a:off x="498917" y="364278"/>
            <a:ext cx="8596668" cy="840059"/>
          </a:xfrm>
        </p:spPr>
        <p:txBody>
          <a:bodyPr/>
          <a:lstStyle/>
          <a:p>
            <a:r>
              <a:rPr lang="en-US" dirty="0"/>
              <a:t>Disclaimer and Overview</a:t>
            </a:r>
          </a:p>
        </p:txBody>
      </p:sp>
      <p:sp>
        <p:nvSpPr>
          <p:cNvPr id="3" name="Content Placeholder 2">
            <a:extLst>
              <a:ext uri="{FF2B5EF4-FFF2-40B4-BE49-F238E27FC236}">
                <a16:creationId xmlns:a16="http://schemas.microsoft.com/office/drawing/2014/main" id="{C9E761D3-6E31-4269-9A5B-DEB822394285}"/>
              </a:ext>
            </a:extLst>
          </p:cNvPr>
          <p:cNvSpPr>
            <a:spLocks noGrp="1"/>
          </p:cNvSpPr>
          <p:nvPr>
            <p:ph idx="1"/>
          </p:nvPr>
        </p:nvSpPr>
        <p:spPr>
          <a:xfrm>
            <a:off x="687124" y="1360145"/>
            <a:ext cx="8914073" cy="4979882"/>
          </a:xfrm>
        </p:spPr>
        <p:txBody>
          <a:bodyPr>
            <a:normAutofit fontScale="92500" lnSpcReduction="20000"/>
          </a:bodyPr>
          <a:lstStyle/>
          <a:p>
            <a:r>
              <a:rPr lang="en-US" dirty="0">
                <a:effectLst/>
                <a:ea typeface="Times New Roman" panose="02020603050405020304" pitchFamily="18" charset="0"/>
              </a:rPr>
              <a:t>The intent of this training is to build awareness for Defense Industrial Base (DIB) suppliers of the likely requirements of the Cybersecurity Maturity Model Certification (CMMC) and their obligation to meet FAR 52.204-21 (basic cyber hygiene) and DFARS 252.204-7012 (specialized data handling and protection requirements).</a:t>
            </a:r>
            <a:endParaRPr lang="en-US" dirty="0"/>
          </a:p>
          <a:p>
            <a:r>
              <a:rPr lang="en-US" dirty="0"/>
              <a:t>This training is self-paced and intended for a range of roles and responsibilities including, but not limited to, executives, project managers and technical staff from organizations seeking certification (OSC) and need to comply with CMMC. Currently, CMMC does not apply to any contractor.</a:t>
            </a:r>
          </a:p>
          <a:p>
            <a:r>
              <a:rPr lang="en-US" dirty="0"/>
              <a:t>Note: Completion of this training DOES NOT certify your organization. This training is intended for the purposes of providing awareness of the subjects outlined above.</a:t>
            </a:r>
          </a:p>
          <a:p>
            <a:r>
              <a:rPr lang="en-US" dirty="0"/>
              <a:t>The DIB Sector Coordinating Council (SCC) Supply Chain Task Force does not take responsibility for suppliers’ certification by the CMMC 3rd Party Assessment Organization (C3PAO).</a:t>
            </a:r>
          </a:p>
          <a:p>
            <a:r>
              <a:rPr lang="en-US" dirty="0"/>
              <a:t>This training focuses on U.S. regulations and industry best practices:</a:t>
            </a:r>
          </a:p>
          <a:p>
            <a:pPr lvl="1"/>
            <a:r>
              <a:rPr lang="en-US" dirty="0">
                <a:effectLst/>
              </a:rPr>
              <a:t>U.S. Department of Defense (DoD) Chief Information Officer (CIO) </a:t>
            </a:r>
            <a:r>
              <a:rPr lang="en-US" dirty="0"/>
              <a:t>Cybersecurity Maturity Model Certification (CMMC) Information</a:t>
            </a:r>
          </a:p>
          <a:p>
            <a:pPr lvl="1"/>
            <a:r>
              <a:rPr lang="en-US" dirty="0"/>
              <a:t>National Institute of Standards &amp; Technologies (NIST) publications</a:t>
            </a:r>
          </a:p>
          <a:p>
            <a:pPr lvl="1"/>
            <a:r>
              <a:rPr lang="en-US" dirty="0"/>
              <a:t>National Archives &amp; Records Administration (NARA) definitions</a:t>
            </a:r>
          </a:p>
          <a:p>
            <a:pPr lvl="1"/>
            <a:r>
              <a:rPr lang="en-US" dirty="0"/>
              <a:t>DIB SCC Supply Chain Task Force – </a:t>
            </a:r>
            <a:r>
              <a:rPr lang="en-US" dirty="0" err="1"/>
              <a:t>CyberAssist</a:t>
            </a:r>
            <a:r>
              <a:rPr lang="en-US" dirty="0"/>
              <a:t> website</a:t>
            </a:r>
          </a:p>
        </p:txBody>
      </p:sp>
      <p:sp>
        <p:nvSpPr>
          <p:cNvPr id="5" name="Slide Number Placeholder 4">
            <a:extLst>
              <a:ext uri="{FF2B5EF4-FFF2-40B4-BE49-F238E27FC236}">
                <a16:creationId xmlns:a16="http://schemas.microsoft.com/office/drawing/2014/main" id="{5C041CD4-597A-4DD0-B10E-07983346772E}"/>
              </a:ext>
            </a:extLst>
          </p:cNvPr>
          <p:cNvSpPr>
            <a:spLocks noGrp="1"/>
          </p:cNvSpPr>
          <p:nvPr>
            <p:ph type="sldNum" sz="quarter" idx="12"/>
          </p:nvPr>
        </p:nvSpPr>
        <p:spPr/>
        <p:txBody>
          <a:bodyPr/>
          <a:lstStyle/>
          <a:p>
            <a:fld id="{EBCD8977-B073-4460-AE63-2BD9EC7B16E4}" type="slidenum">
              <a:rPr lang="en-US"/>
              <a:pPr/>
              <a:t>4</a:t>
            </a:fld>
            <a:endParaRPr lang="en-US"/>
          </a:p>
        </p:txBody>
      </p:sp>
      <p:pic>
        <p:nvPicPr>
          <p:cNvPr id="6" name="Picture 5">
            <a:extLst>
              <a:ext uri="{FF2B5EF4-FFF2-40B4-BE49-F238E27FC236}">
                <a16:creationId xmlns:a16="http://schemas.microsoft.com/office/drawing/2014/main" id="{9EDDC60C-7E51-4907-A376-B45F46DBBE30}"/>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4" name="TextBox 3">
            <a:extLst>
              <a:ext uri="{FF2B5EF4-FFF2-40B4-BE49-F238E27FC236}">
                <a16:creationId xmlns:a16="http://schemas.microsoft.com/office/drawing/2014/main" id="{A2A68308-3371-4E34-8D38-CEBC661F2E66}"/>
              </a:ext>
            </a:extLst>
          </p:cNvPr>
          <p:cNvSpPr txBox="1"/>
          <p:nvPr/>
        </p:nvSpPr>
        <p:spPr>
          <a:xfrm>
            <a:off x="5945624" y="165582"/>
            <a:ext cx="3526057" cy="1092607"/>
          </a:xfrm>
          <a:prstGeom prst="rect">
            <a:avLst/>
          </a:prstGeom>
          <a:noFill/>
        </p:spPr>
        <p:txBody>
          <a:bodyPr wrap="square" rtlCol="0">
            <a:spAutoFit/>
          </a:bodyPr>
          <a:lstStyle/>
          <a:p>
            <a:r>
              <a:rPr lang="en-US" sz="1300" b="1" dirty="0">
                <a:solidFill>
                  <a:srgbClr val="FF0000"/>
                </a:solidFill>
              </a:rPr>
              <a:t>Note: CMMC is still going through the rule-making process and certain aspects and requirements may change. Refer to the</a:t>
            </a:r>
            <a:r>
              <a:rPr lang="en-US" sz="1300" b="1" i="1" dirty="0">
                <a:solidFill>
                  <a:srgbClr val="FF0000"/>
                </a:solidFill>
              </a:rPr>
              <a:t> Resources Guide </a:t>
            </a:r>
            <a:r>
              <a:rPr lang="en-US" sz="1300" b="1" dirty="0">
                <a:solidFill>
                  <a:srgbClr val="FF0000"/>
                </a:solidFill>
              </a:rPr>
              <a:t>provided in this training for the most updated information.</a:t>
            </a:r>
          </a:p>
        </p:txBody>
      </p:sp>
      <p:sp>
        <p:nvSpPr>
          <p:cNvPr id="8" name="Footer Placeholder 3">
            <a:extLst>
              <a:ext uri="{FF2B5EF4-FFF2-40B4-BE49-F238E27FC236}">
                <a16:creationId xmlns:a16="http://schemas.microsoft.com/office/drawing/2014/main" id="{16684396-7A40-0564-EC01-9DFF327A4178}"/>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119035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89CDE1-FF32-4E58-AA6F-0B6B82572E44}"/>
              </a:ext>
            </a:extLst>
          </p:cNvPr>
          <p:cNvSpPr>
            <a:spLocks noGrp="1"/>
          </p:cNvSpPr>
          <p:nvPr>
            <p:ph type="title"/>
          </p:nvPr>
        </p:nvSpPr>
        <p:spPr>
          <a:xfrm>
            <a:off x="677334" y="356506"/>
            <a:ext cx="8596668" cy="731423"/>
          </a:xfrm>
        </p:spPr>
        <p:txBody>
          <a:bodyPr/>
          <a:lstStyle/>
          <a:p>
            <a:r>
              <a:rPr lang="en-US" dirty="0"/>
              <a:t>Module Topics and Objectives </a:t>
            </a:r>
          </a:p>
        </p:txBody>
      </p:sp>
      <p:sp>
        <p:nvSpPr>
          <p:cNvPr id="3" name="Content Placeholder 2">
            <a:extLst>
              <a:ext uri="{FF2B5EF4-FFF2-40B4-BE49-F238E27FC236}">
                <a16:creationId xmlns:a16="http://schemas.microsoft.com/office/drawing/2014/main" id="{4D1273BF-B600-4E4B-B5F3-8264FC5AF89E}"/>
              </a:ext>
            </a:extLst>
          </p:cNvPr>
          <p:cNvSpPr>
            <a:spLocks noGrp="1"/>
          </p:cNvSpPr>
          <p:nvPr>
            <p:ph idx="1"/>
          </p:nvPr>
        </p:nvSpPr>
        <p:spPr>
          <a:xfrm>
            <a:off x="677335" y="1104932"/>
            <a:ext cx="9055966" cy="4398419"/>
          </a:xfrm>
        </p:spPr>
        <p:txBody>
          <a:bodyPr>
            <a:normAutofit fontScale="92500" lnSpcReduction="20000"/>
          </a:bodyPr>
          <a:lstStyle/>
          <a:p>
            <a:pPr marL="0" indent="0">
              <a:buNone/>
            </a:pPr>
            <a:r>
              <a:rPr lang="en-US" sz="1700" dirty="0"/>
              <a:t>Topics covered in this module:</a:t>
            </a:r>
          </a:p>
          <a:p>
            <a:pPr lvl="1">
              <a:lnSpc>
                <a:spcPct val="120000"/>
              </a:lnSpc>
              <a:spcBef>
                <a:spcPts val="0"/>
              </a:spcBef>
            </a:pPr>
            <a:r>
              <a:rPr lang="en-US" dirty="0"/>
              <a:t>The Importance of Cybersecurity Awareness</a:t>
            </a:r>
          </a:p>
          <a:p>
            <a:pPr lvl="1">
              <a:lnSpc>
                <a:spcPct val="120000"/>
              </a:lnSpc>
              <a:spcBef>
                <a:spcPts val="0"/>
              </a:spcBef>
            </a:pPr>
            <a:r>
              <a:rPr lang="en-US" dirty="0"/>
              <a:t>Top 10 High Value Controls</a:t>
            </a:r>
          </a:p>
          <a:p>
            <a:pPr lvl="1">
              <a:lnSpc>
                <a:spcPct val="120000"/>
              </a:lnSpc>
              <a:spcBef>
                <a:spcPts val="0"/>
              </a:spcBef>
            </a:pPr>
            <a:r>
              <a:rPr lang="en-US" dirty="0"/>
              <a:t>Threat Scenario Shop Floor Example</a:t>
            </a:r>
          </a:p>
          <a:p>
            <a:pPr lvl="1">
              <a:lnSpc>
                <a:spcPct val="120000"/>
              </a:lnSpc>
              <a:spcBef>
                <a:spcPts val="0"/>
              </a:spcBef>
            </a:pPr>
            <a:r>
              <a:rPr lang="en-US" dirty="0"/>
              <a:t>Threat Scenario Example: Phishing </a:t>
            </a:r>
          </a:p>
          <a:p>
            <a:pPr lvl="1">
              <a:lnSpc>
                <a:spcPct val="120000"/>
              </a:lnSpc>
              <a:spcBef>
                <a:spcPts val="0"/>
              </a:spcBef>
            </a:pPr>
            <a:r>
              <a:rPr lang="en-US" dirty="0"/>
              <a:t>Cyber Attacks: Types of Threat Actors</a:t>
            </a:r>
          </a:p>
          <a:p>
            <a:pPr lvl="1">
              <a:lnSpc>
                <a:spcPct val="120000"/>
              </a:lnSpc>
              <a:spcBef>
                <a:spcPts val="0"/>
              </a:spcBef>
            </a:pPr>
            <a:r>
              <a:rPr lang="en-US" dirty="0"/>
              <a:t>Cyber Attack Methods and Mitigation</a:t>
            </a:r>
          </a:p>
          <a:p>
            <a:pPr marL="0" indent="0">
              <a:buNone/>
            </a:pPr>
            <a:r>
              <a:rPr lang="en-US" sz="1700" dirty="0"/>
              <a:t>The objectives of this module are:</a:t>
            </a:r>
          </a:p>
          <a:p>
            <a:pPr lvl="1"/>
            <a:r>
              <a:rPr lang="en-US" dirty="0"/>
              <a:t>Provide understanding of cybersecurity awareness;</a:t>
            </a:r>
          </a:p>
          <a:p>
            <a:pPr lvl="1"/>
            <a:r>
              <a:rPr lang="en-US" dirty="0"/>
              <a:t>Identifies the top 10 high value controls; </a:t>
            </a:r>
          </a:p>
          <a:p>
            <a:pPr lvl="1"/>
            <a:r>
              <a:rPr lang="en-US" dirty="0"/>
              <a:t>Provides a real-life scenario to help with understanding the threat; and</a:t>
            </a:r>
          </a:p>
          <a:p>
            <a:pPr lvl="1"/>
            <a:r>
              <a:rPr lang="en-US" dirty="0"/>
              <a:t>Provide understanding of cyber attacks – threat actors, methods and mitigations.</a:t>
            </a:r>
          </a:p>
          <a:p>
            <a:pPr marL="0" indent="0">
              <a:buNone/>
            </a:pPr>
            <a:r>
              <a:rPr lang="en-US" sz="1700" dirty="0"/>
              <a:t>A legend has been provided to assist with determining the content that you will need to know for each of the CMMC levels and what is additional content that will assist your organization with your cybersecurity posture. The corresponding symbol will be located at the top left corner of the slide.</a:t>
            </a:r>
          </a:p>
        </p:txBody>
      </p:sp>
      <p:sp>
        <p:nvSpPr>
          <p:cNvPr id="5" name="Slide Number Placeholder 4">
            <a:extLst>
              <a:ext uri="{FF2B5EF4-FFF2-40B4-BE49-F238E27FC236}">
                <a16:creationId xmlns:a16="http://schemas.microsoft.com/office/drawing/2014/main" id="{ED3B8B38-6955-4DDA-818D-8185BA59DA34}"/>
              </a:ext>
            </a:extLst>
          </p:cNvPr>
          <p:cNvSpPr>
            <a:spLocks noGrp="1"/>
          </p:cNvSpPr>
          <p:nvPr>
            <p:ph type="sldNum" sz="quarter" idx="12"/>
          </p:nvPr>
        </p:nvSpPr>
        <p:spPr/>
        <p:txBody>
          <a:bodyPr/>
          <a:lstStyle/>
          <a:p>
            <a:fld id="{EBCD8977-B073-4460-AE63-2BD9EC7B16E4}" type="slidenum">
              <a:rPr lang="en-US"/>
              <a:pPr/>
              <a:t>5</a:t>
            </a:fld>
            <a:endParaRPr lang="en-US"/>
          </a:p>
        </p:txBody>
      </p:sp>
      <p:pic>
        <p:nvPicPr>
          <p:cNvPr id="6" name="Picture 5">
            <a:extLst>
              <a:ext uri="{FF2B5EF4-FFF2-40B4-BE49-F238E27FC236}">
                <a16:creationId xmlns:a16="http://schemas.microsoft.com/office/drawing/2014/main" id="{80862197-E2AA-4ADA-A365-ED4F43AEF47F}"/>
              </a:ext>
            </a:extLst>
          </p:cNvPr>
          <p:cNvPicPr>
            <a:picLocks noChangeAspect="1"/>
          </p:cNvPicPr>
          <p:nvPr/>
        </p:nvPicPr>
        <p:blipFill>
          <a:blip r:embed="rId2"/>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grpSp>
        <p:nvGrpSpPr>
          <p:cNvPr id="18" name="Group 17">
            <a:extLst>
              <a:ext uri="{FF2B5EF4-FFF2-40B4-BE49-F238E27FC236}">
                <a16:creationId xmlns:a16="http://schemas.microsoft.com/office/drawing/2014/main" id="{1A472EA9-05D8-4D41-9232-B01022A46CDE}"/>
              </a:ext>
            </a:extLst>
          </p:cNvPr>
          <p:cNvGrpSpPr/>
          <p:nvPr/>
        </p:nvGrpSpPr>
        <p:grpSpPr>
          <a:xfrm>
            <a:off x="2787275" y="5239753"/>
            <a:ext cx="4494879" cy="1384995"/>
            <a:chOff x="2787275" y="5410933"/>
            <a:chExt cx="4494879" cy="1384995"/>
          </a:xfrm>
        </p:grpSpPr>
        <p:grpSp>
          <p:nvGrpSpPr>
            <p:cNvPr id="8" name="Group 7">
              <a:extLst>
                <a:ext uri="{FF2B5EF4-FFF2-40B4-BE49-F238E27FC236}">
                  <a16:creationId xmlns:a16="http://schemas.microsoft.com/office/drawing/2014/main" id="{B2C9A1E6-3BA0-46A6-847C-A51D60CC429C}"/>
                </a:ext>
              </a:extLst>
            </p:cNvPr>
            <p:cNvGrpSpPr/>
            <p:nvPr/>
          </p:nvGrpSpPr>
          <p:grpSpPr>
            <a:xfrm>
              <a:off x="2787275" y="5410933"/>
              <a:ext cx="4494879" cy="1384995"/>
              <a:chOff x="605931" y="4849067"/>
              <a:chExt cx="4494879" cy="1384995"/>
            </a:xfrm>
          </p:grpSpPr>
          <p:grpSp>
            <p:nvGrpSpPr>
              <p:cNvPr id="9" name="Group 8">
                <a:extLst>
                  <a:ext uri="{FF2B5EF4-FFF2-40B4-BE49-F238E27FC236}">
                    <a16:creationId xmlns:a16="http://schemas.microsoft.com/office/drawing/2014/main" id="{B794DF81-7F40-4AFD-8BED-C7D27779F768}"/>
                  </a:ext>
                </a:extLst>
              </p:cNvPr>
              <p:cNvGrpSpPr/>
              <p:nvPr/>
            </p:nvGrpSpPr>
            <p:grpSpPr>
              <a:xfrm>
                <a:off x="605931" y="4849067"/>
                <a:ext cx="4494879" cy="1384995"/>
                <a:chOff x="1850838" y="2535522"/>
                <a:chExt cx="5184159" cy="1384995"/>
              </a:xfrm>
            </p:grpSpPr>
            <p:sp>
              <p:nvSpPr>
                <p:cNvPr id="11" name="TextBox 10">
                  <a:extLst>
                    <a:ext uri="{FF2B5EF4-FFF2-40B4-BE49-F238E27FC236}">
                      <a16:creationId xmlns:a16="http://schemas.microsoft.com/office/drawing/2014/main" id="{BCB25306-CF5B-4B4B-8225-053FED78D340}"/>
                    </a:ext>
                  </a:extLst>
                </p:cNvPr>
                <p:cNvSpPr txBox="1"/>
                <p:nvPr/>
              </p:nvSpPr>
              <p:spPr>
                <a:xfrm>
                  <a:off x="1850838" y="2535522"/>
                  <a:ext cx="5184159" cy="1384995"/>
                </a:xfrm>
                <a:prstGeom prst="rect">
                  <a:avLst/>
                </a:prstGeom>
                <a:noFill/>
                <a:ln w="38100">
                  <a:solidFill>
                    <a:schemeClr val="accent1"/>
                  </a:solidFill>
                </a:ln>
              </p:spPr>
              <p:txBody>
                <a:bodyPr wrap="square" rtlCol="0">
                  <a:spAutoFit/>
                </a:bodyPr>
                <a:lstStyle/>
                <a:p>
                  <a:r>
                    <a:rPr lang="en-US" sz="1400" b="1" u="sng" dirty="0"/>
                    <a:t>Content Legend </a:t>
                  </a:r>
                </a:p>
                <a:p>
                  <a:r>
                    <a:rPr lang="en-US" sz="1400" dirty="0">
                      <a:solidFill>
                        <a:srgbClr val="00B050"/>
                      </a:solidFill>
                    </a:rPr>
                    <a:t>      </a:t>
                  </a:r>
                </a:p>
                <a:p>
                  <a:r>
                    <a:rPr lang="en-US" sz="1400" dirty="0">
                      <a:solidFill>
                        <a:srgbClr val="00B050"/>
                      </a:solidFill>
                    </a:rPr>
                    <a:t>	= CMMC L1 Content</a:t>
                  </a:r>
                </a:p>
                <a:p>
                  <a:r>
                    <a:rPr lang="en-US" sz="1400" dirty="0">
                      <a:solidFill>
                        <a:srgbClr val="00B050"/>
                      </a:solidFill>
                    </a:rPr>
                    <a:t>	</a:t>
                  </a:r>
                  <a:r>
                    <a:rPr lang="en-US" sz="1400" dirty="0">
                      <a:solidFill>
                        <a:schemeClr val="accent2"/>
                      </a:solidFill>
                    </a:rPr>
                    <a:t>= CMMC L2 Content</a:t>
                  </a:r>
                </a:p>
                <a:p>
                  <a:r>
                    <a:rPr lang="en-US" sz="1400" dirty="0">
                      <a:solidFill>
                        <a:schemeClr val="accent2"/>
                      </a:solidFill>
                    </a:rPr>
                    <a:t>	</a:t>
                  </a:r>
                  <a:r>
                    <a:rPr lang="en-US" sz="1400" dirty="0">
                      <a:solidFill>
                        <a:schemeClr val="accent1">
                          <a:lumMod val="75000"/>
                          <a:lumOff val="25000"/>
                        </a:schemeClr>
                      </a:solidFill>
                    </a:rPr>
                    <a:t>= CMMC L3 Content</a:t>
                  </a:r>
                </a:p>
                <a:p>
                  <a:r>
                    <a:rPr lang="en-US" sz="1400" dirty="0">
                      <a:solidFill>
                        <a:srgbClr val="FF0000"/>
                      </a:solidFill>
                    </a:rPr>
                    <a:t>         = Non-CMMC Content/Extra</a:t>
                  </a:r>
                </a:p>
              </p:txBody>
            </p:sp>
            <p:sp>
              <p:nvSpPr>
                <p:cNvPr id="12" name="Diamond 11">
                  <a:extLst>
                    <a:ext uri="{FF2B5EF4-FFF2-40B4-BE49-F238E27FC236}">
                      <a16:creationId xmlns:a16="http://schemas.microsoft.com/office/drawing/2014/main" id="{8B362BC9-E47E-4B99-AD4E-E715992AB687}"/>
                    </a:ext>
                  </a:extLst>
                </p:cNvPr>
                <p:cNvSpPr/>
                <p:nvPr/>
              </p:nvSpPr>
              <p:spPr>
                <a:xfrm>
                  <a:off x="2136393" y="3217112"/>
                  <a:ext cx="209321" cy="188401"/>
                </a:xfrm>
                <a:prstGeom prst="diamond">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dirty="0"/>
                </a:p>
              </p:txBody>
            </p:sp>
            <p:sp>
              <p:nvSpPr>
                <p:cNvPr id="13" name="Star: 5 Points 12">
                  <a:extLst>
                    <a:ext uri="{FF2B5EF4-FFF2-40B4-BE49-F238E27FC236}">
                      <a16:creationId xmlns:a16="http://schemas.microsoft.com/office/drawing/2014/main" id="{B27D50DD-A906-46E4-A265-A3FBE5BB3E86}"/>
                    </a:ext>
                  </a:extLst>
                </p:cNvPr>
                <p:cNvSpPr/>
                <p:nvPr/>
              </p:nvSpPr>
              <p:spPr>
                <a:xfrm>
                  <a:off x="2136393" y="2984006"/>
                  <a:ext cx="209321" cy="188401"/>
                </a:xfrm>
                <a:prstGeom prst="star5">
                  <a:avLst/>
                </a:prstGeom>
                <a:solidFill>
                  <a:srgbClr val="00B05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a:p>
              </p:txBody>
            </p:sp>
          </p:grpSp>
          <p:sp>
            <p:nvSpPr>
              <p:cNvPr id="10" name="Plus Sign 9">
                <a:extLst>
                  <a:ext uri="{FF2B5EF4-FFF2-40B4-BE49-F238E27FC236}">
                    <a16:creationId xmlns:a16="http://schemas.microsoft.com/office/drawing/2014/main" id="{AC1BB7A5-FE5B-4DA1-AD9A-A6493D552978}"/>
                  </a:ext>
                </a:extLst>
              </p:cNvPr>
              <p:cNvSpPr/>
              <p:nvPr/>
            </p:nvSpPr>
            <p:spPr>
              <a:xfrm>
                <a:off x="795459" y="5918637"/>
                <a:ext cx="284194" cy="300704"/>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7" name="Oval 16">
              <a:extLst>
                <a:ext uri="{FF2B5EF4-FFF2-40B4-BE49-F238E27FC236}">
                  <a16:creationId xmlns:a16="http://schemas.microsoft.com/office/drawing/2014/main" id="{BAFC68E1-A1D1-4F03-A616-6FE1F965100B}"/>
                </a:ext>
              </a:extLst>
            </p:cNvPr>
            <p:cNvSpPr/>
            <p:nvPr/>
          </p:nvSpPr>
          <p:spPr>
            <a:xfrm>
              <a:off x="2999677" y="6311587"/>
              <a:ext cx="245327" cy="144966"/>
            </a:xfrm>
            <a:prstGeom prst="ellipse">
              <a:avLst/>
            </a:prstGeom>
            <a:solidFill>
              <a:schemeClr val="accent1">
                <a:lumMod val="75000"/>
                <a:lumOff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5" name="TextBox 14">
            <a:extLst>
              <a:ext uri="{FF2B5EF4-FFF2-40B4-BE49-F238E27FC236}">
                <a16:creationId xmlns:a16="http://schemas.microsoft.com/office/drawing/2014/main" id="{A80DCB23-0D70-4636-B839-D26CAA03778E}"/>
              </a:ext>
            </a:extLst>
          </p:cNvPr>
          <p:cNvSpPr txBox="1"/>
          <p:nvPr/>
        </p:nvSpPr>
        <p:spPr>
          <a:xfrm>
            <a:off x="7750108" y="342427"/>
            <a:ext cx="2629556" cy="1169551"/>
          </a:xfrm>
          <a:prstGeom prst="rect">
            <a:avLst/>
          </a:prstGeom>
          <a:solidFill>
            <a:srgbClr val="28517A"/>
          </a:solidFill>
        </p:spPr>
        <p:txBody>
          <a:bodyPr wrap="square" tIns="91440" bIns="91440" rtlCol="0">
            <a:spAutoFit/>
          </a:bodyPr>
          <a:lstStyle/>
          <a:p>
            <a:pPr algn="ctr"/>
            <a:r>
              <a:rPr lang="en-US" sz="1600" b="1" dirty="0">
                <a:solidFill>
                  <a:schemeClr val="bg1"/>
                </a:solidFill>
                <a:cs typeface="Arial" panose="020B0604020202020204" pitchFamily="34" charset="0"/>
              </a:rPr>
              <a:t>Helpful Hint:</a:t>
            </a:r>
          </a:p>
          <a:p>
            <a:pPr algn="ctr"/>
            <a:r>
              <a:rPr lang="en-US" sz="1600" dirty="0">
                <a:solidFill>
                  <a:schemeClr val="bg1"/>
                </a:solidFill>
                <a:cs typeface="Arial" panose="020B0604020202020204" pitchFamily="34" charset="0"/>
              </a:rPr>
              <a:t>Refer to the Resource Guide for a Glossary and Acronym Guide</a:t>
            </a:r>
          </a:p>
        </p:txBody>
      </p:sp>
      <p:sp>
        <p:nvSpPr>
          <p:cNvPr id="4" name="Footer Placeholder 3">
            <a:extLst>
              <a:ext uri="{FF2B5EF4-FFF2-40B4-BE49-F238E27FC236}">
                <a16:creationId xmlns:a16="http://schemas.microsoft.com/office/drawing/2014/main" id="{B8773129-3A80-67DA-729A-0365BF452D5F}"/>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508163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ABC68-328E-4696-890C-732CDDB4E3DB}"/>
              </a:ext>
            </a:extLst>
          </p:cNvPr>
          <p:cNvSpPr>
            <a:spLocks noGrp="1"/>
          </p:cNvSpPr>
          <p:nvPr>
            <p:ph type="title"/>
          </p:nvPr>
        </p:nvSpPr>
        <p:spPr>
          <a:xfrm>
            <a:off x="660400" y="365125"/>
            <a:ext cx="10693400" cy="904875"/>
          </a:xfrm>
        </p:spPr>
        <p:txBody>
          <a:bodyPr/>
          <a:lstStyle/>
          <a:p>
            <a:r>
              <a:rPr lang="en-US" dirty="0"/>
              <a:t>The Importance of Cybersecurity Awareness</a:t>
            </a:r>
          </a:p>
        </p:txBody>
      </p:sp>
      <p:sp>
        <p:nvSpPr>
          <p:cNvPr id="3" name="Content Placeholder 2">
            <a:extLst>
              <a:ext uri="{FF2B5EF4-FFF2-40B4-BE49-F238E27FC236}">
                <a16:creationId xmlns:a16="http://schemas.microsoft.com/office/drawing/2014/main" id="{805F1769-CD40-43B5-A93D-621E4305A1FC}"/>
              </a:ext>
            </a:extLst>
          </p:cNvPr>
          <p:cNvSpPr>
            <a:spLocks noGrp="1"/>
          </p:cNvSpPr>
          <p:nvPr>
            <p:ph idx="1"/>
          </p:nvPr>
        </p:nvSpPr>
        <p:spPr>
          <a:xfrm>
            <a:off x="571500" y="1270001"/>
            <a:ext cx="9023913" cy="4771362"/>
          </a:xfrm>
        </p:spPr>
        <p:txBody>
          <a:bodyPr>
            <a:normAutofit/>
          </a:bodyPr>
          <a:lstStyle/>
          <a:p>
            <a:pPr marL="0" indent="0">
              <a:lnSpc>
                <a:spcPct val="120000"/>
              </a:lnSpc>
              <a:spcBef>
                <a:spcPts val="0"/>
              </a:spcBef>
              <a:buNone/>
            </a:pPr>
            <a:r>
              <a:rPr lang="en-US" dirty="0"/>
              <a:t>Cybersecurity awareness is the process of learning and building knowledge about keeping IT resources secure by maintaining the confidentiality, integrity, and availability of those IT resources. Building the awareness and knowledge on how to protect those IT resources that store and process information from: </a:t>
            </a:r>
          </a:p>
          <a:p>
            <a:pPr lvl="1">
              <a:lnSpc>
                <a:spcPct val="120000"/>
              </a:lnSpc>
              <a:spcBef>
                <a:spcPts val="0"/>
              </a:spcBef>
            </a:pPr>
            <a:r>
              <a:rPr lang="en-US" b="1" dirty="0"/>
              <a:t>Threats: </a:t>
            </a:r>
            <a:r>
              <a:rPr lang="en-US" dirty="0"/>
              <a:t>Any circumstance or event with the potential to adversely impact organizational operations (including mission, functions, image, or reputation), organizational assets, individuals, other organizations, or the Nation through an information system via unauthorized access, destruction, disclosure, modification of information, and/or denial of service. Source: NIST SP 800-30 Rev 1</a:t>
            </a:r>
          </a:p>
          <a:p>
            <a:pPr lvl="1">
              <a:lnSpc>
                <a:spcPct val="120000"/>
              </a:lnSpc>
              <a:spcBef>
                <a:spcPts val="0"/>
              </a:spcBef>
            </a:pPr>
            <a:r>
              <a:rPr lang="en-US" b="1" dirty="0"/>
              <a:t>Vulnerabilities: </a:t>
            </a:r>
            <a:r>
              <a:rPr lang="en-US" dirty="0"/>
              <a:t>Weakness in an information system, system security procedures, internal controls, or implementation that could be exploited by a threat source. Source: NIST SP 800-30 Rev 1</a:t>
            </a:r>
          </a:p>
          <a:p>
            <a:pPr>
              <a:lnSpc>
                <a:spcPct val="120000"/>
              </a:lnSpc>
              <a:spcBef>
                <a:spcPts val="0"/>
              </a:spcBef>
            </a:pPr>
            <a:endParaRPr lang="en-US" dirty="0"/>
          </a:p>
        </p:txBody>
      </p:sp>
      <p:sp>
        <p:nvSpPr>
          <p:cNvPr id="5" name="Slide Number Placeholder 4">
            <a:extLst>
              <a:ext uri="{FF2B5EF4-FFF2-40B4-BE49-F238E27FC236}">
                <a16:creationId xmlns:a16="http://schemas.microsoft.com/office/drawing/2014/main" id="{00826DB3-1763-4712-A0A4-5237482349C1}"/>
              </a:ext>
            </a:extLst>
          </p:cNvPr>
          <p:cNvSpPr>
            <a:spLocks noGrp="1"/>
          </p:cNvSpPr>
          <p:nvPr>
            <p:ph type="sldNum" sz="quarter" idx="12"/>
          </p:nvPr>
        </p:nvSpPr>
        <p:spPr/>
        <p:txBody>
          <a:bodyPr/>
          <a:lstStyle/>
          <a:p>
            <a:fld id="{EBCD8977-B073-4460-AE63-2BD9EC7B16E4}" type="slidenum">
              <a:rPr lang="en-US" smtClean="0"/>
              <a:t>6</a:t>
            </a:fld>
            <a:endParaRPr lang="en-US" dirty="0"/>
          </a:p>
        </p:txBody>
      </p:sp>
      <p:pic>
        <p:nvPicPr>
          <p:cNvPr id="6" name="Picture 5">
            <a:extLst>
              <a:ext uri="{FF2B5EF4-FFF2-40B4-BE49-F238E27FC236}">
                <a16:creationId xmlns:a16="http://schemas.microsoft.com/office/drawing/2014/main" id="{3B408EEC-5704-4D86-A53D-41F78C314EFB}"/>
              </a:ext>
            </a:extLst>
          </p:cNvPr>
          <p:cNvPicPr>
            <a:picLocks noChangeAspect="1"/>
          </p:cNvPicPr>
          <p:nvPr/>
        </p:nvPicPr>
        <p:blipFill>
          <a:blip r:embed="rId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9" name="Plus Sign 8">
            <a:extLst>
              <a:ext uri="{FF2B5EF4-FFF2-40B4-BE49-F238E27FC236}">
                <a16:creationId xmlns:a16="http://schemas.microsoft.com/office/drawing/2014/main" id="{3E75F9FB-B5B2-4956-9C60-6FC3704E00DF}"/>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ooter Placeholder 3">
            <a:extLst>
              <a:ext uri="{FF2B5EF4-FFF2-40B4-BE49-F238E27FC236}">
                <a16:creationId xmlns:a16="http://schemas.microsoft.com/office/drawing/2014/main" id="{C6127BA9-CF23-4DE9-2C0D-CDBC91746AB8}"/>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27122103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2B86C2-5912-4CE0-A122-F0E1D6C92E61}"/>
              </a:ext>
            </a:extLst>
          </p:cNvPr>
          <p:cNvSpPr>
            <a:spLocks noGrp="1"/>
          </p:cNvSpPr>
          <p:nvPr>
            <p:ph type="title"/>
          </p:nvPr>
        </p:nvSpPr>
        <p:spPr>
          <a:xfrm>
            <a:off x="457200" y="363220"/>
            <a:ext cx="10515600" cy="722904"/>
          </a:xfrm>
        </p:spPr>
        <p:txBody>
          <a:bodyPr>
            <a:normAutofit/>
          </a:bodyPr>
          <a:lstStyle/>
          <a:p>
            <a:r>
              <a:rPr lang="en-US" dirty="0"/>
              <a:t>Top 10 High Value Controls</a:t>
            </a:r>
          </a:p>
        </p:txBody>
      </p:sp>
      <p:sp>
        <p:nvSpPr>
          <p:cNvPr id="9" name="Content Placeholder 8">
            <a:extLst>
              <a:ext uri="{FF2B5EF4-FFF2-40B4-BE49-F238E27FC236}">
                <a16:creationId xmlns:a16="http://schemas.microsoft.com/office/drawing/2014/main" id="{526081A0-9957-4CC4-AF91-9BA62D603BAE}"/>
              </a:ext>
            </a:extLst>
          </p:cNvPr>
          <p:cNvSpPr>
            <a:spLocks noGrp="1"/>
          </p:cNvSpPr>
          <p:nvPr>
            <p:ph idx="1"/>
          </p:nvPr>
        </p:nvSpPr>
        <p:spPr>
          <a:xfrm>
            <a:off x="583471" y="1524692"/>
            <a:ext cx="4339257" cy="4712225"/>
          </a:xfrm>
        </p:spPr>
        <p:txBody>
          <a:bodyPr>
            <a:noAutofit/>
          </a:bodyPr>
          <a:lstStyle/>
          <a:p>
            <a:pPr marL="0" indent="0">
              <a:buNone/>
            </a:pPr>
            <a:r>
              <a:rPr lang="en-US" sz="2200" dirty="0"/>
              <a:t>The DIB SCC Task Force Working Group has prioritized a set of </a:t>
            </a:r>
            <a:r>
              <a:rPr lang="en-US" sz="2200" i="1" dirty="0"/>
              <a:t>Top 10 High Value Controls</a:t>
            </a:r>
            <a:r>
              <a:rPr lang="en-US" sz="2200" dirty="0"/>
              <a:t> that are separate from the CMMC domains but help facilitate many of the practices within CMMC.</a:t>
            </a:r>
          </a:p>
          <a:p>
            <a:pPr marL="0" indent="0">
              <a:buNone/>
            </a:pPr>
            <a:r>
              <a:rPr lang="en-US" sz="2200" b="1" dirty="0"/>
              <a:t>Click</a:t>
            </a:r>
            <a:r>
              <a:rPr lang="en-US" sz="2200" dirty="0"/>
              <a:t> on each of the controls to obtain additional information on the implementation and assessment of these controls.</a:t>
            </a:r>
          </a:p>
          <a:p>
            <a:pPr marL="0" indent="0">
              <a:buNone/>
            </a:pPr>
            <a:r>
              <a:rPr lang="en-US" sz="2200" b="1" dirty="0"/>
              <a:t>Next</a:t>
            </a:r>
            <a:r>
              <a:rPr lang="en-US" sz="2200" dirty="0"/>
              <a:t>, we will present a threat scenario to help your understanding.</a:t>
            </a:r>
          </a:p>
          <a:p>
            <a:pPr marL="0" indent="0">
              <a:buNone/>
            </a:pPr>
            <a:endParaRPr lang="en-US" sz="2200" dirty="0"/>
          </a:p>
        </p:txBody>
      </p:sp>
      <p:sp>
        <p:nvSpPr>
          <p:cNvPr id="5" name="Slide Number Placeholder 4">
            <a:extLst>
              <a:ext uri="{FF2B5EF4-FFF2-40B4-BE49-F238E27FC236}">
                <a16:creationId xmlns:a16="http://schemas.microsoft.com/office/drawing/2014/main" id="{951ED501-ED33-4695-820B-6C7A110CFF2D}"/>
              </a:ext>
            </a:extLst>
          </p:cNvPr>
          <p:cNvSpPr>
            <a:spLocks noGrp="1"/>
          </p:cNvSpPr>
          <p:nvPr>
            <p:ph type="sldNum" sz="quarter" idx="12"/>
          </p:nvPr>
        </p:nvSpPr>
        <p:spPr/>
        <p:txBody>
          <a:bodyPr/>
          <a:lstStyle/>
          <a:p>
            <a:fld id="{EBCD8977-B073-4460-AE63-2BD9EC7B16E4}" type="slidenum">
              <a:rPr lang="en-US" smtClean="0"/>
              <a:t>7</a:t>
            </a:fld>
            <a:endParaRPr lang="en-US" dirty="0"/>
          </a:p>
        </p:txBody>
      </p:sp>
      <p:sp>
        <p:nvSpPr>
          <p:cNvPr id="10" name="TextBox 9">
            <a:extLst>
              <a:ext uri="{FF2B5EF4-FFF2-40B4-BE49-F238E27FC236}">
                <a16:creationId xmlns:a16="http://schemas.microsoft.com/office/drawing/2014/main" id="{0D0F29DE-6FFE-445E-8AD4-CA6629C12710}"/>
              </a:ext>
            </a:extLst>
          </p:cNvPr>
          <p:cNvSpPr txBox="1"/>
          <p:nvPr/>
        </p:nvSpPr>
        <p:spPr>
          <a:xfrm>
            <a:off x="4811548" y="5744465"/>
            <a:ext cx="5236029" cy="246221"/>
          </a:xfrm>
          <a:prstGeom prst="rect">
            <a:avLst/>
          </a:prstGeom>
          <a:noFill/>
        </p:spPr>
        <p:txBody>
          <a:bodyPr wrap="square" rtlCol="0">
            <a:spAutoFit/>
          </a:bodyPr>
          <a:lstStyle/>
          <a:p>
            <a:r>
              <a:rPr lang="en-US" sz="1000" dirty="0"/>
              <a:t>Source: </a:t>
            </a:r>
            <a:r>
              <a:rPr lang="en-US" sz="1000" dirty="0">
                <a:hlinkClick r:id="rId3"/>
              </a:rPr>
              <a:t>https://ndisac.org/dibscc/implementation-and-assessment/top-10-high-value-controls/</a:t>
            </a:r>
            <a:r>
              <a:rPr lang="en-US" sz="1000" dirty="0"/>
              <a:t> </a:t>
            </a:r>
          </a:p>
        </p:txBody>
      </p:sp>
      <p:sp>
        <p:nvSpPr>
          <p:cNvPr id="8" name="Content Placeholder 8">
            <a:extLst>
              <a:ext uri="{FF2B5EF4-FFF2-40B4-BE49-F238E27FC236}">
                <a16:creationId xmlns:a16="http://schemas.microsoft.com/office/drawing/2014/main" id="{8461AE8A-7BD3-49AF-9FC1-5B36BC85AF28}"/>
              </a:ext>
            </a:extLst>
          </p:cNvPr>
          <p:cNvSpPr txBox="1">
            <a:spLocks/>
          </p:cNvSpPr>
          <p:nvPr/>
        </p:nvSpPr>
        <p:spPr>
          <a:xfrm>
            <a:off x="3779690" y="1764774"/>
            <a:ext cx="3922940" cy="45598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endParaRPr lang="en-US" sz="2200" dirty="0"/>
          </a:p>
        </p:txBody>
      </p:sp>
      <p:sp>
        <p:nvSpPr>
          <p:cNvPr id="11" name="Content Placeholder 8">
            <a:extLst>
              <a:ext uri="{FF2B5EF4-FFF2-40B4-BE49-F238E27FC236}">
                <a16:creationId xmlns:a16="http://schemas.microsoft.com/office/drawing/2014/main" id="{9D62AE79-9FB7-443F-B296-1EB9F80AC1D1}"/>
              </a:ext>
            </a:extLst>
          </p:cNvPr>
          <p:cNvSpPr txBox="1">
            <a:spLocks/>
          </p:cNvSpPr>
          <p:nvPr/>
        </p:nvSpPr>
        <p:spPr>
          <a:xfrm>
            <a:off x="4456094" y="1576884"/>
            <a:ext cx="3922940" cy="4559825"/>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mj-lt"/>
              <a:buAutoNum type="arabicPeriod"/>
            </a:pPr>
            <a:endParaRPr lang="en-US" sz="2200" dirty="0"/>
          </a:p>
        </p:txBody>
      </p:sp>
      <p:sp>
        <p:nvSpPr>
          <p:cNvPr id="12" name="Content Placeholder 8">
            <a:extLst>
              <a:ext uri="{FF2B5EF4-FFF2-40B4-BE49-F238E27FC236}">
                <a16:creationId xmlns:a16="http://schemas.microsoft.com/office/drawing/2014/main" id="{142C415F-957B-439B-AD15-BFF24CA3CCBF}"/>
              </a:ext>
            </a:extLst>
          </p:cNvPr>
          <p:cNvSpPr txBox="1">
            <a:spLocks/>
          </p:cNvSpPr>
          <p:nvPr/>
        </p:nvSpPr>
        <p:spPr>
          <a:xfrm>
            <a:off x="5018348" y="1758178"/>
            <a:ext cx="4915464" cy="4109398"/>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57200" indent="-457200">
              <a:buFont typeface="+mj-lt"/>
              <a:buAutoNum type="arabicPeriod"/>
            </a:pPr>
            <a:r>
              <a:rPr lang="en-US" sz="2000" dirty="0">
                <a:hlinkClick r:id="rId4"/>
              </a:rPr>
              <a:t>Administrative Rights and Privileges</a:t>
            </a:r>
            <a:r>
              <a:rPr lang="en-US" sz="2000" dirty="0"/>
              <a:t> </a:t>
            </a:r>
          </a:p>
          <a:p>
            <a:pPr marL="457200" indent="-457200">
              <a:buFont typeface="+mj-lt"/>
              <a:buAutoNum type="arabicPeriod"/>
            </a:pPr>
            <a:r>
              <a:rPr lang="en-US" sz="2000" dirty="0">
                <a:hlinkClick r:id="rId5"/>
              </a:rPr>
              <a:t>Antivirus/Malware</a:t>
            </a:r>
            <a:r>
              <a:rPr lang="en-US" sz="2000" dirty="0"/>
              <a:t> </a:t>
            </a:r>
          </a:p>
          <a:p>
            <a:pPr marL="457200" indent="-457200">
              <a:buFont typeface="+mj-lt"/>
              <a:buAutoNum type="arabicPeriod"/>
            </a:pPr>
            <a:r>
              <a:rPr lang="en-US" sz="2000" dirty="0">
                <a:hlinkClick r:id="rId6"/>
              </a:rPr>
              <a:t>Default Passwords</a:t>
            </a:r>
            <a:r>
              <a:rPr lang="en-US" sz="2000" dirty="0"/>
              <a:t> </a:t>
            </a:r>
          </a:p>
          <a:p>
            <a:pPr marL="457200" indent="-457200">
              <a:buFont typeface="+mj-lt"/>
              <a:buAutoNum type="arabicPeriod"/>
            </a:pPr>
            <a:r>
              <a:rPr lang="en-US" sz="2000" dirty="0">
                <a:hlinkClick r:id="rId7" action="ppaction://hlinkfile"/>
              </a:rPr>
              <a:t>DNS Mitigations</a:t>
            </a:r>
            <a:endParaRPr lang="en-US" sz="2000" dirty="0"/>
          </a:p>
          <a:p>
            <a:pPr marL="457200" indent="-457200">
              <a:buFont typeface="+mj-lt"/>
              <a:buAutoNum type="arabicPeriod"/>
            </a:pPr>
            <a:r>
              <a:rPr lang="en-US" sz="2000" dirty="0">
                <a:hlinkClick r:id="rId8"/>
              </a:rPr>
              <a:t>Email Filtering</a:t>
            </a:r>
            <a:endParaRPr lang="en-US" sz="2000" dirty="0"/>
          </a:p>
          <a:p>
            <a:pPr marL="457200" indent="-457200">
              <a:buFont typeface="+mj-lt"/>
              <a:buAutoNum type="arabicPeriod"/>
            </a:pPr>
            <a:r>
              <a:rPr lang="en-US" sz="2000" dirty="0">
                <a:hlinkClick r:id="rId9"/>
              </a:rPr>
              <a:t>Employee Training and Awareness</a:t>
            </a:r>
            <a:endParaRPr lang="en-US" sz="2000" dirty="0"/>
          </a:p>
          <a:p>
            <a:pPr marL="457200" indent="-457200">
              <a:buFont typeface="+mj-lt"/>
              <a:buAutoNum type="arabicPeriod"/>
            </a:pPr>
            <a:r>
              <a:rPr lang="en-US" sz="2000" dirty="0">
                <a:hlinkClick r:id="rId10"/>
              </a:rPr>
              <a:t>Multi-Factor Authentication</a:t>
            </a:r>
            <a:endParaRPr lang="en-US" sz="2000" dirty="0"/>
          </a:p>
          <a:p>
            <a:pPr marL="457200" indent="-457200">
              <a:buFont typeface="+mj-lt"/>
              <a:buAutoNum type="arabicPeriod"/>
            </a:pPr>
            <a:r>
              <a:rPr lang="en-US" sz="2000" dirty="0">
                <a:hlinkClick r:id="rId11"/>
              </a:rPr>
              <a:t>Patching</a:t>
            </a:r>
            <a:endParaRPr lang="en-US" sz="2000" dirty="0"/>
          </a:p>
          <a:p>
            <a:pPr marL="457200" indent="-457200">
              <a:buFont typeface="+mj-lt"/>
              <a:buAutoNum type="arabicPeriod"/>
            </a:pPr>
            <a:r>
              <a:rPr lang="en-US" sz="2000" dirty="0">
                <a:hlinkClick r:id="rId12"/>
              </a:rPr>
              <a:t>Perimeter Hardening</a:t>
            </a:r>
            <a:endParaRPr lang="en-US" sz="2000" dirty="0"/>
          </a:p>
          <a:p>
            <a:pPr marL="457200" indent="-457200">
              <a:buFont typeface="+mj-lt"/>
              <a:buAutoNum type="arabicPeriod"/>
            </a:pPr>
            <a:r>
              <a:rPr lang="en-US" sz="2000" dirty="0">
                <a:hlinkClick r:id="rId13"/>
              </a:rPr>
              <a:t>Web Content Filtering</a:t>
            </a:r>
            <a:endParaRPr lang="en-US" sz="2000" dirty="0"/>
          </a:p>
        </p:txBody>
      </p:sp>
      <p:pic>
        <p:nvPicPr>
          <p:cNvPr id="13" name="Picture 12">
            <a:extLst>
              <a:ext uri="{FF2B5EF4-FFF2-40B4-BE49-F238E27FC236}">
                <a16:creationId xmlns:a16="http://schemas.microsoft.com/office/drawing/2014/main" id="{A51C1CA1-6400-4A0F-AE1A-60DBC0C82971}"/>
              </a:ext>
            </a:extLst>
          </p:cNvPr>
          <p:cNvPicPr>
            <a:picLocks noChangeAspect="1"/>
          </p:cNvPicPr>
          <p:nvPr/>
        </p:nvPicPr>
        <p:blipFill>
          <a:blip r:embed="rId14"/>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4" name="Plus Sign 13">
            <a:extLst>
              <a:ext uri="{FF2B5EF4-FFF2-40B4-BE49-F238E27FC236}">
                <a16:creationId xmlns:a16="http://schemas.microsoft.com/office/drawing/2014/main" id="{BF42BEC6-656D-4DFB-BC10-CFA12CB1334A}"/>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3">
            <a:extLst>
              <a:ext uri="{FF2B5EF4-FFF2-40B4-BE49-F238E27FC236}">
                <a16:creationId xmlns:a16="http://schemas.microsoft.com/office/drawing/2014/main" id="{5F565C3E-A9AC-3F5D-3C9A-69A793A5086E}"/>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751070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Rounded Corners 8">
            <a:extLst>
              <a:ext uri="{FF2B5EF4-FFF2-40B4-BE49-F238E27FC236}">
                <a16:creationId xmlns:a16="http://schemas.microsoft.com/office/drawing/2014/main" id="{0F923076-1481-48AD-A215-20FE056B10C9}"/>
              </a:ext>
            </a:extLst>
          </p:cNvPr>
          <p:cNvSpPr/>
          <p:nvPr/>
        </p:nvSpPr>
        <p:spPr>
          <a:xfrm>
            <a:off x="9513973" y="105270"/>
            <a:ext cx="1966551" cy="118359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726C68A-635C-4536-AA25-1F2D9AD6CD1E}"/>
              </a:ext>
            </a:extLst>
          </p:cNvPr>
          <p:cNvSpPr>
            <a:spLocks noGrp="1"/>
          </p:cNvSpPr>
          <p:nvPr>
            <p:ph type="title"/>
          </p:nvPr>
        </p:nvSpPr>
        <p:spPr>
          <a:xfrm>
            <a:off x="627822" y="291173"/>
            <a:ext cx="10515600" cy="875846"/>
          </a:xfrm>
        </p:spPr>
        <p:txBody>
          <a:bodyPr/>
          <a:lstStyle/>
          <a:p>
            <a:r>
              <a:rPr lang="en-US" dirty="0"/>
              <a:t>Threat Scenario Example: Shop Floor</a:t>
            </a:r>
          </a:p>
        </p:txBody>
      </p:sp>
      <p:sp>
        <p:nvSpPr>
          <p:cNvPr id="5" name="Slide Number Placeholder 4">
            <a:extLst>
              <a:ext uri="{FF2B5EF4-FFF2-40B4-BE49-F238E27FC236}">
                <a16:creationId xmlns:a16="http://schemas.microsoft.com/office/drawing/2014/main" id="{D2B8757D-6627-4602-BE8F-60868084FA85}"/>
              </a:ext>
            </a:extLst>
          </p:cNvPr>
          <p:cNvSpPr>
            <a:spLocks noGrp="1"/>
          </p:cNvSpPr>
          <p:nvPr>
            <p:ph type="sldNum" sz="quarter" idx="12"/>
          </p:nvPr>
        </p:nvSpPr>
        <p:spPr/>
        <p:txBody>
          <a:bodyPr/>
          <a:lstStyle/>
          <a:p>
            <a:fld id="{EBCD8977-B073-4460-AE63-2BD9EC7B16E4}" type="slidenum">
              <a:rPr lang="en-US" smtClean="0"/>
              <a:t>8</a:t>
            </a:fld>
            <a:endParaRPr lang="en-US" dirty="0"/>
          </a:p>
        </p:txBody>
      </p:sp>
      <p:pic>
        <p:nvPicPr>
          <p:cNvPr id="6" name="Picture 5">
            <a:extLst>
              <a:ext uri="{FF2B5EF4-FFF2-40B4-BE49-F238E27FC236}">
                <a16:creationId xmlns:a16="http://schemas.microsoft.com/office/drawing/2014/main" id="{A275F7D6-02F2-4630-A95F-57CAC84E816B}"/>
              </a:ext>
            </a:extLst>
          </p:cNvPr>
          <p:cNvPicPr>
            <a:picLocks noChangeAspect="1"/>
          </p:cNvPicPr>
          <p:nvPr/>
        </p:nvPicPr>
        <p:blipFill>
          <a:blip r:embed="rId3"/>
          <a:stretch>
            <a:fillRect/>
          </a:stretch>
        </p:blipFill>
        <p:spPr>
          <a:xfrm>
            <a:off x="245514" y="1189214"/>
            <a:ext cx="6394869" cy="4799763"/>
          </a:xfrm>
          <a:prstGeom prst="rect">
            <a:avLst/>
          </a:prstGeom>
        </p:spPr>
      </p:pic>
      <p:sp>
        <p:nvSpPr>
          <p:cNvPr id="10" name="Content Placeholder 2">
            <a:extLst>
              <a:ext uri="{FF2B5EF4-FFF2-40B4-BE49-F238E27FC236}">
                <a16:creationId xmlns:a16="http://schemas.microsoft.com/office/drawing/2014/main" id="{9BBE1C40-802D-4B1A-B7EB-087072BCE2E5}"/>
              </a:ext>
            </a:extLst>
          </p:cNvPr>
          <p:cNvSpPr txBox="1">
            <a:spLocks/>
          </p:cNvSpPr>
          <p:nvPr/>
        </p:nvSpPr>
        <p:spPr>
          <a:xfrm>
            <a:off x="7057940" y="1520499"/>
            <a:ext cx="2833013" cy="4911403"/>
          </a:xfrm>
          <a:prstGeom prst="rect">
            <a:avLst/>
          </a:prstGeom>
        </p:spPr>
        <p:txBody>
          <a:bodyPr/>
          <a:lstStyle>
            <a:lvl1pPr marL="230188" indent="-230188" algn="l" rtl="0" eaLnBrk="1" fontAlgn="base" hangingPunct="1">
              <a:spcBef>
                <a:spcPts val="2400"/>
              </a:spcBef>
              <a:spcAft>
                <a:spcPct val="0"/>
              </a:spcAft>
              <a:buChar char="•"/>
              <a:defRPr sz="1800">
                <a:solidFill>
                  <a:schemeClr val="tx1"/>
                </a:solidFill>
                <a:latin typeface="Arial" pitchFamily="34" charset="0"/>
                <a:ea typeface="+mn-ea"/>
                <a:cs typeface="Arial" pitchFamily="34" charset="0"/>
              </a:defRPr>
            </a:lvl1pPr>
            <a:lvl2pPr marL="684213" indent="-227013" algn="l" rtl="0" eaLnBrk="1" fontAlgn="base" hangingPunct="1">
              <a:spcBef>
                <a:spcPts val="600"/>
              </a:spcBef>
              <a:spcAft>
                <a:spcPct val="0"/>
              </a:spcAft>
              <a:buChar char="–"/>
              <a:defRPr sz="1400">
                <a:solidFill>
                  <a:schemeClr val="tx1"/>
                </a:solidFill>
                <a:latin typeface="Arial" pitchFamily="34" charset="0"/>
                <a:cs typeface="Arial" pitchFamily="34" charset="0"/>
              </a:defRPr>
            </a:lvl2pPr>
            <a:lvl3pPr marL="1087438" indent="-173038" algn="l" rtl="0" eaLnBrk="1" fontAlgn="base" hangingPunct="1">
              <a:spcBef>
                <a:spcPts val="600"/>
              </a:spcBef>
              <a:spcAft>
                <a:spcPct val="0"/>
              </a:spcAft>
              <a:buChar char="•"/>
              <a:defRPr sz="1400">
                <a:solidFill>
                  <a:schemeClr val="tx1"/>
                </a:solidFill>
                <a:latin typeface="Arial" pitchFamily="34" charset="0"/>
                <a:cs typeface="Arial" pitchFamily="34" charset="0"/>
              </a:defRPr>
            </a:lvl3pPr>
            <a:lvl4pPr marL="1541463" indent="-169863" algn="l" rtl="0" eaLnBrk="1" fontAlgn="base" hangingPunct="1">
              <a:spcBef>
                <a:spcPts val="600"/>
              </a:spcBef>
              <a:spcAft>
                <a:spcPct val="0"/>
              </a:spcAft>
              <a:buChar char="–"/>
              <a:defRPr sz="1400">
                <a:solidFill>
                  <a:schemeClr val="tx1"/>
                </a:solidFill>
                <a:latin typeface="Arial" pitchFamily="34" charset="0"/>
                <a:cs typeface="Arial" pitchFamily="34" charset="0"/>
              </a:defRPr>
            </a:lvl4pPr>
            <a:lvl5pPr marL="2001838" indent="-173038" algn="l" rtl="0" eaLnBrk="1" fontAlgn="base" hangingPunct="1">
              <a:spcBef>
                <a:spcPts val="600"/>
              </a:spcBef>
              <a:spcAft>
                <a:spcPct val="0"/>
              </a:spcAft>
              <a:buChar char="»"/>
              <a:defRPr sz="1400">
                <a:solidFill>
                  <a:schemeClr val="tx1"/>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1700">
                <a:solidFill>
                  <a:schemeClr val="tx1"/>
                </a:solidFill>
                <a:latin typeface="+mn-lt"/>
                <a:cs typeface="+mn-cs"/>
              </a:defRPr>
            </a:lvl6pPr>
            <a:lvl7pPr marL="2971800" indent="-228600" algn="l" rtl="0" eaLnBrk="1" fontAlgn="base" hangingPunct="1">
              <a:spcBef>
                <a:spcPct val="20000"/>
              </a:spcBef>
              <a:spcAft>
                <a:spcPct val="0"/>
              </a:spcAft>
              <a:buChar char="»"/>
              <a:defRPr sz="1700">
                <a:solidFill>
                  <a:schemeClr val="tx1"/>
                </a:solidFill>
                <a:latin typeface="+mn-lt"/>
                <a:cs typeface="+mn-cs"/>
              </a:defRPr>
            </a:lvl7pPr>
            <a:lvl8pPr marL="3429000" indent="-228600" algn="l" rtl="0" eaLnBrk="1" fontAlgn="base" hangingPunct="1">
              <a:spcBef>
                <a:spcPct val="20000"/>
              </a:spcBef>
              <a:spcAft>
                <a:spcPct val="0"/>
              </a:spcAft>
              <a:buChar char="»"/>
              <a:defRPr sz="1700">
                <a:solidFill>
                  <a:schemeClr val="tx1"/>
                </a:solidFill>
                <a:latin typeface="+mn-lt"/>
                <a:cs typeface="+mn-cs"/>
              </a:defRPr>
            </a:lvl8pPr>
            <a:lvl9pPr marL="3886200" indent="-228600" algn="l" rtl="0" eaLnBrk="1" fontAlgn="base" hangingPunct="1">
              <a:spcBef>
                <a:spcPct val="20000"/>
              </a:spcBef>
              <a:spcAft>
                <a:spcPct val="0"/>
              </a:spcAft>
              <a:buChar char="»"/>
              <a:defRPr sz="1700">
                <a:solidFill>
                  <a:schemeClr val="tx1"/>
                </a:solidFill>
                <a:latin typeface="+mn-lt"/>
                <a:cs typeface="+mn-cs"/>
              </a:defRPr>
            </a:lvl9pPr>
          </a:lstStyle>
          <a:p>
            <a:pPr marL="169863" indent="0">
              <a:buNone/>
            </a:pPr>
            <a:r>
              <a:rPr lang="en-US" sz="1200" dirty="0"/>
              <a:t>A company allows one of their vendors to introduce test, diagnostic, or new equipment directly into the production environment. The device contains software that spawns malicious processes (e.g., malware, ransomware).</a:t>
            </a:r>
          </a:p>
          <a:p>
            <a:pPr marL="169863" indent="0">
              <a:spcBef>
                <a:spcPts val="1200"/>
              </a:spcBef>
              <a:buNone/>
            </a:pPr>
            <a:r>
              <a:rPr lang="en-US" sz="1200" dirty="0"/>
              <a:t>Once the device is connected to a shop floor production device or PC, it scans the machine to determine if a vulnerable OS and patch level are present. If so, these devices are compromised and are used for further attack propagation.</a:t>
            </a:r>
          </a:p>
          <a:p>
            <a:pPr marL="169863" indent="0">
              <a:spcBef>
                <a:spcPts val="1200"/>
              </a:spcBef>
              <a:buNone/>
            </a:pPr>
            <a:r>
              <a:rPr lang="en-US" sz="1200" dirty="0"/>
              <a:t>Compromised production device or PC is used to scan the entire local network (connected devices) to determine if additional vulnerable machines can be compromised. If so, they are compromised.</a:t>
            </a:r>
          </a:p>
          <a:p>
            <a:pPr marL="169863" indent="0">
              <a:spcBef>
                <a:spcPts val="1200"/>
              </a:spcBef>
              <a:buNone/>
            </a:pPr>
            <a:r>
              <a:rPr lang="en-US" sz="1200" dirty="0"/>
              <a:t>Compromised devices are encrypted with adversary keys and are unusable. Equipment can no longer be operated, </a:t>
            </a:r>
            <a:r>
              <a:rPr lang="en-US" sz="1200" b="1" dirty="0"/>
              <a:t>production stops</a:t>
            </a:r>
            <a:r>
              <a:rPr lang="en-US" sz="1200" dirty="0"/>
              <a:t>!</a:t>
            </a:r>
            <a:endParaRPr lang="en-US" sz="1200" kern="0" dirty="0"/>
          </a:p>
        </p:txBody>
      </p:sp>
      <p:pic>
        <p:nvPicPr>
          <p:cNvPr id="11" name="Picture 10">
            <a:extLst>
              <a:ext uri="{FF2B5EF4-FFF2-40B4-BE49-F238E27FC236}">
                <a16:creationId xmlns:a16="http://schemas.microsoft.com/office/drawing/2014/main" id="{C9886064-2DF6-4AE3-9E3B-35AC453B4125}"/>
              </a:ext>
            </a:extLst>
          </p:cNvPr>
          <p:cNvPicPr>
            <a:picLocks noChangeAspect="1"/>
          </p:cNvPicPr>
          <p:nvPr/>
        </p:nvPicPr>
        <p:blipFill>
          <a:blip r:embed="rId4"/>
          <a:stretch>
            <a:fillRect/>
          </a:stretch>
        </p:blipFill>
        <p:spPr>
          <a:xfrm>
            <a:off x="6805147" y="1443602"/>
            <a:ext cx="456975" cy="508000"/>
          </a:xfrm>
          <a:prstGeom prst="rect">
            <a:avLst/>
          </a:prstGeom>
        </p:spPr>
      </p:pic>
      <p:pic>
        <p:nvPicPr>
          <p:cNvPr id="12" name="Picture 11">
            <a:extLst>
              <a:ext uri="{FF2B5EF4-FFF2-40B4-BE49-F238E27FC236}">
                <a16:creationId xmlns:a16="http://schemas.microsoft.com/office/drawing/2014/main" id="{534CA22C-DC73-4F20-A998-199E2D093305}"/>
              </a:ext>
            </a:extLst>
          </p:cNvPr>
          <p:cNvPicPr>
            <a:picLocks noChangeAspect="1"/>
          </p:cNvPicPr>
          <p:nvPr/>
        </p:nvPicPr>
        <p:blipFill>
          <a:blip r:embed="rId5"/>
          <a:stretch>
            <a:fillRect/>
          </a:stretch>
        </p:blipFill>
        <p:spPr>
          <a:xfrm>
            <a:off x="6805149" y="2768227"/>
            <a:ext cx="456975" cy="508000"/>
          </a:xfrm>
          <a:prstGeom prst="rect">
            <a:avLst/>
          </a:prstGeom>
        </p:spPr>
      </p:pic>
      <p:pic>
        <p:nvPicPr>
          <p:cNvPr id="13" name="Picture 12">
            <a:extLst>
              <a:ext uri="{FF2B5EF4-FFF2-40B4-BE49-F238E27FC236}">
                <a16:creationId xmlns:a16="http://schemas.microsoft.com/office/drawing/2014/main" id="{A3DCBA15-5252-427E-A99B-F6878DD2B48F}"/>
              </a:ext>
            </a:extLst>
          </p:cNvPr>
          <p:cNvPicPr>
            <a:picLocks noChangeAspect="1"/>
          </p:cNvPicPr>
          <p:nvPr/>
        </p:nvPicPr>
        <p:blipFill>
          <a:blip r:embed="rId6"/>
          <a:stretch>
            <a:fillRect/>
          </a:stretch>
        </p:blipFill>
        <p:spPr>
          <a:xfrm>
            <a:off x="6805149" y="4190341"/>
            <a:ext cx="456975" cy="508000"/>
          </a:xfrm>
          <a:prstGeom prst="rect">
            <a:avLst/>
          </a:prstGeom>
        </p:spPr>
      </p:pic>
      <p:pic>
        <p:nvPicPr>
          <p:cNvPr id="14" name="Picture 13">
            <a:extLst>
              <a:ext uri="{FF2B5EF4-FFF2-40B4-BE49-F238E27FC236}">
                <a16:creationId xmlns:a16="http://schemas.microsoft.com/office/drawing/2014/main" id="{553ED134-1096-4A18-BC49-2E1BFD595F49}"/>
              </a:ext>
            </a:extLst>
          </p:cNvPr>
          <p:cNvPicPr>
            <a:picLocks noChangeAspect="1"/>
          </p:cNvPicPr>
          <p:nvPr/>
        </p:nvPicPr>
        <p:blipFill>
          <a:blip r:embed="rId7"/>
          <a:stretch>
            <a:fillRect/>
          </a:stretch>
        </p:blipFill>
        <p:spPr>
          <a:xfrm>
            <a:off x="6805148" y="5417477"/>
            <a:ext cx="456975" cy="571500"/>
          </a:xfrm>
          <a:prstGeom prst="rect">
            <a:avLst/>
          </a:prstGeom>
        </p:spPr>
      </p:pic>
      <p:sp>
        <p:nvSpPr>
          <p:cNvPr id="7" name="TextBox 6">
            <a:extLst>
              <a:ext uri="{FF2B5EF4-FFF2-40B4-BE49-F238E27FC236}">
                <a16:creationId xmlns:a16="http://schemas.microsoft.com/office/drawing/2014/main" id="{E1DE5F41-ED94-4B1C-AF7C-E87CF9C3A1F7}"/>
              </a:ext>
            </a:extLst>
          </p:cNvPr>
          <p:cNvSpPr txBox="1"/>
          <p:nvPr/>
        </p:nvSpPr>
        <p:spPr>
          <a:xfrm>
            <a:off x="9507291" y="225000"/>
            <a:ext cx="1966551" cy="954107"/>
          </a:xfrm>
          <a:prstGeom prst="rect">
            <a:avLst/>
          </a:prstGeom>
          <a:noFill/>
        </p:spPr>
        <p:txBody>
          <a:bodyPr wrap="square" rtlCol="0">
            <a:spAutoFit/>
          </a:bodyPr>
          <a:lstStyle/>
          <a:p>
            <a:pPr algn="ctr"/>
            <a:r>
              <a:rPr lang="en-US" sz="1400" b="1" dirty="0">
                <a:solidFill>
                  <a:schemeClr val="bg1"/>
                </a:solidFill>
              </a:rPr>
              <a:t>Note: </a:t>
            </a:r>
            <a:r>
              <a:rPr lang="en-US" sz="1400" dirty="0">
                <a:solidFill>
                  <a:schemeClr val="bg1"/>
                </a:solidFill>
              </a:rPr>
              <a:t>This example is based on a real-world example TSMC outage/attack</a:t>
            </a:r>
          </a:p>
        </p:txBody>
      </p:sp>
      <p:pic>
        <p:nvPicPr>
          <p:cNvPr id="15" name="Picture 14">
            <a:extLst>
              <a:ext uri="{FF2B5EF4-FFF2-40B4-BE49-F238E27FC236}">
                <a16:creationId xmlns:a16="http://schemas.microsoft.com/office/drawing/2014/main" id="{DA340AAA-7894-480C-B3F0-DCEF17E1F3B8}"/>
              </a:ext>
            </a:extLst>
          </p:cNvPr>
          <p:cNvPicPr>
            <a:picLocks noChangeAspect="1"/>
          </p:cNvPicPr>
          <p:nvPr/>
        </p:nvPicPr>
        <p:blipFill>
          <a:blip r:embed="rId8"/>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6" name="Plus Sign 15">
            <a:extLst>
              <a:ext uri="{FF2B5EF4-FFF2-40B4-BE49-F238E27FC236}">
                <a16:creationId xmlns:a16="http://schemas.microsoft.com/office/drawing/2014/main" id="{9F2987F6-D078-452B-9735-C08312424DFC}"/>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3">
            <a:extLst>
              <a:ext uri="{FF2B5EF4-FFF2-40B4-BE49-F238E27FC236}">
                <a16:creationId xmlns:a16="http://schemas.microsoft.com/office/drawing/2014/main" id="{E6F9320A-C2C3-1CEC-E2A2-B371135A0EA6}"/>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15648563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AF3ED-D73B-46E0-8D60-EDFA7FE76D75}"/>
              </a:ext>
            </a:extLst>
          </p:cNvPr>
          <p:cNvSpPr>
            <a:spLocks noGrp="1"/>
          </p:cNvSpPr>
          <p:nvPr>
            <p:ph type="title"/>
          </p:nvPr>
        </p:nvSpPr>
        <p:spPr>
          <a:xfrm>
            <a:off x="838200" y="217713"/>
            <a:ext cx="10515600" cy="1023259"/>
          </a:xfrm>
        </p:spPr>
        <p:txBody>
          <a:bodyPr>
            <a:noAutofit/>
          </a:bodyPr>
          <a:lstStyle/>
          <a:p>
            <a:r>
              <a:rPr lang="en-US" sz="3600" dirty="0"/>
              <a:t>Threat Scenario Example: Shop Floor with Implemented CMMC Practices</a:t>
            </a:r>
          </a:p>
        </p:txBody>
      </p:sp>
      <p:sp>
        <p:nvSpPr>
          <p:cNvPr id="5" name="Slide Number Placeholder 4">
            <a:extLst>
              <a:ext uri="{FF2B5EF4-FFF2-40B4-BE49-F238E27FC236}">
                <a16:creationId xmlns:a16="http://schemas.microsoft.com/office/drawing/2014/main" id="{61AD3227-0AD9-4E76-A290-D0E1605BC63D}"/>
              </a:ext>
            </a:extLst>
          </p:cNvPr>
          <p:cNvSpPr>
            <a:spLocks noGrp="1"/>
          </p:cNvSpPr>
          <p:nvPr>
            <p:ph type="sldNum" sz="quarter" idx="12"/>
          </p:nvPr>
        </p:nvSpPr>
        <p:spPr/>
        <p:txBody>
          <a:bodyPr/>
          <a:lstStyle/>
          <a:p>
            <a:fld id="{EBCD8977-B073-4460-AE63-2BD9EC7B16E4}" type="slidenum">
              <a:rPr lang="en-US" smtClean="0"/>
              <a:t>9</a:t>
            </a:fld>
            <a:endParaRPr lang="en-US" dirty="0"/>
          </a:p>
        </p:txBody>
      </p:sp>
      <p:pic>
        <p:nvPicPr>
          <p:cNvPr id="6" name="Picture 5">
            <a:extLst>
              <a:ext uri="{FF2B5EF4-FFF2-40B4-BE49-F238E27FC236}">
                <a16:creationId xmlns:a16="http://schemas.microsoft.com/office/drawing/2014/main" id="{5D1D0A7A-9A2B-4A32-A8C3-D58F8A9C24E2}"/>
              </a:ext>
            </a:extLst>
          </p:cNvPr>
          <p:cNvPicPr>
            <a:picLocks noChangeAspect="1"/>
          </p:cNvPicPr>
          <p:nvPr/>
        </p:nvPicPr>
        <p:blipFill>
          <a:blip r:embed="rId3"/>
          <a:stretch>
            <a:fillRect/>
          </a:stretch>
        </p:blipFill>
        <p:spPr>
          <a:xfrm>
            <a:off x="363945" y="1398010"/>
            <a:ext cx="6199334" cy="4643352"/>
          </a:xfrm>
          <a:prstGeom prst="rect">
            <a:avLst/>
          </a:prstGeom>
        </p:spPr>
      </p:pic>
      <p:sp>
        <p:nvSpPr>
          <p:cNvPr id="9" name="Content Placeholder 2">
            <a:extLst>
              <a:ext uri="{FF2B5EF4-FFF2-40B4-BE49-F238E27FC236}">
                <a16:creationId xmlns:a16="http://schemas.microsoft.com/office/drawing/2014/main" id="{4FB32C01-309A-47A1-82EF-B25A3EEFE3A7}"/>
              </a:ext>
            </a:extLst>
          </p:cNvPr>
          <p:cNvSpPr txBox="1">
            <a:spLocks/>
          </p:cNvSpPr>
          <p:nvPr/>
        </p:nvSpPr>
        <p:spPr>
          <a:xfrm>
            <a:off x="6504166" y="1350849"/>
            <a:ext cx="3187784" cy="5431972"/>
          </a:xfrm>
          <a:prstGeom prst="rect">
            <a:avLst/>
          </a:prstGeom>
        </p:spPr>
        <p:txBody>
          <a:bodyPr/>
          <a:lstStyle>
            <a:lvl1pPr marL="230188" indent="-230188" algn="l" rtl="0" eaLnBrk="1" fontAlgn="base" hangingPunct="1">
              <a:spcBef>
                <a:spcPts val="2400"/>
              </a:spcBef>
              <a:spcAft>
                <a:spcPct val="0"/>
              </a:spcAft>
              <a:buChar char="•"/>
              <a:defRPr sz="1800">
                <a:solidFill>
                  <a:schemeClr val="tx1"/>
                </a:solidFill>
                <a:latin typeface="Arial" pitchFamily="34" charset="0"/>
                <a:ea typeface="+mn-ea"/>
                <a:cs typeface="Arial" pitchFamily="34" charset="0"/>
              </a:defRPr>
            </a:lvl1pPr>
            <a:lvl2pPr marL="684213" indent="-227013" algn="l" rtl="0" eaLnBrk="1" fontAlgn="base" hangingPunct="1">
              <a:spcBef>
                <a:spcPts val="600"/>
              </a:spcBef>
              <a:spcAft>
                <a:spcPct val="0"/>
              </a:spcAft>
              <a:buChar char="–"/>
              <a:defRPr sz="1400">
                <a:solidFill>
                  <a:schemeClr val="tx1"/>
                </a:solidFill>
                <a:latin typeface="Arial" pitchFamily="34" charset="0"/>
                <a:cs typeface="Arial" pitchFamily="34" charset="0"/>
              </a:defRPr>
            </a:lvl2pPr>
            <a:lvl3pPr marL="1087438" indent="-173038" algn="l" rtl="0" eaLnBrk="1" fontAlgn="base" hangingPunct="1">
              <a:spcBef>
                <a:spcPts val="600"/>
              </a:spcBef>
              <a:spcAft>
                <a:spcPct val="0"/>
              </a:spcAft>
              <a:buChar char="•"/>
              <a:defRPr sz="1400">
                <a:solidFill>
                  <a:schemeClr val="tx1"/>
                </a:solidFill>
                <a:latin typeface="Arial" pitchFamily="34" charset="0"/>
                <a:cs typeface="Arial" pitchFamily="34" charset="0"/>
              </a:defRPr>
            </a:lvl3pPr>
            <a:lvl4pPr marL="1541463" indent="-169863" algn="l" rtl="0" eaLnBrk="1" fontAlgn="base" hangingPunct="1">
              <a:spcBef>
                <a:spcPts val="600"/>
              </a:spcBef>
              <a:spcAft>
                <a:spcPct val="0"/>
              </a:spcAft>
              <a:buChar char="–"/>
              <a:defRPr sz="1400">
                <a:solidFill>
                  <a:schemeClr val="tx1"/>
                </a:solidFill>
                <a:latin typeface="Arial" pitchFamily="34" charset="0"/>
                <a:cs typeface="Arial" pitchFamily="34" charset="0"/>
              </a:defRPr>
            </a:lvl4pPr>
            <a:lvl5pPr marL="2001838" indent="-173038" algn="l" rtl="0" eaLnBrk="1" fontAlgn="base" hangingPunct="1">
              <a:spcBef>
                <a:spcPts val="600"/>
              </a:spcBef>
              <a:spcAft>
                <a:spcPct val="0"/>
              </a:spcAft>
              <a:buChar char="»"/>
              <a:defRPr sz="1400">
                <a:solidFill>
                  <a:schemeClr val="tx1"/>
                </a:solidFill>
                <a:latin typeface="Arial" pitchFamily="34" charset="0"/>
                <a:cs typeface="Arial" pitchFamily="34" charset="0"/>
              </a:defRPr>
            </a:lvl5pPr>
            <a:lvl6pPr marL="2514600" indent="-228600" algn="l" rtl="0" eaLnBrk="1" fontAlgn="base" hangingPunct="1">
              <a:spcBef>
                <a:spcPct val="20000"/>
              </a:spcBef>
              <a:spcAft>
                <a:spcPct val="0"/>
              </a:spcAft>
              <a:buChar char="»"/>
              <a:defRPr sz="1700">
                <a:solidFill>
                  <a:schemeClr val="tx1"/>
                </a:solidFill>
                <a:latin typeface="+mn-lt"/>
                <a:cs typeface="+mn-cs"/>
              </a:defRPr>
            </a:lvl6pPr>
            <a:lvl7pPr marL="2971800" indent="-228600" algn="l" rtl="0" eaLnBrk="1" fontAlgn="base" hangingPunct="1">
              <a:spcBef>
                <a:spcPct val="20000"/>
              </a:spcBef>
              <a:spcAft>
                <a:spcPct val="0"/>
              </a:spcAft>
              <a:buChar char="»"/>
              <a:defRPr sz="1700">
                <a:solidFill>
                  <a:schemeClr val="tx1"/>
                </a:solidFill>
                <a:latin typeface="+mn-lt"/>
                <a:cs typeface="+mn-cs"/>
              </a:defRPr>
            </a:lvl7pPr>
            <a:lvl8pPr marL="3429000" indent="-228600" algn="l" rtl="0" eaLnBrk="1" fontAlgn="base" hangingPunct="1">
              <a:spcBef>
                <a:spcPct val="20000"/>
              </a:spcBef>
              <a:spcAft>
                <a:spcPct val="0"/>
              </a:spcAft>
              <a:buChar char="»"/>
              <a:defRPr sz="1700">
                <a:solidFill>
                  <a:schemeClr val="tx1"/>
                </a:solidFill>
                <a:latin typeface="+mn-lt"/>
                <a:cs typeface="+mn-cs"/>
              </a:defRPr>
            </a:lvl8pPr>
            <a:lvl9pPr marL="3886200" indent="-228600" algn="l" rtl="0" eaLnBrk="1" fontAlgn="base" hangingPunct="1">
              <a:spcBef>
                <a:spcPct val="20000"/>
              </a:spcBef>
              <a:spcAft>
                <a:spcPct val="0"/>
              </a:spcAft>
              <a:buChar char="»"/>
              <a:defRPr sz="1700">
                <a:solidFill>
                  <a:schemeClr val="tx1"/>
                </a:solidFill>
                <a:latin typeface="+mn-lt"/>
                <a:cs typeface="+mn-cs"/>
              </a:defRPr>
            </a:lvl9pPr>
          </a:lstStyle>
          <a:p>
            <a:pPr marL="169863" indent="0">
              <a:buNone/>
            </a:pPr>
            <a:endParaRPr lang="en-US" sz="1200" b="1" kern="0" dirty="0"/>
          </a:p>
          <a:p>
            <a:pPr marL="169863" indent="0">
              <a:spcBef>
                <a:spcPts val="300"/>
              </a:spcBef>
              <a:buNone/>
            </a:pPr>
            <a:endParaRPr lang="en-US" sz="1200" i="1" kern="0" dirty="0">
              <a:solidFill>
                <a:srgbClr val="FF0000"/>
              </a:solidFill>
              <a:hlinkClick r:id="rId4">
                <a:extLst>
                  <a:ext uri="{A12FA001-AC4F-418D-AE19-62706E023703}">
                    <ahyp:hlinkClr xmlns:ahyp="http://schemas.microsoft.com/office/drawing/2018/hyperlinkcolor" val="tx"/>
                  </a:ext>
                </a:extLst>
              </a:hlinkClick>
            </a:endParaRPr>
          </a:p>
          <a:p>
            <a:pPr marL="169863" indent="0">
              <a:spcBef>
                <a:spcPts val="300"/>
              </a:spcBef>
              <a:buNone/>
            </a:pPr>
            <a:r>
              <a:rPr lang="en-US" sz="1200" b="1" kern="0" dirty="0">
                <a:hlinkClick r:id="rId4">
                  <a:extLst>
                    <a:ext uri="{A12FA001-AC4F-418D-AE19-62706E023703}">
                      <ahyp:hlinkClr xmlns:ahyp="http://schemas.microsoft.com/office/drawing/2018/hyperlinkcolor" val="tx"/>
                    </a:ext>
                  </a:extLst>
                </a:hlinkClick>
              </a:rPr>
              <a:t>Access Control</a:t>
            </a:r>
          </a:p>
          <a:p>
            <a:pPr marL="169863" indent="0">
              <a:spcBef>
                <a:spcPts val="300"/>
              </a:spcBef>
              <a:buNone/>
            </a:pPr>
            <a:r>
              <a:rPr lang="en-US" sz="1200" i="1" kern="0" dirty="0">
                <a:hlinkClick r:id="rId5"/>
              </a:rPr>
              <a:t>AC.L1-3.1.1 </a:t>
            </a:r>
            <a:r>
              <a:rPr lang="en-US" sz="1200" kern="0" dirty="0"/>
              <a:t>Limit information system access to authorized users, </a:t>
            </a:r>
            <a:r>
              <a:rPr lang="en-US" sz="1200" b="1" kern="0" dirty="0"/>
              <a:t>processes acting on behalf of authorized users, or devices</a:t>
            </a:r>
            <a:r>
              <a:rPr lang="en-US" sz="1200" kern="0" dirty="0"/>
              <a:t> (including other information systems).</a:t>
            </a:r>
          </a:p>
          <a:p>
            <a:pPr marL="169863" indent="0">
              <a:buNone/>
            </a:pPr>
            <a:endParaRPr lang="en-US" sz="1200" b="1" kern="0" dirty="0"/>
          </a:p>
          <a:p>
            <a:pPr marL="169863" indent="0">
              <a:buNone/>
            </a:pPr>
            <a:r>
              <a:rPr lang="en-US" sz="1200" b="1" kern="0" dirty="0"/>
              <a:t>System and Information Integrity</a:t>
            </a:r>
          </a:p>
          <a:p>
            <a:pPr marL="169863" indent="0">
              <a:spcBef>
                <a:spcPts val="300"/>
              </a:spcBef>
              <a:buNone/>
            </a:pPr>
            <a:r>
              <a:rPr lang="en-US" sz="1200" i="1" kern="0" dirty="0">
                <a:hlinkClick r:id="rId6"/>
              </a:rPr>
              <a:t>SI.L1-3.14.1 </a:t>
            </a:r>
            <a:r>
              <a:rPr lang="en-US" sz="1200" kern="0" dirty="0">
                <a:hlinkClick r:id="rId6"/>
              </a:rPr>
              <a:t> </a:t>
            </a:r>
            <a:r>
              <a:rPr lang="en-US" sz="1200" kern="0" dirty="0"/>
              <a:t>Identify, report, and correct system flaws in a timely manner (patch).</a:t>
            </a:r>
          </a:p>
          <a:p>
            <a:pPr marL="169863" indent="0">
              <a:spcBef>
                <a:spcPts val="300"/>
              </a:spcBef>
              <a:buNone/>
            </a:pPr>
            <a:r>
              <a:rPr lang="en-US" sz="1200" i="1" kern="0" dirty="0">
                <a:hlinkClick r:id="rId7"/>
              </a:rPr>
              <a:t>SI.L1-3.14.2  </a:t>
            </a:r>
            <a:r>
              <a:rPr lang="en-US" sz="1200" kern="0" dirty="0"/>
              <a:t>Provide protection from malicious code at designated locations within organizational information systems.</a:t>
            </a:r>
          </a:p>
          <a:p>
            <a:pPr marL="169863" indent="0">
              <a:spcBef>
                <a:spcPts val="300"/>
              </a:spcBef>
              <a:buNone/>
            </a:pPr>
            <a:r>
              <a:rPr lang="en-US" sz="1200" i="1" kern="0" dirty="0">
                <a:hlinkClick r:id="rId8"/>
              </a:rPr>
              <a:t>SI.L1-3.14.4 </a:t>
            </a:r>
            <a:r>
              <a:rPr lang="en-US" sz="1200" kern="0" dirty="0">
                <a:hlinkClick r:id="rId8"/>
              </a:rPr>
              <a:t> </a:t>
            </a:r>
            <a:r>
              <a:rPr lang="en-US" sz="1200" kern="0" dirty="0"/>
              <a:t>Update malicious code protection mechanisms when new releases are available.</a:t>
            </a:r>
          </a:p>
          <a:p>
            <a:pPr marL="169863" indent="0">
              <a:spcBef>
                <a:spcPts val="300"/>
              </a:spcBef>
              <a:buNone/>
            </a:pPr>
            <a:r>
              <a:rPr lang="en-US" sz="1200" i="1" kern="0" dirty="0">
                <a:hlinkClick r:id="rId9"/>
              </a:rPr>
              <a:t>SI.L1-3.14.5 </a:t>
            </a:r>
            <a:r>
              <a:rPr lang="en-US" sz="1200" kern="0" dirty="0">
                <a:hlinkClick r:id="rId9"/>
              </a:rPr>
              <a:t> </a:t>
            </a:r>
            <a:r>
              <a:rPr lang="en-US" sz="1200" kern="0" dirty="0"/>
              <a:t>Perform periodic scans of organizational systems and real-time scans of files from external sources as files are downloaded, opened, or executed.</a:t>
            </a:r>
          </a:p>
        </p:txBody>
      </p:sp>
      <p:pic>
        <p:nvPicPr>
          <p:cNvPr id="10" name="Picture 9">
            <a:extLst>
              <a:ext uri="{FF2B5EF4-FFF2-40B4-BE49-F238E27FC236}">
                <a16:creationId xmlns:a16="http://schemas.microsoft.com/office/drawing/2014/main" id="{F3FE9303-3257-4A87-9253-1E28A9447255}"/>
              </a:ext>
            </a:extLst>
          </p:cNvPr>
          <p:cNvPicPr>
            <a:picLocks noChangeAspect="1"/>
          </p:cNvPicPr>
          <p:nvPr/>
        </p:nvPicPr>
        <p:blipFill>
          <a:blip r:embed="rId10"/>
          <a:stretch>
            <a:fillRect/>
          </a:stretch>
        </p:blipFill>
        <p:spPr>
          <a:xfrm>
            <a:off x="7102629" y="3264408"/>
            <a:ext cx="456975" cy="519222"/>
          </a:xfrm>
          <a:prstGeom prst="rect">
            <a:avLst/>
          </a:prstGeom>
        </p:spPr>
      </p:pic>
      <p:pic>
        <p:nvPicPr>
          <p:cNvPr id="11" name="Picture 10">
            <a:extLst>
              <a:ext uri="{FF2B5EF4-FFF2-40B4-BE49-F238E27FC236}">
                <a16:creationId xmlns:a16="http://schemas.microsoft.com/office/drawing/2014/main" id="{E510DC4A-EFE2-4F7E-A0F9-9E6A66D97474}"/>
              </a:ext>
            </a:extLst>
          </p:cNvPr>
          <p:cNvPicPr>
            <a:picLocks noChangeAspect="1"/>
          </p:cNvPicPr>
          <p:nvPr/>
        </p:nvPicPr>
        <p:blipFill>
          <a:blip r:embed="rId11"/>
          <a:stretch>
            <a:fillRect/>
          </a:stretch>
        </p:blipFill>
        <p:spPr>
          <a:xfrm>
            <a:off x="7593786" y="3264408"/>
            <a:ext cx="456975" cy="519222"/>
          </a:xfrm>
          <a:prstGeom prst="rect">
            <a:avLst/>
          </a:prstGeom>
        </p:spPr>
      </p:pic>
      <p:pic>
        <p:nvPicPr>
          <p:cNvPr id="12" name="Picture 11">
            <a:extLst>
              <a:ext uri="{FF2B5EF4-FFF2-40B4-BE49-F238E27FC236}">
                <a16:creationId xmlns:a16="http://schemas.microsoft.com/office/drawing/2014/main" id="{D55FCC0F-003D-48D7-8279-04CBC2A6CF1D}"/>
              </a:ext>
            </a:extLst>
          </p:cNvPr>
          <p:cNvPicPr>
            <a:picLocks noChangeAspect="1"/>
          </p:cNvPicPr>
          <p:nvPr/>
        </p:nvPicPr>
        <p:blipFill>
          <a:blip r:embed="rId12"/>
          <a:stretch>
            <a:fillRect/>
          </a:stretch>
        </p:blipFill>
        <p:spPr>
          <a:xfrm>
            <a:off x="8098058" y="3251707"/>
            <a:ext cx="482363" cy="532203"/>
          </a:xfrm>
          <a:prstGeom prst="rect">
            <a:avLst/>
          </a:prstGeom>
        </p:spPr>
      </p:pic>
      <p:pic>
        <p:nvPicPr>
          <p:cNvPr id="13" name="Picture 12">
            <a:extLst>
              <a:ext uri="{FF2B5EF4-FFF2-40B4-BE49-F238E27FC236}">
                <a16:creationId xmlns:a16="http://schemas.microsoft.com/office/drawing/2014/main" id="{B48FDB9E-311A-48A4-8954-F93E2B1536F4}"/>
              </a:ext>
            </a:extLst>
          </p:cNvPr>
          <p:cNvPicPr>
            <a:picLocks noChangeAspect="1"/>
          </p:cNvPicPr>
          <p:nvPr/>
        </p:nvPicPr>
        <p:blipFill>
          <a:blip r:embed="rId10"/>
          <a:stretch>
            <a:fillRect/>
          </a:stretch>
        </p:blipFill>
        <p:spPr>
          <a:xfrm>
            <a:off x="7108977" y="1398010"/>
            <a:ext cx="456975" cy="519222"/>
          </a:xfrm>
          <a:prstGeom prst="rect">
            <a:avLst/>
          </a:prstGeom>
        </p:spPr>
      </p:pic>
      <p:pic>
        <p:nvPicPr>
          <p:cNvPr id="14" name="Picture 13">
            <a:extLst>
              <a:ext uri="{FF2B5EF4-FFF2-40B4-BE49-F238E27FC236}">
                <a16:creationId xmlns:a16="http://schemas.microsoft.com/office/drawing/2014/main" id="{8EB570F5-21C6-4300-8E98-28C5552ACA54}"/>
              </a:ext>
            </a:extLst>
          </p:cNvPr>
          <p:cNvPicPr>
            <a:picLocks noChangeAspect="1"/>
          </p:cNvPicPr>
          <p:nvPr/>
        </p:nvPicPr>
        <p:blipFill>
          <a:blip r:embed="rId13"/>
          <a:stretch>
            <a:fillRect/>
          </a:stretch>
        </p:blipFill>
        <p:spPr>
          <a:xfrm>
            <a:off x="10831599" y="5953125"/>
            <a:ext cx="1371600" cy="904875"/>
          </a:xfrm>
          <a:prstGeom prst="rect">
            <a:avLst/>
          </a:prstGeom>
          <a:ln>
            <a:noFill/>
          </a:ln>
          <a:effectLst>
            <a:outerShdw blurRad="292100" dist="139700" dir="2700000" algn="tl" rotWithShape="0">
              <a:srgbClr val="333333">
                <a:alpha val="65000"/>
              </a:srgbClr>
            </a:outerShdw>
            <a:softEdge rad="76200"/>
          </a:effectLst>
        </p:spPr>
      </p:pic>
      <p:sp>
        <p:nvSpPr>
          <p:cNvPr id="15" name="Plus Sign 14">
            <a:extLst>
              <a:ext uri="{FF2B5EF4-FFF2-40B4-BE49-F238E27FC236}">
                <a16:creationId xmlns:a16="http://schemas.microsoft.com/office/drawing/2014/main" id="{6F9CA797-504E-4686-B9D0-7B422419F2A5}"/>
              </a:ext>
            </a:extLst>
          </p:cNvPr>
          <p:cNvSpPr/>
          <p:nvPr/>
        </p:nvSpPr>
        <p:spPr>
          <a:xfrm>
            <a:off x="35288" y="22181"/>
            <a:ext cx="427419" cy="429509"/>
          </a:xfrm>
          <a:prstGeom prst="mathPlus">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Footer Placeholder 3">
            <a:extLst>
              <a:ext uri="{FF2B5EF4-FFF2-40B4-BE49-F238E27FC236}">
                <a16:creationId xmlns:a16="http://schemas.microsoft.com/office/drawing/2014/main" id="{DD3D8B85-0F2F-3147-B0C4-503B72B3D537}"/>
              </a:ext>
            </a:extLst>
          </p:cNvPr>
          <p:cNvSpPr>
            <a:spLocks noGrp="1"/>
          </p:cNvSpPr>
          <p:nvPr>
            <p:ph type="ftr" sz="quarter" idx="11"/>
          </p:nvPr>
        </p:nvSpPr>
        <p:spPr>
          <a:xfrm>
            <a:off x="469778" y="6576368"/>
            <a:ext cx="1338828" cy="230832"/>
          </a:xfrm>
        </p:spPr>
        <p:txBody>
          <a:bodyPr wrap="none" anchor="b" anchorCtr="1">
            <a:spAutoFit/>
          </a:bodyPr>
          <a:lstStyle/>
          <a:p>
            <a:r>
              <a:rPr lang="en-US" dirty="0"/>
              <a:t>Cyber/CMMC Training</a:t>
            </a:r>
          </a:p>
        </p:txBody>
      </p:sp>
    </p:spTree>
    <p:extLst>
      <p:ext uri="{BB962C8B-B14F-4D97-AF65-F5344CB8AC3E}">
        <p14:creationId xmlns:p14="http://schemas.microsoft.com/office/powerpoint/2010/main" val="3056294702"/>
      </p:ext>
    </p:extLst>
  </p:cSld>
  <p:clrMapOvr>
    <a:masterClrMapping/>
  </p:clrMapOvr>
</p:sld>
</file>

<file path=ppt/theme/theme1.xml><?xml version="1.0" encoding="utf-8"?>
<a:theme xmlns:a="http://schemas.openxmlformats.org/drawingml/2006/main" name="Facet">
  <a:themeElements>
    <a:clrScheme name="Custom 12">
      <a:dk1>
        <a:sysClr val="windowText" lastClr="000000"/>
      </a:dk1>
      <a:lt1>
        <a:sysClr val="window" lastClr="FFFFFF"/>
      </a:lt1>
      <a:dk2>
        <a:srgbClr val="2C3C43"/>
      </a:dk2>
      <a:lt2>
        <a:srgbClr val="EBEBEB"/>
      </a:lt2>
      <a:accent1>
        <a:srgbClr val="002060"/>
      </a:accent1>
      <a:accent2>
        <a:srgbClr val="E6B91E"/>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3de9faa6-9fe1-49b3-9a08-227a296b54a6}" enabled="1" method="Privileged" siteId="{d5fe813e-0caa-432a-b2ac-d555aa91bd1c}" contentBits="0" removed="0"/>
</clbl:labelList>
</file>

<file path=docProps/app.xml><?xml version="1.0" encoding="utf-8"?>
<Properties xmlns="http://schemas.openxmlformats.org/officeDocument/2006/extended-properties" xmlns:vt="http://schemas.openxmlformats.org/officeDocument/2006/docPropsVTypes">
  <Template>Theme1</Template>
  <TotalTime>149195</TotalTime>
  <Words>4942</Words>
  <Application>Microsoft Office PowerPoint</Application>
  <PresentationFormat>Widescreen</PresentationFormat>
  <Paragraphs>360</Paragraphs>
  <Slides>13</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Trebuchet MS</vt:lpstr>
      <vt:lpstr>Wingdings</vt:lpstr>
      <vt:lpstr>Wingdings 3</vt:lpstr>
      <vt:lpstr>Facet</vt:lpstr>
      <vt:lpstr>Defense Industrial Base (DIB) Sector Coordinating Council (SCC)  Supply Chain Cyber Training</vt:lpstr>
      <vt:lpstr>Agenda</vt:lpstr>
      <vt:lpstr>Cybersecurity Best Practices</vt:lpstr>
      <vt:lpstr>Disclaimer and Overview</vt:lpstr>
      <vt:lpstr>Module Topics and Objectives </vt:lpstr>
      <vt:lpstr>The Importance of Cybersecurity Awareness</vt:lpstr>
      <vt:lpstr>Top 10 High Value Controls</vt:lpstr>
      <vt:lpstr>Threat Scenario Example: Shop Floor</vt:lpstr>
      <vt:lpstr>Threat Scenario Example: Shop Floor with Implemented CMMC Practices</vt:lpstr>
      <vt:lpstr>Threat Scenario Example: Phishing </vt:lpstr>
      <vt:lpstr>Threat Actors Types</vt:lpstr>
      <vt:lpstr>Cyber Attack Methods and Mitigation</vt:lpstr>
      <vt:lpstr>Module 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Defense Industrial Base  Supply Chain Cyber Training</dc:title>
  <dc:creator/>
  <cp:keywords>Unrestricted</cp:keywords>
  <cp:lastModifiedBy>Carr, Anthony [US] (ES)</cp:lastModifiedBy>
  <cp:revision>923</cp:revision>
  <dcterms:created xsi:type="dcterms:W3CDTF">2021-03-04T18:31:47Z</dcterms:created>
  <dcterms:modified xsi:type="dcterms:W3CDTF">2023-03-21T18:38:21Z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M SIP Document Sensitivity">
    <vt:lpwstr/>
  </property>
  <property fmtid="{D5CDD505-2E9C-101B-9397-08002B2CF9AE}" pid="3" name="Document Author">
    <vt:lpwstr>US\e337530</vt:lpwstr>
  </property>
  <property fmtid="{D5CDD505-2E9C-101B-9397-08002B2CF9AE}" pid="4" name="Document Sensitivity">
    <vt:lpwstr>1</vt:lpwstr>
  </property>
  <property fmtid="{D5CDD505-2E9C-101B-9397-08002B2CF9AE}" pid="5" name="ThirdParty">
    <vt:lpwstr/>
  </property>
  <property fmtid="{D5CDD505-2E9C-101B-9397-08002B2CF9AE}" pid="6" name="OCI Restriction">
    <vt:bool>false</vt:bool>
  </property>
  <property fmtid="{D5CDD505-2E9C-101B-9397-08002B2CF9AE}" pid="7" name="OCI Additional Info">
    <vt:lpwstr/>
  </property>
  <property fmtid="{D5CDD505-2E9C-101B-9397-08002B2CF9AE}" pid="8" name="Allow Header Overwrite">
    <vt:bool>true</vt:bool>
  </property>
  <property fmtid="{D5CDD505-2E9C-101B-9397-08002B2CF9AE}" pid="9" name="Allow Footer Overwrite">
    <vt:bool>true</vt:bool>
  </property>
  <property fmtid="{D5CDD505-2E9C-101B-9397-08002B2CF9AE}" pid="10" name="Multiple Selected">
    <vt:lpwstr>-1</vt:lpwstr>
  </property>
  <property fmtid="{D5CDD505-2E9C-101B-9397-08002B2CF9AE}" pid="11" name="SIPLongWording">
    <vt:lpwstr>_x000d_
_x000d_
</vt:lpwstr>
  </property>
  <property fmtid="{D5CDD505-2E9C-101B-9397-08002B2CF9AE}" pid="12" name="ExpCountry">
    <vt:lpwstr/>
  </property>
  <property fmtid="{D5CDD505-2E9C-101B-9397-08002B2CF9AE}" pid="13" name="TextBoxAndDropdownValues">
    <vt:lpwstr/>
  </property>
</Properties>
</file>