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3"/>
  </p:notesMasterIdLst>
  <p:handoutMasterIdLst>
    <p:handoutMasterId r:id="rId14"/>
  </p:handoutMasterIdLst>
  <p:sldIdLst>
    <p:sldId id="256" r:id="rId2"/>
    <p:sldId id="257" r:id="rId3"/>
    <p:sldId id="262" r:id="rId4"/>
    <p:sldId id="3087" r:id="rId5"/>
    <p:sldId id="3086" r:id="rId6"/>
    <p:sldId id="2997" r:id="rId7"/>
    <p:sldId id="2998" r:id="rId8"/>
    <p:sldId id="2999" r:id="rId9"/>
    <p:sldId id="3000" r:id="rId10"/>
    <p:sldId id="3001" r:id="rId11"/>
    <p:sldId id="298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62DD92-7BF4-8651-F4AF-F1B461EDDB34}" name="Stevens, Mary Kay [USA]" initials="SMK[" userId="S::029523@bah.com::0cc034a4-8d22-4a99-a182-942d1067962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evens, Mary Kay [USA]" initials="SMK[" lastIdx="413" clrIdx="0">
    <p:extLst>
      <p:ext uri="{19B8F6BF-5375-455C-9EA6-DF929625EA0E}">
        <p15:presenceInfo xmlns:p15="http://schemas.microsoft.com/office/powerpoint/2012/main" userId="S::029523@bah.com::0cc034a4-8d22-4a99-a182-942d10679622" providerId="AD"/>
      </p:ext>
    </p:extLst>
  </p:cmAuthor>
  <p:cmAuthor id="2" name="Johnson, Jeannie" initials="JJ" lastIdx="9" clrIdx="1">
    <p:extLst>
      <p:ext uri="{19B8F6BF-5375-455C-9EA6-DF929625EA0E}">
        <p15:presenceInfo xmlns:p15="http://schemas.microsoft.com/office/powerpoint/2012/main" userId="S-1-5-21-1993962763-688789844-682003330-5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28517A"/>
    <a:srgbClr val="CC99FF"/>
    <a:srgbClr val="CCCCFF"/>
    <a:srgbClr val="00FFCC"/>
    <a:srgbClr val="CCFFFF"/>
    <a:srgbClr val="009999"/>
    <a:srgbClr val="33CC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86" autoAdjust="0"/>
    <p:restoredTop sz="75304" autoAdjust="0"/>
  </p:normalViewPr>
  <p:slideViewPr>
    <p:cSldViewPr snapToGrid="0">
      <p:cViewPr varScale="1">
        <p:scale>
          <a:sx n="86" d="100"/>
          <a:sy n="86" d="100"/>
        </p:scale>
        <p:origin x="1032" y="66"/>
      </p:cViewPr>
      <p:guideLst/>
    </p:cSldViewPr>
  </p:slideViewPr>
  <p:outlineViewPr>
    <p:cViewPr>
      <p:scale>
        <a:sx n="33" d="100"/>
        <a:sy n="33" d="100"/>
      </p:scale>
      <p:origin x="0" y="-40512"/>
    </p:cViewPr>
  </p:outlineViewPr>
  <p:notesTextViewPr>
    <p:cViewPr>
      <p:scale>
        <a:sx n="1" d="1"/>
        <a:sy n="1" d="1"/>
      </p:scale>
      <p:origin x="0" y="0"/>
    </p:cViewPr>
  </p:notesTextViewPr>
  <p:sorterViewPr>
    <p:cViewPr>
      <p:scale>
        <a:sx n="100" d="100"/>
        <a:sy n="100" d="100"/>
      </p:scale>
      <p:origin x="0" y="-13908"/>
    </p:cViewPr>
  </p:sorterViewPr>
  <p:notesViewPr>
    <p:cSldViewPr snapToGrid="0">
      <p:cViewPr>
        <p:scale>
          <a:sx n="72" d="100"/>
          <a:sy n="72" d="100"/>
        </p:scale>
        <p:origin x="2244" y="-6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209340-AF7D-49FE-9694-5D60501785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8CA14905-171C-4D18-9F02-52FCF1CBB1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79900-1908-4BBB-B369-1F7CFE4E44D5}" type="datetimeFigureOut">
              <a:rPr lang="en-US" smtClean="0"/>
              <a:t>3/20/2023</a:t>
            </a:fld>
            <a:endParaRPr lang="en-US"/>
          </a:p>
        </p:txBody>
      </p:sp>
      <p:sp>
        <p:nvSpPr>
          <p:cNvPr id="4" name="Footer Placeholder 3">
            <a:extLst>
              <a:ext uri="{FF2B5EF4-FFF2-40B4-BE49-F238E27FC236}">
                <a16:creationId xmlns:a16="http://schemas.microsoft.com/office/drawing/2014/main" id="{D40FCF8D-F573-4B47-B647-2A7ABB5046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66739100-4496-4E08-85DE-1265AC1CDF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EE3050-68A4-494F-891D-1C5FFDCDEDE7}" type="slidenum">
              <a:rPr lang="en-US" smtClean="0"/>
              <a:t>‹#›</a:t>
            </a:fld>
            <a:endParaRPr lang="en-US"/>
          </a:p>
        </p:txBody>
      </p:sp>
    </p:spTree>
    <p:extLst>
      <p:ext uri="{BB962C8B-B14F-4D97-AF65-F5344CB8AC3E}">
        <p14:creationId xmlns:p14="http://schemas.microsoft.com/office/powerpoint/2010/main" val="16902554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CA404-9458-4CE8-A284-DC6CE0B67EF2}" type="datetimeFigureOut">
              <a:rPr lang="en-US" smtClean="0"/>
              <a:t>3/20/2023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1A22-84E6-4B62-A31C-293EB5412BB8}" type="slidenum">
              <a:rPr lang="en-US" smtClean="0"/>
              <a:t>‹#›</a:t>
            </a:fld>
            <a:endParaRPr lang="en-US" dirty="0"/>
          </a:p>
        </p:txBody>
      </p:sp>
    </p:spTree>
    <p:extLst>
      <p:ext uri="{BB962C8B-B14F-4D97-AF65-F5344CB8AC3E}">
        <p14:creationId xmlns:p14="http://schemas.microsoft.com/office/powerpoint/2010/main" val="9091579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a:t>
            </a:fld>
            <a:endParaRPr lang="en-US" dirty="0"/>
          </a:p>
        </p:txBody>
      </p:sp>
    </p:spTree>
    <p:extLst>
      <p:ext uri="{BB962C8B-B14F-4D97-AF65-F5344CB8AC3E}">
        <p14:creationId xmlns:p14="http://schemas.microsoft.com/office/powerpoint/2010/main" val="882588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4</a:t>
            </a:fld>
            <a:endParaRPr lang="en-US" dirty="0"/>
          </a:p>
        </p:txBody>
      </p:sp>
    </p:spTree>
    <p:extLst>
      <p:ext uri="{BB962C8B-B14F-4D97-AF65-F5344CB8AC3E}">
        <p14:creationId xmlns:p14="http://schemas.microsoft.com/office/powerpoint/2010/main" val="47121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Risk management applies to many aspects of a business. Your business is subject to internal risks (weaknesses) and external risks (threats). Generally, you can control internal risks once you identify them. However, external risks may be out of your control.  Not all risks come from negative sources. Risks may come from positive sources, or opportunities. Expansion and growth are opportunities, but they also bring additional risk.  The ultimate goal is to minimize the effects of risks on your business.</a:t>
            </a:r>
          </a:p>
          <a:p>
            <a:endParaRPr lang="en-US" dirty="0"/>
          </a:p>
          <a:p>
            <a:r>
              <a:rPr lang="en-US" sz="1200" b="0" i="0" u="none" strike="noStrike" kern="1200" baseline="0" dirty="0">
                <a:solidFill>
                  <a:schemeClr val="tx1"/>
                </a:solidFill>
                <a:latin typeface="+mn-lt"/>
                <a:ea typeface="+mn-ea"/>
                <a:cs typeface="+mn-cs"/>
              </a:rPr>
              <a:t>Why is risk management important? Good risk management will help your business continue in operation. Mitigated risk leads to better cash flow and greater stability. Creditors will see this stability and good cash flow reflected in your company’s financial reports. Greater stability will mean your company will last into the future. The rewards of risk management are all linked together: good cash flow leads to stability, which leads to good credit, which leads to longevity. </a:t>
            </a:r>
          </a:p>
          <a:p>
            <a:endParaRPr lang="en-US" dirty="0"/>
          </a:p>
        </p:txBody>
      </p:sp>
      <p:sp>
        <p:nvSpPr>
          <p:cNvPr id="4" name="Slide Number Placeholder 3"/>
          <p:cNvSpPr>
            <a:spLocks noGrp="1"/>
          </p:cNvSpPr>
          <p:nvPr>
            <p:ph type="sldNum" sz="quarter" idx="10"/>
          </p:nvPr>
        </p:nvSpPr>
        <p:spPr/>
        <p:txBody>
          <a:bodyPr/>
          <a:lstStyle/>
          <a:p>
            <a:fld id="{E2171A22-84E6-4B62-A31C-293EB5412BB8}" type="slidenum">
              <a:rPr lang="en-US" smtClean="0"/>
              <a:t>6</a:t>
            </a:fld>
            <a:endParaRPr lang="en-US" dirty="0"/>
          </a:p>
        </p:txBody>
      </p:sp>
    </p:spTree>
    <p:extLst>
      <p:ext uri="{BB962C8B-B14F-4D97-AF65-F5344CB8AC3E}">
        <p14:creationId xmlns:p14="http://schemas.microsoft.com/office/powerpoint/2010/main" val="4138223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i="0" u="none" strike="noStrike" kern="1200" baseline="0" dirty="0">
                <a:solidFill>
                  <a:schemeClr val="tx1"/>
                </a:solidFill>
                <a:latin typeface="+mn-lt"/>
                <a:ea typeface="+mn-ea"/>
                <a:cs typeface="+mn-cs"/>
              </a:rPr>
              <a:t>Internal</a:t>
            </a:r>
            <a:r>
              <a:rPr lang="en-US" sz="1200" b="1" i="0" u="none" strike="noStrike" kern="1200" baseline="0" dirty="0">
                <a:solidFill>
                  <a:schemeClr val="tx1"/>
                </a:solidFill>
                <a:latin typeface="+mn-lt"/>
                <a:ea typeface="+mn-ea"/>
                <a:cs typeface="+mn-cs"/>
              </a:rPr>
              <a:t> Risks </a:t>
            </a:r>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Employee Risks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Illness and death</a:t>
            </a:r>
            <a:r>
              <a:rPr lang="en-US" sz="1200" b="0" i="0" u="none" strike="noStrike" kern="1200" baseline="0" dirty="0">
                <a:solidFill>
                  <a:schemeClr val="tx1"/>
                </a:solidFill>
                <a:latin typeface="+mn-lt"/>
                <a:ea typeface="+mn-ea"/>
                <a:cs typeface="+mn-cs"/>
              </a:rPr>
              <a:t>. How do these affect your business if you or key employee is ill or dies suddenly?</a:t>
            </a:r>
          </a:p>
          <a:p>
            <a:pPr marL="0" indent="0">
              <a:buFontTx/>
              <a:buNone/>
            </a:pPr>
            <a:r>
              <a:rPr lang="en-US" sz="1200" b="1" i="0" u="none" strike="noStrike" kern="1200" baseline="0" dirty="0">
                <a:solidFill>
                  <a:schemeClr val="tx1"/>
                </a:solidFill>
                <a:latin typeface="+mn-lt"/>
                <a:ea typeface="+mn-ea"/>
                <a:cs typeface="+mn-cs"/>
              </a:rPr>
              <a:t>- Theft and fraud</a:t>
            </a:r>
            <a:r>
              <a:rPr lang="en-US" sz="1200" b="0" i="0" u="none" strike="noStrike" kern="1200" baseline="0" dirty="0">
                <a:solidFill>
                  <a:schemeClr val="tx1"/>
                </a:solidFill>
                <a:latin typeface="+mn-lt"/>
                <a:ea typeface="+mn-ea"/>
                <a:cs typeface="+mn-cs"/>
              </a:rPr>
              <a:t>. These can cost businesses not only money but also reputation and customers.</a:t>
            </a:r>
          </a:p>
          <a:p>
            <a:pPr marL="171450" indent="-171450">
              <a:buFontTx/>
              <a:buChar char="-"/>
            </a:pPr>
            <a:r>
              <a:rPr lang="en-US" sz="1200" b="1" i="0" u="none" strike="noStrike" kern="1200" baseline="0" dirty="0">
                <a:solidFill>
                  <a:schemeClr val="tx1"/>
                </a:solidFill>
                <a:latin typeface="+mn-lt"/>
                <a:ea typeface="+mn-ea"/>
                <a:cs typeface="+mn-cs"/>
              </a:rPr>
              <a:t>Low employee morale</a:t>
            </a:r>
            <a:r>
              <a:rPr lang="en-US" sz="1200" b="0" i="0" u="none" strike="noStrike" kern="1200" baseline="0" dirty="0">
                <a:solidFill>
                  <a:schemeClr val="tx1"/>
                </a:solidFill>
                <a:latin typeface="+mn-lt"/>
                <a:ea typeface="+mn-ea"/>
                <a:cs typeface="+mn-cs"/>
              </a:rPr>
              <a:t>. Unhappy employees can cost time, money, resources, and customers. </a:t>
            </a:r>
          </a:p>
          <a:p>
            <a:pPr marL="171450" indent="-171450">
              <a:buFontTx/>
              <a:buChar char="-"/>
            </a:pPr>
            <a:r>
              <a:rPr lang="en-US" sz="1200" b="1" i="0" u="none" strike="noStrike" kern="1200" baseline="0" dirty="0">
                <a:solidFill>
                  <a:schemeClr val="tx1"/>
                </a:solidFill>
                <a:latin typeface="+mn-lt"/>
                <a:ea typeface="+mn-ea"/>
                <a:cs typeface="+mn-cs"/>
              </a:rPr>
              <a:t>Personal conflicts.</a:t>
            </a:r>
          </a:p>
          <a:p>
            <a:pPr marL="171450" indent="-171450">
              <a:buFontTx/>
              <a:buChar char="-"/>
            </a:pPr>
            <a:r>
              <a:rPr lang="en-US" sz="1200" b="1" i="0" u="none" strike="noStrike" kern="1200" baseline="0" dirty="0">
                <a:solidFill>
                  <a:schemeClr val="tx1"/>
                </a:solidFill>
                <a:latin typeface="+mn-lt"/>
                <a:ea typeface="+mn-ea"/>
                <a:cs typeface="+mn-cs"/>
              </a:rPr>
              <a:t>Complacency.</a:t>
            </a:r>
          </a:p>
          <a:p>
            <a:pPr marL="171450" indent="-171450">
              <a:buFontTx/>
              <a:buChar char="-"/>
            </a:pPr>
            <a:r>
              <a:rPr lang="en-US" sz="1200" b="1" i="0" u="none" strike="noStrike" kern="1200" baseline="0" dirty="0">
                <a:solidFill>
                  <a:schemeClr val="tx1"/>
                </a:solidFill>
                <a:latin typeface="+mn-lt"/>
                <a:ea typeface="+mn-ea"/>
                <a:cs typeface="+mn-cs"/>
              </a:rPr>
              <a:t>Insider threat.</a:t>
            </a:r>
          </a:p>
          <a:p>
            <a:endParaRPr lang="en-US" sz="1200" b="1"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Equipment and Information Technology Risks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Old vs new equipment.  Old equipment requires more repairs and could affect efficiency while new equipment may require additional training.</a:t>
            </a:r>
          </a:p>
          <a:p>
            <a:endParaRPr lang="en-US" sz="1200" b="1"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Other Internal Risks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Physical building, phone lines, utilities, weather, unexpected costs</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External Risks </a:t>
            </a:r>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Competition and Market Risks </a:t>
            </a:r>
            <a:endParaRPr lang="en-US" sz="1200" b="0" i="0" u="none" strike="noStrike" kern="1200" baseline="0" dirty="0">
              <a:solidFill>
                <a:schemeClr val="tx1"/>
              </a:solidFill>
              <a:latin typeface="+mn-lt"/>
              <a:ea typeface="+mn-ea"/>
              <a:cs typeface="+mn-cs"/>
            </a:endParaRPr>
          </a:p>
          <a:p>
            <a:pPr marL="171450" indent="-171450">
              <a:buFontTx/>
              <a:buChar char="-"/>
            </a:pPr>
            <a:r>
              <a:rPr lang="en-US" sz="1200" b="1" i="0" u="none" strike="noStrike" kern="1200" baseline="0" dirty="0">
                <a:solidFill>
                  <a:schemeClr val="tx1"/>
                </a:solidFill>
                <a:latin typeface="+mn-lt"/>
                <a:ea typeface="+mn-ea"/>
                <a:cs typeface="+mn-cs"/>
              </a:rPr>
              <a:t>Market changes </a:t>
            </a:r>
            <a:r>
              <a:rPr lang="en-US" sz="1200" b="0" i="0" u="none" strike="noStrike" kern="1200" baseline="0" dirty="0">
                <a:solidFill>
                  <a:schemeClr val="tx1"/>
                </a:solidFill>
                <a:latin typeface="+mn-lt"/>
                <a:ea typeface="+mn-ea"/>
                <a:cs typeface="+mn-cs"/>
              </a:rPr>
              <a:t>will cause businesses to change such as advertisements by competitors, cost changes, etc. </a:t>
            </a:r>
          </a:p>
          <a:p>
            <a:pPr marL="171450" indent="-171450">
              <a:buFontTx/>
              <a:buChar char="-"/>
            </a:pPr>
            <a:r>
              <a:rPr lang="en-US" sz="1200" b="1" i="0" u="none" strike="noStrike" kern="1200" baseline="0" dirty="0">
                <a:solidFill>
                  <a:schemeClr val="tx1"/>
                </a:solidFill>
                <a:latin typeface="+mn-lt"/>
                <a:ea typeface="+mn-ea"/>
                <a:cs typeface="+mn-cs"/>
              </a:rPr>
              <a:t>Employees may leave and take customers and knowledge</a:t>
            </a:r>
            <a:r>
              <a:rPr lang="en-US" sz="1200" b="0" i="0" u="none" strike="noStrike" kern="1200" baseline="0" dirty="0">
                <a:solidFill>
                  <a:schemeClr val="tx1"/>
                </a:solidFill>
                <a:latin typeface="+mn-lt"/>
                <a:ea typeface="+mn-ea"/>
                <a:cs typeface="+mn-cs"/>
              </a:rPr>
              <a:t>. </a:t>
            </a:r>
          </a:p>
          <a:p>
            <a:r>
              <a:rPr lang="en-US" sz="1200" b="1" i="0" u="none" strike="noStrike" kern="1200" baseline="0" dirty="0">
                <a:solidFill>
                  <a:schemeClr val="tx1"/>
                </a:solidFill>
                <a:latin typeface="+mn-lt"/>
                <a:ea typeface="+mn-ea"/>
                <a:cs typeface="+mn-cs"/>
              </a:rPr>
              <a:t>- Rent increases</a:t>
            </a:r>
            <a:r>
              <a:rPr lang="en-US" sz="1200" b="0" i="0" u="none" strike="noStrike" kern="1200" baseline="0" dirty="0">
                <a:solidFill>
                  <a:schemeClr val="tx1"/>
                </a:solidFill>
                <a:latin typeface="+mn-lt"/>
                <a:ea typeface="+mn-ea"/>
                <a:cs typeface="+mn-cs"/>
              </a:rPr>
              <a:t>.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Business Environment Risks </a:t>
            </a:r>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 Federal, state, county, and city laws and ordinances</a:t>
            </a:r>
            <a:endParaRPr lang="en-US" sz="1200" b="0" i="0" u="none" strike="noStrike" kern="1200" baseline="0" dirty="0">
              <a:solidFill>
                <a:schemeClr val="tx1"/>
              </a:solidFill>
              <a:latin typeface="+mn-lt"/>
              <a:ea typeface="+mn-ea"/>
              <a:cs typeface="+mn-cs"/>
            </a:endParaRPr>
          </a:p>
          <a:p>
            <a:pPr marL="171450" indent="-171450">
              <a:buFontTx/>
              <a:buChar char="-"/>
            </a:pPr>
            <a:r>
              <a:rPr lang="en-US" sz="1200" b="1" i="0" u="none" strike="noStrike" kern="1200" baseline="0" dirty="0">
                <a:solidFill>
                  <a:schemeClr val="tx1"/>
                </a:solidFill>
                <a:latin typeface="+mn-lt"/>
                <a:ea typeface="+mn-ea"/>
                <a:cs typeface="+mn-cs"/>
              </a:rPr>
              <a:t>Weather and natural disasters </a:t>
            </a:r>
          </a:p>
          <a:p>
            <a:pPr marL="171450" indent="-171450">
              <a:buFontTx/>
              <a:buChar char="-"/>
            </a:pPr>
            <a:r>
              <a:rPr lang="en-US" sz="1200" b="1" i="0" u="none" strike="noStrike" kern="1200" baseline="0" dirty="0">
                <a:solidFill>
                  <a:schemeClr val="tx1"/>
                </a:solidFill>
                <a:latin typeface="+mn-lt"/>
                <a:ea typeface="+mn-ea"/>
                <a:cs typeface="+mn-cs"/>
              </a:rPr>
              <a:t>Structural changes in the community </a:t>
            </a:r>
            <a:r>
              <a:rPr lang="en-US" sz="1200" b="0" i="0" u="none" strike="noStrike" kern="1200" baseline="0" dirty="0">
                <a:solidFill>
                  <a:schemeClr val="tx1"/>
                </a:solidFill>
                <a:latin typeface="+mn-lt"/>
                <a:ea typeface="+mn-ea"/>
                <a:cs typeface="+mn-cs"/>
              </a:rPr>
              <a:t>such as empty stores and offices in a declining market. </a:t>
            </a:r>
          </a:p>
          <a:p>
            <a:pPr marL="171450" indent="-171450">
              <a:buFontTx/>
              <a:buChar char="-"/>
            </a:pPr>
            <a:r>
              <a:rPr lang="en-US" sz="1200" b="1" i="0" u="none" strike="noStrike" kern="1200" baseline="0" dirty="0">
                <a:solidFill>
                  <a:schemeClr val="tx1"/>
                </a:solidFill>
                <a:latin typeface="+mn-lt"/>
                <a:ea typeface="+mn-ea"/>
                <a:cs typeface="+mn-cs"/>
              </a:rPr>
              <a:t>Your community may change </a:t>
            </a:r>
            <a:r>
              <a:rPr lang="en-US" sz="1200" b="0" i="0" u="none" strike="noStrike" kern="1200" baseline="0" dirty="0">
                <a:solidFill>
                  <a:schemeClr val="tx1"/>
                </a:solidFill>
                <a:latin typeface="+mn-lt"/>
                <a:ea typeface="+mn-ea"/>
                <a:cs typeface="+mn-cs"/>
              </a:rPr>
              <a:t>as the needs, age groups, spending habits, and incomes of the population change. </a:t>
            </a:r>
          </a:p>
          <a:p>
            <a:pPr marL="171450" indent="-171450">
              <a:buFontTx/>
              <a:buChar char="-"/>
            </a:pPr>
            <a:endParaRPr lang="en-US" sz="1200" b="0" i="0" u="none" strike="noStrike" kern="1200" baseline="0" dirty="0">
              <a:solidFill>
                <a:schemeClr val="tx1"/>
              </a:solidFill>
              <a:latin typeface="+mn-lt"/>
              <a:ea typeface="+mn-ea"/>
              <a:cs typeface="+mn-cs"/>
            </a:endParaRPr>
          </a:p>
          <a:p>
            <a:pPr marL="0" indent="0">
              <a:buFontTx/>
              <a:buNone/>
            </a:pPr>
            <a:r>
              <a:rPr lang="en-US" sz="1200" b="1" i="0" u="none" strike="noStrike" kern="1200" baseline="0" dirty="0">
                <a:solidFill>
                  <a:schemeClr val="tx1"/>
                </a:solidFill>
                <a:latin typeface="+mn-lt"/>
                <a:ea typeface="+mn-ea"/>
                <a:cs typeface="+mn-cs"/>
              </a:rPr>
              <a:t>Non-Employee Risks</a:t>
            </a:r>
          </a:p>
          <a:p>
            <a:pPr marL="171450" indent="-171450">
              <a:buFontTx/>
              <a:buChar char="-"/>
            </a:pPr>
            <a:r>
              <a:rPr lang="en-US" sz="1200" b="1" i="0" u="none" strike="noStrike" kern="1200" baseline="0" dirty="0">
                <a:solidFill>
                  <a:schemeClr val="tx1"/>
                </a:solidFill>
                <a:latin typeface="+mn-lt"/>
                <a:ea typeface="+mn-ea"/>
                <a:cs typeface="+mn-cs"/>
              </a:rPr>
              <a:t>Unprovoked violence.</a:t>
            </a:r>
          </a:p>
          <a:p>
            <a:pPr marL="171450" indent="-171450">
              <a:buFontTx/>
              <a:buChar char="-"/>
            </a:pPr>
            <a:r>
              <a:rPr lang="en-US" sz="1200" b="1" i="0" u="none" strike="noStrike" kern="1200" baseline="0" dirty="0">
                <a:solidFill>
                  <a:schemeClr val="tx1"/>
                </a:solidFill>
                <a:latin typeface="+mn-lt"/>
                <a:ea typeface="+mn-ea"/>
                <a:cs typeface="+mn-cs"/>
              </a:rPr>
              <a:t>Theft of goods and services</a:t>
            </a:r>
          </a:p>
          <a:p>
            <a:pPr marL="171450" indent="-171450">
              <a:buFontTx/>
              <a:buChar char="-"/>
            </a:pPr>
            <a:r>
              <a:rPr lang="en-US" sz="1200" b="1" i="0" u="none" strike="noStrike" kern="1200" baseline="0" dirty="0">
                <a:solidFill>
                  <a:schemeClr val="tx1"/>
                </a:solidFill>
                <a:latin typeface="+mn-lt"/>
                <a:ea typeface="+mn-ea"/>
                <a:cs typeface="+mn-cs"/>
              </a:rPr>
              <a:t>Malicious Cyber Threat Actor.</a:t>
            </a:r>
            <a:endParaRPr lang="en-US" sz="1200" b="0" i="0" u="none" strike="noStrike" kern="1200" baseline="0" dirty="0">
              <a:solidFill>
                <a:schemeClr val="tx1"/>
              </a:solidFill>
              <a:latin typeface="+mn-lt"/>
              <a:ea typeface="+mn-ea"/>
              <a:cs typeface="+mn-cs"/>
            </a:endParaRPr>
          </a:p>
          <a:p>
            <a:endParaRPr lang="en-US" dirty="0"/>
          </a:p>
          <a:p>
            <a:r>
              <a:rPr lang="en-US" sz="1200" b="1" i="0" u="none" strike="noStrike" kern="1200" baseline="0" dirty="0">
                <a:solidFill>
                  <a:schemeClr val="tx1"/>
                </a:solidFill>
                <a:latin typeface="+mn-lt"/>
                <a:ea typeface="+mn-ea"/>
                <a:cs typeface="+mn-cs"/>
              </a:rPr>
              <a:t>Personal Conflict Risks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Your family and your employees’ families may have medical emergencies, differing opinions, or you may not have time to be at all the events that you want.</a:t>
            </a:r>
          </a:p>
        </p:txBody>
      </p:sp>
      <p:sp>
        <p:nvSpPr>
          <p:cNvPr id="4" name="Slide Number Placeholder 3"/>
          <p:cNvSpPr>
            <a:spLocks noGrp="1"/>
          </p:cNvSpPr>
          <p:nvPr>
            <p:ph type="sldNum" sz="quarter" idx="10"/>
          </p:nvPr>
        </p:nvSpPr>
        <p:spPr/>
        <p:txBody>
          <a:bodyPr/>
          <a:lstStyle/>
          <a:p>
            <a:fld id="{E2171A22-84E6-4B62-A31C-293EB5412BB8}" type="slidenum">
              <a:rPr lang="en-US" smtClean="0"/>
              <a:t>7</a:t>
            </a:fld>
            <a:endParaRPr lang="en-US" dirty="0"/>
          </a:p>
        </p:txBody>
      </p:sp>
    </p:spTree>
    <p:extLst>
      <p:ext uri="{BB962C8B-B14F-4D97-AF65-F5344CB8AC3E}">
        <p14:creationId xmlns:p14="http://schemas.microsoft.com/office/powerpoint/2010/main" val="287852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Evaluate Strengths, Weaknesses, Opportunities, Threats (SWOT)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Performing an analysis of your business’s internal strengths and weaknesses and your business’s external opportunities and threats may uncover overlooked risks. To be effective, a strengths, weaknesses, opportunities, threats (SWOT) analysis should be a very candid and honest assessment of the business.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Identify Warning Signs</a:t>
            </a:r>
          </a:p>
          <a:p>
            <a:r>
              <a:rPr lang="en-US" sz="1200" b="1" i="0" u="none" strike="noStrike" kern="1200" baseline="0" dirty="0">
                <a:solidFill>
                  <a:schemeClr val="tx1"/>
                </a:solidFill>
                <a:latin typeface="+mn-lt"/>
                <a:ea typeface="+mn-ea"/>
                <a:cs typeface="+mn-cs"/>
              </a:rPr>
              <a:t>Excessive Debt in Relation to Owner’s Equity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Make sure debt-to-equity is within or below the normal range for your industry.</a:t>
            </a:r>
          </a:p>
          <a:p>
            <a:r>
              <a:rPr lang="en-US" sz="1200" b="1" i="0" u="none" strike="noStrike" kern="1200" baseline="0" dirty="0">
                <a:solidFill>
                  <a:schemeClr val="tx1"/>
                </a:solidFill>
                <a:latin typeface="+mn-lt"/>
                <a:ea typeface="+mn-ea"/>
                <a:cs typeface="+mn-cs"/>
              </a:rPr>
              <a:t>Reliance on Small Numbers of Customers, Products and Vendors </a:t>
            </a:r>
          </a:p>
          <a:p>
            <a:r>
              <a:rPr lang="en-US" sz="1200" b="0" i="0" u="none" strike="noStrike" kern="1200" baseline="0" dirty="0">
                <a:solidFill>
                  <a:schemeClr val="tx1"/>
                </a:solidFill>
                <a:latin typeface="+mn-lt"/>
                <a:ea typeface="+mn-ea"/>
                <a:cs typeface="+mn-cs"/>
              </a:rPr>
              <a:t>Relying on a small number of customer, products and/or vendors puts your business at higher risk if and when any of them change.</a:t>
            </a:r>
          </a:p>
          <a:p>
            <a:r>
              <a:rPr lang="en-US" sz="1200" b="1" i="0" u="none" strike="noStrike" kern="1200" baseline="0" dirty="0">
                <a:solidFill>
                  <a:schemeClr val="tx1"/>
                </a:solidFill>
                <a:latin typeface="+mn-lt"/>
                <a:ea typeface="+mn-ea"/>
                <a:cs typeface="+mn-cs"/>
              </a:rPr>
              <a:t>Cash Flow Problems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Keep a positive cash flow and understand the cash flow through a year to know when things could get tight.</a:t>
            </a:r>
          </a:p>
          <a:p>
            <a:r>
              <a:rPr lang="en-US" sz="1200" b="1" i="0" u="none" strike="noStrike" kern="1200" baseline="0" dirty="0">
                <a:solidFill>
                  <a:schemeClr val="tx1"/>
                </a:solidFill>
                <a:latin typeface="+mn-lt"/>
                <a:ea typeface="+mn-ea"/>
                <a:cs typeface="+mn-cs"/>
              </a:rPr>
              <a:t>Irregularities in Accounting, Bank or Timecard Records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Audit and check accounting, bank and timecard record to make sure everything matches.</a:t>
            </a:r>
          </a:p>
          <a:p>
            <a:r>
              <a:rPr lang="en-US" sz="1200" b="1" i="0" u="none" strike="noStrike" kern="1200" baseline="0" dirty="0">
                <a:solidFill>
                  <a:schemeClr val="tx1"/>
                </a:solidFill>
                <a:latin typeface="+mn-lt"/>
                <a:ea typeface="+mn-ea"/>
                <a:cs typeface="+mn-cs"/>
              </a:rPr>
              <a:t>Irregularities in Computer System Administrative Reports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Review computer administrative reports for irregularities such as failed logins or excessive use outside of normal business hours.</a:t>
            </a:r>
          </a:p>
          <a:p>
            <a:r>
              <a:rPr lang="en-US" sz="1200" b="1" i="0" u="none" strike="noStrike" kern="1200" baseline="0" dirty="0">
                <a:solidFill>
                  <a:schemeClr val="tx1"/>
                </a:solidFill>
                <a:latin typeface="+mn-lt"/>
                <a:ea typeface="+mn-ea"/>
                <a:cs typeface="+mn-cs"/>
              </a:rPr>
              <a:t>Employee Turnover Rate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Identify if your business has a high turnover rate and understand the underlying cause (poor hiring decisions, lack of training, hostile/dangerous work environment)</a:t>
            </a:r>
          </a:p>
          <a:p>
            <a:r>
              <a:rPr lang="en-US" sz="1200" b="1" i="0" u="none" strike="noStrike" kern="1200" baseline="0" dirty="0">
                <a:solidFill>
                  <a:schemeClr val="tx1"/>
                </a:solidFill>
                <a:latin typeface="+mn-lt"/>
                <a:ea typeface="+mn-ea"/>
                <a:cs typeface="+mn-cs"/>
              </a:rPr>
              <a:t>Risk Evaluation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Once risks have been identified, consider next the impact each risk has on business operations and continuity and consult with all your key people to enlist their input and communicate to them the risks that you see.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Risk Measurement</a:t>
            </a:r>
          </a:p>
          <a:p>
            <a:r>
              <a:rPr lang="en-US" sz="1200" b="0" i="0" u="none" strike="noStrike" kern="1200" baseline="0" dirty="0">
                <a:solidFill>
                  <a:schemeClr val="tx1"/>
                </a:solidFill>
                <a:latin typeface="+mn-lt"/>
                <a:ea typeface="+mn-ea"/>
                <a:cs typeface="+mn-cs"/>
              </a:rPr>
              <a:t>Once identified, risks should be measured on their likelihood and potential impact especially how they affect earnings, cash flow, and business operations.  This is not an easy thing to do but there are many tools to help understand the impact of external and internal risks and external help may be needed to fully understand and identify.</a:t>
            </a: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171A22-84E6-4B62-A31C-293EB5412BB8}" type="slidenum">
              <a:rPr lang="en-US" smtClean="0"/>
              <a:t>8</a:t>
            </a:fld>
            <a:endParaRPr lang="en-US" dirty="0"/>
          </a:p>
        </p:txBody>
      </p:sp>
    </p:spTree>
    <p:extLst>
      <p:ext uri="{BB962C8B-B14F-4D97-AF65-F5344CB8AC3E}">
        <p14:creationId xmlns:p14="http://schemas.microsoft.com/office/powerpoint/2010/main" val="319189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Equipment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Equipment that needs to be repaired may interrupt your business, but insurance or service plans may minimize your costs.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Vendors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Your vendors have risks, too—some of the same risks you face. Relying on only one vendor may be risky for your business. A multiple-vendor strategy may make vendors push for more of your business, resulting in lower prices. In any event, if one vendor is unable to deliver, you will have backup.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Business Continuity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Your operations manuals should include a business continuity plan. The plan should provide steps to take for short- and long-term situations. Create a set of standard operating procedures for completing tasks.   Create backups of computer systems and keep offsite.  Identify staff duties, work locations, contact information, critical phone numbers, and how to notify employees.  Vendors should also be included.</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IT Systems</a:t>
            </a:r>
          </a:p>
          <a:p>
            <a:r>
              <a:rPr lang="en-US" sz="1200" b="0" i="0" u="none" strike="noStrike" kern="1200" baseline="0" dirty="0">
                <a:solidFill>
                  <a:schemeClr val="tx1"/>
                </a:solidFill>
                <a:latin typeface="+mn-lt"/>
                <a:ea typeface="+mn-ea"/>
                <a:cs typeface="+mn-cs"/>
              </a:rPr>
              <a:t>Safeguard login information, protect systems with software and hardware (firewalls, antivirus), limit access to only what is needed, generate and review reports, baseline configurations and transactions, and audit IT systems.</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Competition</a:t>
            </a:r>
          </a:p>
          <a:p>
            <a:r>
              <a:rPr lang="en-US" sz="1200" b="0" i="0" u="none" strike="noStrike" kern="1200" baseline="0" dirty="0">
                <a:solidFill>
                  <a:schemeClr val="tx1"/>
                </a:solidFill>
                <a:latin typeface="+mn-lt"/>
                <a:ea typeface="+mn-ea"/>
                <a:cs typeface="+mn-cs"/>
              </a:rPr>
              <a:t>Keep up to date with competitors to stay competitive and attractive to both customers and employees.</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Accounting and Cash Flow</a:t>
            </a:r>
          </a:p>
          <a:p>
            <a:r>
              <a:rPr lang="en-US" sz="1200" b="0" i="0" u="none" strike="noStrike" kern="1200" baseline="0" dirty="0">
                <a:solidFill>
                  <a:schemeClr val="tx1"/>
                </a:solidFill>
                <a:latin typeface="+mn-lt"/>
                <a:ea typeface="+mn-ea"/>
                <a:cs typeface="+mn-cs"/>
              </a:rPr>
              <a:t>Separate duties to minimize fraud and theft.  Conduct audits.</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Employee Management</a:t>
            </a:r>
          </a:p>
          <a:p>
            <a:r>
              <a:rPr lang="en-US" sz="1200" b="0" i="0" u="none" strike="noStrike" kern="1200" baseline="0" dirty="0">
                <a:solidFill>
                  <a:schemeClr val="tx1"/>
                </a:solidFill>
                <a:latin typeface="+mn-lt"/>
                <a:ea typeface="+mn-ea"/>
                <a:cs typeface="+mn-cs"/>
              </a:rPr>
              <a:t>Use pre-employment screening, provide job descriptions and list of duties, regular performance evaluations, be involved with activities, audit payroll, reward safe and outstanding performance.</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Business Work Strategy</a:t>
            </a:r>
          </a:p>
          <a:p>
            <a:r>
              <a:rPr lang="en-US" sz="1200" b="0" i="0" u="none" strike="noStrike" kern="1200" baseline="0" dirty="0">
                <a:solidFill>
                  <a:schemeClr val="tx1"/>
                </a:solidFill>
                <a:latin typeface="+mn-lt"/>
                <a:ea typeface="+mn-ea"/>
                <a:cs typeface="+mn-cs"/>
              </a:rPr>
              <a:t>Set realistic work hour expectations for all employees, plan for work-life balance, set realistic goals, train support staff, develop support system for business and families, discuss risks, provide safe workplace, monitor premises, be alert to community changes, use lines of credit wisely, speak with insurance agent, lead by example</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Exit Strategy</a:t>
            </a:r>
          </a:p>
          <a:p>
            <a:r>
              <a:rPr lang="en-US" sz="1200" b="0" i="0" u="none" strike="noStrike" kern="1200" baseline="0" dirty="0">
                <a:solidFill>
                  <a:schemeClr val="tx1"/>
                </a:solidFill>
                <a:latin typeface="+mn-lt"/>
                <a:ea typeface="+mn-ea"/>
                <a:cs typeface="+mn-cs"/>
              </a:rPr>
              <a:t>Identify a strategy for when there are major changes such as death, disability, or insufficient funds.  Consider how and if there is a transition and to who.</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171A22-84E6-4B62-A31C-293EB5412BB8}" type="slidenum">
              <a:rPr lang="en-US" smtClean="0"/>
              <a:t>9</a:t>
            </a:fld>
            <a:endParaRPr lang="en-US" dirty="0"/>
          </a:p>
        </p:txBody>
      </p:sp>
    </p:spTree>
    <p:extLst>
      <p:ext uri="{BB962C8B-B14F-4D97-AF65-F5344CB8AC3E}">
        <p14:creationId xmlns:p14="http://schemas.microsoft.com/office/powerpoint/2010/main" val="3979360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93FF-2B7D-47FB-B7F8-CD6287FEE21C}"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9593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3702094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83047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1886601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41957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46483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4F66-48E7-4977-9607-0AE3FDCA8A60}"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7548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A5EE5-C50D-4795-A7B3-BC5D19082982}"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15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4600-8D47-4B72-9872-7241F6076F74}"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817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EA9CA-2D3B-4F9C-BC51-F46BC3E2D1D9}" type="datetime1">
              <a:rPr lang="en-US" smtClean="0"/>
              <a:t>3/20/2023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1041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83CA4C-6E62-4616-92EE-3D39E4DAC5DC}" type="datetime1">
              <a:rPr lang="en-US" smtClean="0"/>
              <a:t>3/20/2023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093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E6C84-297B-41EA-866E-ABE0C8E1469B}" type="datetime1">
              <a:rPr lang="en-US" smtClean="0"/>
              <a:t>3/20/2023</a:t>
            </a:fld>
            <a:endParaRPr lang="en-US" dirty="0"/>
          </a:p>
        </p:txBody>
      </p:sp>
      <p:sp>
        <p:nvSpPr>
          <p:cNvPr id="8" name="Footer Placeholder 7"/>
          <p:cNvSpPr>
            <a:spLocks noGrp="1"/>
          </p:cNvSpPr>
          <p:nvPr>
            <p:ph type="ftr" sz="quarter" idx="11"/>
          </p:nvPr>
        </p:nvSpPr>
        <p:spPr/>
        <p:txBody>
          <a:bodyPr/>
          <a:lstStyle/>
          <a:p>
            <a:r>
              <a:rPr lang="en-US"/>
              <a:t>DRAFT-DIB SCC Cyber Training Working Group</a:t>
            </a:r>
            <a:endParaRPr lang="en-US" dirty="0"/>
          </a:p>
        </p:txBody>
      </p:sp>
      <p:sp>
        <p:nvSpPr>
          <p:cNvPr id="9" name="Slide Number Placeholder 8"/>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0228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6EC6D-030A-4245-8862-F7117E3200F8}" type="datetime1">
              <a:rPr lang="en-US" smtClean="0"/>
              <a:t>3/20/2023</a:t>
            </a:fld>
            <a:endParaRPr lang="en-US" dirty="0"/>
          </a:p>
        </p:txBody>
      </p:sp>
      <p:sp>
        <p:nvSpPr>
          <p:cNvPr id="4" name="Footer Placeholder 3"/>
          <p:cNvSpPr>
            <a:spLocks noGrp="1"/>
          </p:cNvSpPr>
          <p:nvPr>
            <p:ph type="ftr" sz="quarter" idx="11"/>
          </p:nvPr>
        </p:nvSpPr>
        <p:spPr/>
        <p:txBody>
          <a:bodyPr/>
          <a:lstStyle/>
          <a:p>
            <a:r>
              <a:rPr lang="en-US"/>
              <a:t>DRAFT-DIB SCC Cyber Training Working Group</a:t>
            </a:r>
            <a:endParaRPr lang="en-US" dirty="0"/>
          </a:p>
        </p:txBody>
      </p:sp>
      <p:sp>
        <p:nvSpPr>
          <p:cNvPr id="5" name="Slide Number Placeholder 4"/>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74720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3ED76-0ECC-40E7-93D7-49F99F961602}" type="datetime1">
              <a:rPr lang="en-US" smtClean="0"/>
              <a:t>3/20/2023</a:t>
            </a:fld>
            <a:endParaRPr lang="en-US" dirty="0"/>
          </a:p>
        </p:txBody>
      </p:sp>
      <p:sp>
        <p:nvSpPr>
          <p:cNvPr id="3" name="Footer Placeholder 2"/>
          <p:cNvSpPr>
            <a:spLocks noGrp="1"/>
          </p:cNvSpPr>
          <p:nvPr>
            <p:ph type="ftr" sz="quarter" idx="11"/>
          </p:nvPr>
        </p:nvSpPr>
        <p:spPr/>
        <p:txBody>
          <a:bodyPr/>
          <a:lstStyle/>
          <a:p>
            <a:r>
              <a:rPr lang="en-US"/>
              <a:t>DRAFT-DIB SCC Cyber Training Working Group</a:t>
            </a:r>
            <a:endParaRPr lang="en-US" dirty="0"/>
          </a:p>
        </p:txBody>
      </p:sp>
      <p:sp>
        <p:nvSpPr>
          <p:cNvPr id="4" name="Slide Number Placeholder 3"/>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0298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64AB38-9F4C-419B-AA33-57512512B421}" type="datetime1">
              <a:rPr lang="en-US" smtClean="0"/>
              <a:t>3/20/2023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928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07836-7422-41A7-BAA7-9BA9CF0DC85F}" type="datetime1">
              <a:rPr lang="en-US" smtClean="0"/>
              <a:t>3/20/2023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660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821452" y="6022370"/>
            <a:ext cx="2549096" cy="784830"/>
          </a:xfrm>
          <a:prstGeom prst="rect">
            <a:avLst/>
          </a:prstGeom>
        </p:spPr>
        <p:txBody>
          <a:bodyPr vert="horz" wrap="none" lIns="91440" tIns="45720" rIns="91440" bIns="45720" rtlCol="0" anchor="b" anchorCtr="1">
            <a:spAutoFit/>
          </a:bodyPr>
          <a:lstStyle>
            <a:lvl1pPr algn="l">
              <a:defRPr sz="900">
                <a:solidFill>
                  <a:schemeClr val="tx1">
                    <a:tint val="75000"/>
                  </a:schemeClr>
                </a:solidFill>
              </a:defRPr>
            </a:lvl1pPr>
          </a:lstStyle>
          <a:p>
            <a:r>
              <a:rPr lang="en-US"/>
              <a:t>DRAFT-DIB SCC Cyber Training Working Group</a:t>
            </a:r>
          </a:p>
          <a:p>
            <a:endParaRPr lang="en-US"/>
          </a:p>
          <a:p>
            <a:endParaRPr lang="en-US"/>
          </a:p>
          <a:p>
            <a:endParaRPr lang="en-US"/>
          </a:p>
          <a:p>
            <a:endParaRPr lang="en-US" dirty="0"/>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9A7DC6-50BB-4B71-AC02-590E9CB87A28}" type="datetime1">
              <a:rPr lang="en-US" smtClean="0"/>
              <a:t>3/20/2023</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D8977-B073-4460-AE63-2BD9EC7B16E4}" type="slidenum">
              <a:rPr lang="en-US" smtClean="0"/>
              <a:t>‹#›</a:t>
            </a:fld>
            <a:endParaRPr lang="en-US" dirty="0"/>
          </a:p>
        </p:txBody>
      </p:sp>
    </p:spTree>
    <p:extLst>
      <p:ext uri="{BB962C8B-B14F-4D97-AF65-F5344CB8AC3E}">
        <p14:creationId xmlns:p14="http://schemas.microsoft.com/office/powerpoint/2010/main" val="4222302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src.nist.gov/Projects/risk-management/rmf-train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90220-005B-4589-AF14-312C82CAF1AA}"/>
              </a:ext>
            </a:extLst>
          </p:cNvPr>
          <p:cNvSpPr>
            <a:spLocks noGrp="1"/>
          </p:cNvSpPr>
          <p:nvPr>
            <p:ph type="ctrTitle"/>
          </p:nvPr>
        </p:nvSpPr>
        <p:spPr>
          <a:xfrm>
            <a:off x="393085" y="1216418"/>
            <a:ext cx="9994900" cy="2387600"/>
          </a:xfrm>
        </p:spPr>
        <p:txBody>
          <a:bodyPr>
            <a:normAutofit/>
          </a:bodyPr>
          <a:lstStyle/>
          <a:p>
            <a:pPr algn="ctr"/>
            <a:r>
              <a:rPr lang="en-US" sz="4400" dirty="0"/>
              <a:t>Defense Industrial Base (DIB)</a:t>
            </a:r>
            <a:br>
              <a:rPr lang="en-US" sz="4400" dirty="0"/>
            </a:br>
            <a:r>
              <a:rPr lang="en-US" sz="4400" dirty="0"/>
              <a:t>Sector Coordinating Council (SCC) </a:t>
            </a:r>
            <a:br>
              <a:rPr lang="en-US" sz="4400" dirty="0"/>
            </a:br>
            <a:r>
              <a:rPr lang="en-US" sz="4400" dirty="0"/>
              <a:t>Supply Chain Cyber Training</a:t>
            </a:r>
          </a:p>
        </p:txBody>
      </p:sp>
      <p:sp>
        <p:nvSpPr>
          <p:cNvPr id="3" name="Subtitle 2">
            <a:extLst>
              <a:ext uri="{FF2B5EF4-FFF2-40B4-BE49-F238E27FC236}">
                <a16:creationId xmlns:a16="http://schemas.microsoft.com/office/drawing/2014/main" id="{1819652C-637D-41CB-9946-B468E748CF26}"/>
              </a:ext>
            </a:extLst>
          </p:cNvPr>
          <p:cNvSpPr>
            <a:spLocks noGrp="1"/>
          </p:cNvSpPr>
          <p:nvPr>
            <p:ph type="subTitle" idx="1"/>
          </p:nvPr>
        </p:nvSpPr>
        <p:spPr/>
        <p:txBody>
          <a:bodyPr/>
          <a:lstStyle/>
          <a:p>
            <a:pPr algn="ctr"/>
            <a:r>
              <a:rPr lang="en-US" dirty="0"/>
              <a:t>Cyber/Cybersecurity Maturity Model Certification (CMMC) v2.0</a:t>
            </a:r>
          </a:p>
        </p:txBody>
      </p:sp>
      <p:sp>
        <p:nvSpPr>
          <p:cNvPr id="5" name="Slide Number Placeholder 4">
            <a:extLst>
              <a:ext uri="{FF2B5EF4-FFF2-40B4-BE49-F238E27FC236}">
                <a16:creationId xmlns:a16="http://schemas.microsoft.com/office/drawing/2014/main" id="{7B6760A5-C95A-40B0-B7E7-85A1F79EB417}"/>
              </a:ext>
            </a:extLst>
          </p:cNvPr>
          <p:cNvSpPr>
            <a:spLocks noGrp="1"/>
          </p:cNvSpPr>
          <p:nvPr>
            <p:ph type="sldNum" sz="quarter" idx="12"/>
          </p:nvPr>
        </p:nvSpPr>
        <p:spPr/>
        <p:txBody>
          <a:bodyPr/>
          <a:lstStyle/>
          <a:p>
            <a:fld id="{EBCD8977-B073-4460-AE63-2BD9EC7B16E4}" type="slidenum">
              <a:rPr lang="en-US"/>
              <a:pPr/>
              <a:t>1</a:t>
            </a:fld>
            <a:endParaRPr lang="en-US"/>
          </a:p>
        </p:txBody>
      </p:sp>
      <p:pic>
        <p:nvPicPr>
          <p:cNvPr id="6" name="Picture 5">
            <a:extLst>
              <a:ext uri="{FF2B5EF4-FFF2-40B4-BE49-F238E27FC236}">
                <a16:creationId xmlns:a16="http://schemas.microsoft.com/office/drawing/2014/main" id="{6CE51D84-AEE6-473B-94A0-6C323CD54C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16654141-CD05-9DEE-1411-8C937798565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7043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0F492-D80B-4DED-98E1-A8D1D4C0CBDC}"/>
              </a:ext>
            </a:extLst>
          </p:cNvPr>
          <p:cNvSpPr>
            <a:spLocks noGrp="1"/>
          </p:cNvSpPr>
          <p:nvPr>
            <p:ph type="title"/>
          </p:nvPr>
        </p:nvSpPr>
        <p:spPr>
          <a:xfrm>
            <a:off x="838200" y="365125"/>
            <a:ext cx="10515600" cy="815975"/>
          </a:xfrm>
        </p:spPr>
        <p:txBody>
          <a:bodyPr>
            <a:normAutofit/>
          </a:bodyPr>
          <a:lstStyle/>
          <a:p>
            <a:r>
              <a:rPr lang="en-US" dirty="0"/>
              <a:t>Risk Management Key Points</a:t>
            </a:r>
          </a:p>
        </p:txBody>
      </p:sp>
      <p:sp>
        <p:nvSpPr>
          <p:cNvPr id="3" name="Content Placeholder 2">
            <a:extLst>
              <a:ext uri="{FF2B5EF4-FFF2-40B4-BE49-F238E27FC236}">
                <a16:creationId xmlns:a16="http://schemas.microsoft.com/office/drawing/2014/main" id="{C87B1643-0F32-487A-8E0B-3A7017394307}"/>
              </a:ext>
            </a:extLst>
          </p:cNvPr>
          <p:cNvSpPr>
            <a:spLocks noGrp="1"/>
          </p:cNvSpPr>
          <p:nvPr>
            <p:ph idx="1"/>
          </p:nvPr>
        </p:nvSpPr>
        <p:spPr>
          <a:xfrm>
            <a:off x="838200" y="1190625"/>
            <a:ext cx="8884534" cy="4666165"/>
          </a:xfrm>
        </p:spPr>
        <p:txBody>
          <a:bodyPr>
            <a:normAutofit fontScale="85000" lnSpcReduction="10000"/>
          </a:bodyPr>
          <a:lstStyle/>
          <a:p>
            <a:pPr marL="514350" indent="-514350" fontAlgn="ctr">
              <a:buFont typeface="+mj-lt"/>
              <a:buAutoNum type="arabicPeriod"/>
            </a:pPr>
            <a:r>
              <a:rPr lang="en-US" dirty="0"/>
              <a:t>Risks associated with a small business, or any business, can be characterized as internal or external.</a:t>
            </a:r>
          </a:p>
          <a:p>
            <a:pPr marL="514350" indent="-514350" fontAlgn="ctr">
              <a:buFont typeface="+mj-lt"/>
              <a:buAutoNum type="arabicPeriod"/>
            </a:pPr>
            <a:r>
              <a:rPr lang="en-US" dirty="0"/>
              <a:t>Begin assessing risks by listing events or resources that could impact continued operations and cash flow.</a:t>
            </a:r>
          </a:p>
          <a:p>
            <a:pPr marL="514350" indent="-514350" fontAlgn="ctr">
              <a:buFont typeface="+mj-lt"/>
              <a:buAutoNum type="arabicPeriod"/>
            </a:pPr>
            <a:r>
              <a:rPr lang="en-US" dirty="0"/>
              <a:t>The costs to insure or minimize risks should be weighed against the potential impact of the risk.</a:t>
            </a:r>
          </a:p>
          <a:p>
            <a:pPr marL="514350" indent="-514350" fontAlgn="ctr">
              <a:buFont typeface="+mj-lt"/>
              <a:buAutoNum type="arabicPeriod"/>
            </a:pPr>
            <a:r>
              <a:rPr lang="en-US" dirty="0"/>
              <a:t>A business continuity plan should be part of your overall business plan.</a:t>
            </a:r>
          </a:p>
          <a:p>
            <a:pPr marL="514350" indent="-514350" fontAlgn="ctr">
              <a:buFont typeface="+mj-lt"/>
              <a:buAutoNum type="arabicPeriod"/>
            </a:pPr>
            <a:r>
              <a:rPr lang="en-US" dirty="0"/>
              <a:t>Strategies to avoid risks can include: communication, setting expectations, support systems, staff training, insurance, risk assessment, and contingency planning.</a:t>
            </a:r>
          </a:p>
          <a:p>
            <a:pPr marL="514350" indent="-514350" fontAlgn="ctr">
              <a:buFont typeface="+mj-lt"/>
              <a:buAutoNum type="arabicPeriod"/>
            </a:pPr>
            <a:r>
              <a:rPr lang="en-US" dirty="0"/>
              <a:t>Be honest in reviewing your business for risk and know the warning signs.</a:t>
            </a:r>
          </a:p>
          <a:p>
            <a:pPr marL="514350" indent="-514350" fontAlgn="ctr">
              <a:buFont typeface="+mj-lt"/>
              <a:buAutoNum type="arabicPeriod"/>
            </a:pPr>
            <a:r>
              <a:rPr lang="en-US" dirty="0"/>
              <a:t>Seek assistance from others.</a:t>
            </a:r>
          </a:p>
          <a:p>
            <a:pPr marL="514350" indent="-514350" fontAlgn="ctr">
              <a:buFont typeface="+mj-lt"/>
              <a:buAutoNum type="arabicPeriod"/>
            </a:pPr>
            <a:r>
              <a:rPr lang="en-US" dirty="0"/>
              <a:t>Include an exit strategy in your initial business plan and revisit that strategy from time to time.</a:t>
            </a:r>
          </a:p>
          <a:p>
            <a:pPr marL="0" indent="0" fontAlgn="ctr">
              <a:buNone/>
            </a:pPr>
            <a:endParaRPr lang="en-US" dirty="0"/>
          </a:p>
          <a:p>
            <a:pPr marL="0" indent="0" fontAlgn="ctr">
              <a:buNone/>
            </a:pPr>
            <a:r>
              <a:rPr lang="en-US" dirty="0"/>
              <a:t>Note: For more information on risk management, there is a free NIST training course (approximately three hours): </a:t>
            </a:r>
            <a:r>
              <a:rPr lang="en-US" dirty="0">
                <a:hlinkClick r:id="rId2"/>
              </a:rPr>
              <a:t>Risk Management Framework for Systems and Organizations Introductory Course</a:t>
            </a:r>
            <a:endParaRPr lang="en-US" dirty="0"/>
          </a:p>
          <a:p>
            <a:pPr marL="514350" indent="-514350" fontAlgn="ctr">
              <a:buFont typeface="+mj-lt"/>
              <a:buAutoNum type="arabicPeriod"/>
            </a:pPr>
            <a:endParaRPr lang="en-US" dirty="0"/>
          </a:p>
          <a:p>
            <a:pPr marL="0" indent="0" fontAlgn="ctr">
              <a:buNone/>
            </a:pPr>
            <a:endParaRPr lang="en-US" dirty="0"/>
          </a:p>
        </p:txBody>
      </p:sp>
      <p:sp>
        <p:nvSpPr>
          <p:cNvPr id="5" name="Slide Number Placeholder 4">
            <a:extLst>
              <a:ext uri="{FF2B5EF4-FFF2-40B4-BE49-F238E27FC236}">
                <a16:creationId xmlns:a16="http://schemas.microsoft.com/office/drawing/2014/main" id="{FC3FB86A-E9D7-45C3-AEE6-0486C2983033}"/>
              </a:ext>
            </a:extLst>
          </p:cNvPr>
          <p:cNvSpPr>
            <a:spLocks noGrp="1"/>
          </p:cNvSpPr>
          <p:nvPr>
            <p:ph type="sldNum" sz="quarter" idx="12"/>
          </p:nvPr>
        </p:nvSpPr>
        <p:spPr/>
        <p:txBody>
          <a:bodyPr/>
          <a:lstStyle/>
          <a:p>
            <a:fld id="{EBCD8977-B073-4460-AE63-2BD9EC7B16E4}" type="slidenum">
              <a:rPr lang="en-US" smtClean="0"/>
              <a:t>10</a:t>
            </a:fld>
            <a:endParaRPr lang="en-US" dirty="0"/>
          </a:p>
        </p:txBody>
      </p:sp>
      <p:pic>
        <p:nvPicPr>
          <p:cNvPr id="6" name="Picture 5">
            <a:extLst>
              <a:ext uri="{FF2B5EF4-FFF2-40B4-BE49-F238E27FC236}">
                <a16:creationId xmlns:a16="http://schemas.microsoft.com/office/drawing/2014/main" id="{2077DD7D-5E99-4862-818A-521FEE2501E6}"/>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Plus Sign 9">
            <a:extLst>
              <a:ext uri="{FF2B5EF4-FFF2-40B4-BE49-F238E27FC236}">
                <a16:creationId xmlns:a16="http://schemas.microsoft.com/office/drawing/2014/main" id="{DFE43A36-1DA7-4AAE-A9D9-560990ECCC6A}"/>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ooter Placeholder 3">
            <a:extLst>
              <a:ext uri="{FF2B5EF4-FFF2-40B4-BE49-F238E27FC236}">
                <a16:creationId xmlns:a16="http://schemas.microsoft.com/office/drawing/2014/main" id="{90D5BCFD-8A3B-0855-C3D0-C260157586A1}"/>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3225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D5462-8809-4F5A-8D5F-883657E68D73}"/>
              </a:ext>
            </a:extLst>
          </p:cNvPr>
          <p:cNvSpPr>
            <a:spLocks noGrp="1"/>
          </p:cNvSpPr>
          <p:nvPr>
            <p:ph type="title"/>
          </p:nvPr>
        </p:nvSpPr>
        <p:spPr>
          <a:xfrm>
            <a:off x="838200" y="365126"/>
            <a:ext cx="10515600" cy="832304"/>
          </a:xfrm>
        </p:spPr>
        <p:txBody>
          <a:bodyPr/>
          <a:lstStyle/>
          <a:p>
            <a:r>
              <a:rPr lang="en-US" dirty="0"/>
              <a:t>Module Summary</a:t>
            </a:r>
          </a:p>
        </p:txBody>
      </p:sp>
      <p:sp>
        <p:nvSpPr>
          <p:cNvPr id="3" name="Content Placeholder 2">
            <a:extLst>
              <a:ext uri="{FF2B5EF4-FFF2-40B4-BE49-F238E27FC236}">
                <a16:creationId xmlns:a16="http://schemas.microsoft.com/office/drawing/2014/main" id="{870823A5-7D6F-4FB3-806D-653B44301085}"/>
              </a:ext>
            </a:extLst>
          </p:cNvPr>
          <p:cNvSpPr>
            <a:spLocks noGrp="1"/>
          </p:cNvSpPr>
          <p:nvPr>
            <p:ph idx="1"/>
          </p:nvPr>
        </p:nvSpPr>
        <p:spPr>
          <a:xfrm>
            <a:off x="721489" y="1385904"/>
            <a:ext cx="9012820" cy="4158369"/>
          </a:xfrm>
        </p:spPr>
        <p:txBody>
          <a:bodyPr/>
          <a:lstStyle/>
          <a:p>
            <a:r>
              <a:rPr lang="en-US" b="1" dirty="0"/>
              <a:t>Ultimate goal on Risk Management: </a:t>
            </a:r>
            <a:r>
              <a:rPr lang="en-US" dirty="0"/>
              <a:t>To control the effects of risks  on your business</a:t>
            </a:r>
          </a:p>
          <a:p>
            <a:r>
              <a:rPr lang="en-US" dirty="0"/>
              <a:t> There are four stages for Risk Management:</a:t>
            </a:r>
          </a:p>
          <a:p>
            <a:pPr lvl="1"/>
            <a:r>
              <a:rPr lang="en-US" dirty="0"/>
              <a:t>Risk Identification</a:t>
            </a:r>
          </a:p>
          <a:p>
            <a:pPr lvl="1" fontAlgn="ctr"/>
            <a:r>
              <a:rPr lang="en-US" dirty="0"/>
              <a:t>Risk Evaluation</a:t>
            </a:r>
          </a:p>
          <a:p>
            <a:pPr lvl="1" fontAlgn="ctr"/>
            <a:r>
              <a:rPr lang="en-US" dirty="0"/>
              <a:t>Risk Measurement</a:t>
            </a:r>
          </a:p>
          <a:p>
            <a:pPr lvl="1" fontAlgn="ctr"/>
            <a:r>
              <a:rPr lang="en-US" dirty="0"/>
              <a:t>Risk Control Management and Implementation</a:t>
            </a:r>
          </a:p>
          <a:p>
            <a:pPr fontAlgn="ctr"/>
            <a:r>
              <a:rPr lang="en-US" dirty="0"/>
              <a:t>Risks associated with business can be characterized as internal or external</a:t>
            </a:r>
          </a:p>
          <a:p>
            <a:pPr fontAlgn="ctr"/>
            <a:endParaRPr lang="en-US" dirty="0"/>
          </a:p>
          <a:p>
            <a:pPr lvl="1"/>
            <a:endParaRPr lang="en-US" dirty="0"/>
          </a:p>
        </p:txBody>
      </p:sp>
      <p:sp>
        <p:nvSpPr>
          <p:cNvPr id="5" name="Slide Number Placeholder 4">
            <a:extLst>
              <a:ext uri="{FF2B5EF4-FFF2-40B4-BE49-F238E27FC236}">
                <a16:creationId xmlns:a16="http://schemas.microsoft.com/office/drawing/2014/main" id="{4F0C0EA8-2BF6-4BA1-933F-130335F07926}"/>
              </a:ext>
            </a:extLst>
          </p:cNvPr>
          <p:cNvSpPr>
            <a:spLocks noGrp="1"/>
          </p:cNvSpPr>
          <p:nvPr>
            <p:ph type="sldNum" sz="quarter" idx="12"/>
          </p:nvPr>
        </p:nvSpPr>
        <p:spPr/>
        <p:txBody>
          <a:bodyPr/>
          <a:lstStyle/>
          <a:p>
            <a:fld id="{EBCD8977-B073-4460-AE63-2BD9EC7B16E4}" type="slidenum">
              <a:rPr lang="en-US" smtClean="0"/>
              <a:t>11</a:t>
            </a:fld>
            <a:endParaRPr lang="en-US" dirty="0"/>
          </a:p>
        </p:txBody>
      </p:sp>
      <p:pic>
        <p:nvPicPr>
          <p:cNvPr id="6" name="Picture 5">
            <a:extLst>
              <a:ext uri="{FF2B5EF4-FFF2-40B4-BE49-F238E27FC236}">
                <a16:creationId xmlns:a16="http://schemas.microsoft.com/office/drawing/2014/main" id="{3C7BB10C-EE6C-42D4-8589-4A90B6BA07F7}"/>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Plus Sign 7">
            <a:extLst>
              <a:ext uri="{FF2B5EF4-FFF2-40B4-BE49-F238E27FC236}">
                <a16:creationId xmlns:a16="http://schemas.microsoft.com/office/drawing/2014/main" id="{58FAA363-517C-4CB2-A93C-64CBA034BB82}"/>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ooter Placeholder 3">
            <a:extLst>
              <a:ext uri="{FF2B5EF4-FFF2-40B4-BE49-F238E27FC236}">
                <a16:creationId xmlns:a16="http://schemas.microsoft.com/office/drawing/2014/main" id="{D8136CF0-F7B3-3179-AE67-AB099977A4A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17119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E48D-3970-497A-A357-85B16DEDE936}"/>
              </a:ext>
            </a:extLst>
          </p:cNvPr>
          <p:cNvSpPr>
            <a:spLocks noGrp="1"/>
          </p:cNvSpPr>
          <p:nvPr>
            <p:ph type="title"/>
          </p:nvPr>
        </p:nvSpPr>
        <p:spPr>
          <a:xfrm>
            <a:off x="838200" y="365126"/>
            <a:ext cx="10515600" cy="915988"/>
          </a:xfrm>
        </p:spPr>
        <p:txBody>
          <a:bodyPr/>
          <a:lstStyle/>
          <a:p>
            <a:r>
              <a:rPr lang="en-US" dirty="0"/>
              <a:t>Agenda</a:t>
            </a:r>
          </a:p>
        </p:txBody>
      </p:sp>
      <p:sp>
        <p:nvSpPr>
          <p:cNvPr id="3" name="Content Placeholder 2">
            <a:extLst>
              <a:ext uri="{FF2B5EF4-FFF2-40B4-BE49-F238E27FC236}">
                <a16:creationId xmlns:a16="http://schemas.microsoft.com/office/drawing/2014/main" id="{D6230783-92D8-4AAC-A20E-5C2D3426C6BB}"/>
              </a:ext>
            </a:extLst>
          </p:cNvPr>
          <p:cNvSpPr>
            <a:spLocks noGrp="1"/>
          </p:cNvSpPr>
          <p:nvPr>
            <p:ph idx="1"/>
          </p:nvPr>
        </p:nvSpPr>
        <p:spPr>
          <a:xfrm>
            <a:off x="838200" y="1460500"/>
            <a:ext cx="10515600" cy="4716463"/>
          </a:xfrm>
        </p:spPr>
        <p:txBody>
          <a:bodyPr>
            <a:normAutofit/>
          </a:bodyPr>
          <a:lstStyle/>
          <a:p>
            <a:r>
              <a:rPr lang="en-US" dirty="0"/>
              <a:t>Module 1: Cybersecurity: Why it is Important?</a:t>
            </a:r>
          </a:p>
          <a:p>
            <a:r>
              <a:rPr lang="en-US" dirty="0"/>
              <a:t>Module 2: Cybersecurity Maturity Model Certification</a:t>
            </a:r>
          </a:p>
          <a:p>
            <a:r>
              <a:rPr lang="en-US" dirty="0"/>
              <a:t>Module 3: Assessment Process - Interim</a:t>
            </a:r>
          </a:p>
          <a:p>
            <a:r>
              <a:rPr lang="en-US" dirty="0"/>
              <a:t>Module 4: Incident Reporting</a:t>
            </a:r>
          </a:p>
          <a:p>
            <a:r>
              <a:rPr lang="en-US" dirty="0"/>
              <a:t>Module 5: Cybersecurity Best Practices</a:t>
            </a:r>
          </a:p>
          <a:p>
            <a:r>
              <a:rPr lang="en-US" dirty="0">
                <a:highlight>
                  <a:srgbClr val="FFFF00"/>
                </a:highlight>
              </a:rPr>
              <a:t>Module 6: Risk Management and Assessing Risk</a:t>
            </a:r>
          </a:p>
          <a:p>
            <a:r>
              <a:rPr lang="en-US" dirty="0"/>
              <a:t>Resource Guide: Glossary, Acronym Guide and Resources for Additional Information</a:t>
            </a:r>
          </a:p>
          <a:p>
            <a:r>
              <a:rPr lang="en-US" dirty="0"/>
              <a:t>CMMC Domains</a:t>
            </a:r>
          </a:p>
          <a:p>
            <a:r>
              <a:rPr lang="en-US" dirty="0"/>
              <a:t>Survey</a:t>
            </a:r>
          </a:p>
        </p:txBody>
      </p:sp>
      <p:sp>
        <p:nvSpPr>
          <p:cNvPr id="5" name="Slide Number Placeholder 4">
            <a:extLst>
              <a:ext uri="{FF2B5EF4-FFF2-40B4-BE49-F238E27FC236}">
                <a16:creationId xmlns:a16="http://schemas.microsoft.com/office/drawing/2014/main" id="{74221916-8EB0-4821-AA57-B3269EA0087F}"/>
              </a:ext>
            </a:extLst>
          </p:cNvPr>
          <p:cNvSpPr>
            <a:spLocks noGrp="1"/>
          </p:cNvSpPr>
          <p:nvPr>
            <p:ph type="sldNum" sz="quarter" idx="12"/>
          </p:nvPr>
        </p:nvSpPr>
        <p:spPr/>
        <p:txBody>
          <a:bodyPr/>
          <a:lstStyle/>
          <a:p>
            <a:fld id="{EBCD8977-B073-4460-AE63-2BD9EC7B16E4}" type="slidenum">
              <a:rPr lang="en-US"/>
              <a:pPr/>
              <a:t>2</a:t>
            </a:fld>
            <a:endParaRPr lang="en-US"/>
          </a:p>
        </p:txBody>
      </p:sp>
      <p:pic>
        <p:nvPicPr>
          <p:cNvPr id="6" name="Picture 5">
            <a:extLst>
              <a:ext uri="{FF2B5EF4-FFF2-40B4-BE49-F238E27FC236}">
                <a16:creationId xmlns:a16="http://schemas.microsoft.com/office/drawing/2014/main" id="{98A335F2-7C01-44A5-88B5-9603A55B0AD5}"/>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FFD1A660-1AB5-92A6-852E-87D25E01B45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7939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4758-D73D-4E5D-AB4B-985DD0079DEB}"/>
              </a:ext>
            </a:extLst>
          </p:cNvPr>
          <p:cNvSpPr>
            <a:spLocks noGrp="1"/>
          </p:cNvSpPr>
          <p:nvPr>
            <p:ph type="ctrTitle"/>
          </p:nvPr>
        </p:nvSpPr>
        <p:spPr/>
        <p:txBody>
          <a:bodyPr>
            <a:normAutofit fontScale="90000"/>
          </a:bodyPr>
          <a:lstStyle/>
          <a:p>
            <a:r>
              <a:rPr lang="en-US" dirty="0"/>
              <a:t>Risk Management and Assessing Risk</a:t>
            </a:r>
          </a:p>
        </p:txBody>
      </p:sp>
      <p:sp>
        <p:nvSpPr>
          <p:cNvPr id="3" name="Subtitle 2">
            <a:extLst>
              <a:ext uri="{FF2B5EF4-FFF2-40B4-BE49-F238E27FC236}">
                <a16:creationId xmlns:a16="http://schemas.microsoft.com/office/drawing/2014/main" id="{42A2AA87-969B-4CA2-B669-BB4C6C1DACB2}"/>
              </a:ext>
            </a:extLst>
          </p:cNvPr>
          <p:cNvSpPr>
            <a:spLocks noGrp="1"/>
          </p:cNvSpPr>
          <p:nvPr>
            <p:ph type="subTitle" idx="1"/>
          </p:nvPr>
        </p:nvSpPr>
        <p:spPr/>
        <p:txBody>
          <a:bodyPr/>
          <a:lstStyle/>
          <a:p>
            <a:r>
              <a:rPr lang="en-US" dirty="0"/>
              <a:t>Module 6</a:t>
            </a:r>
          </a:p>
        </p:txBody>
      </p:sp>
      <p:sp>
        <p:nvSpPr>
          <p:cNvPr id="5" name="Slide Number Placeholder 4">
            <a:extLst>
              <a:ext uri="{FF2B5EF4-FFF2-40B4-BE49-F238E27FC236}">
                <a16:creationId xmlns:a16="http://schemas.microsoft.com/office/drawing/2014/main" id="{07FB7BF2-9CBA-47E0-808E-475825FA6DCD}"/>
              </a:ext>
            </a:extLst>
          </p:cNvPr>
          <p:cNvSpPr>
            <a:spLocks noGrp="1"/>
          </p:cNvSpPr>
          <p:nvPr>
            <p:ph type="sldNum" sz="quarter" idx="12"/>
          </p:nvPr>
        </p:nvSpPr>
        <p:spPr/>
        <p:txBody>
          <a:bodyPr/>
          <a:lstStyle/>
          <a:p>
            <a:fld id="{EBCD8977-B073-4460-AE63-2BD9EC7B16E4}" type="slidenum">
              <a:rPr lang="en-US" smtClean="0"/>
              <a:t>3</a:t>
            </a:fld>
            <a:endParaRPr lang="en-US" dirty="0"/>
          </a:p>
        </p:txBody>
      </p:sp>
      <p:pic>
        <p:nvPicPr>
          <p:cNvPr id="6" name="Picture 5">
            <a:extLst>
              <a:ext uri="{FF2B5EF4-FFF2-40B4-BE49-F238E27FC236}">
                <a16:creationId xmlns:a16="http://schemas.microsoft.com/office/drawing/2014/main" id="{428AD638-4EA7-48BC-ABF1-9BEEC4F470A2}"/>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FFBEFEF8-B601-8A58-BE62-7E49ED53A49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19652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6EE-8E34-49E0-B5EC-20DFA084DA99}"/>
              </a:ext>
            </a:extLst>
          </p:cNvPr>
          <p:cNvSpPr>
            <a:spLocks noGrp="1"/>
          </p:cNvSpPr>
          <p:nvPr>
            <p:ph type="title"/>
          </p:nvPr>
        </p:nvSpPr>
        <p:spPr>
          <a:xfrm>
            <a:off x="498917" y="364278"/>
            <a:ext cx="8596668" cy="840059"/>
          </a:xfrm>
        </p:spPr>
        <p:txBody>
          <a:bodyPr/>
          <a:lstStyle/>
          <a:p>
            <a:r>
              <a:rPr lang="en-US" dirty="0"/>
              <a:t>Disclaimer and Overview</a:t>
            </a:r>
          </a:p>
        </p:txBody>
      </p:sp>
      <p:sp>
        <p:nvSpPr>
          <p:cNvPr id="3" name="Content Placeholder 2">
            <a:extLst>
              <a:ext uri="{FF2B5EF4-FFF2-40B4-BE49-F238E27FC236}">
                <a16:creationId xmlns:a16="http://schemas.microsoft.com/office/drawing/2014/main" id="{C9E761D3-6E31-4269-9A5B-DEB822394285}"/>
              </a:ext>
            </a:extLst>
          </p:cNvPr>
          <p:cNvSpPr>
            <a:spLocks noGrp="1"/>
          </p:cNvSpPr>
          <p:nvPr>
            <p:ph idx="1"/>
          </p:nvPr>
        </p:nvSpPr>
        <p:spPr>
          <a:xfrm>
            <a:off x="687124" y="1360145"/>
            <a:ext cx="8914073" cy="4979882"/>
          </a:xfrm>
        </p:spPr>
        <p:txBody>
          <a:bodyPr>
            <a:normAutofit fontScale="92500" lnSpcReduction="20000"/>
          </a:bodyPr>
          <a:lstStyle/>
          <a:p>
            <a:r>
              <a:rPr lang="en-US" dirty="0">
                <a:effectLst/>
                <a:ea typeface="Times New Roman" panose="02020603050405020304" pitchFamily="18" charset="0"/>
              </a:rPr>
              <a:t>The intent of this training is to build awareness for Defense Industrial Base (DIB) suppliers of the likely requirements of the Cybersecurity Maturity Model Certification (CMMC) and their obligation to meet FAR 52.204-21 (basic cyber hygiene) and DFARS 252.204-7012 (specialized data handling and protection requirements).</a:t>
            </a:r>
            <a:endParaRPr lang="en-US" dirty="0"/>
          </a:p>
          <a:p>
            <a:r>
              <a:rPr lang="en-US" dirty="0"/>
              <a:t>This training is self-paced and intended for a range of roles and responsibilities including, but not limited to, executives, project managers and technical staff from organizations seeking certification (OSC) and need to comply with CMMC. Currently, CMMC does not apply to any contractor.</a:t>
            </a:r>
          </a:p>
          <a:p>
            <a:r>
              <a:rPr lang="en-US" dirty="0"/>
              <a:t>Note: Completion of this training DOES NOT certify your organization. This training is intended for the purposes of providing awareness of the subjects outlined above.</a:t>
            </a:r>
          </a:p>
          <a:p>
            <a:r>
              <a:rPr lang="en-US" dirty="0"/>
              <a:t>The DIB Sector Coordinating Council (SCC) Supply Chain Task Force does not take responsibility for suppliers’ certification by the CMMC 3rd Party Assessment Organization (C3PAO).</a:t>
            </a:r>
          </a:p>
          <a:p>
            <a:r>
              <a:rPr lang="en-US" dirty="0"/>
              <a:t>This training focuses on U.S. regulations and industry best practices:</a:t>
            </a:r>
          </a:p>
          <a:p>
            <a:pPr lvl="1"/>
            <a:r>
              <a:rPr lang="en-US" dirty="0">
                <a:effectLst/>
              </a:rPr>
              <a:t>U.S. Department of Defense (DoD) Chief Information Officer (CIO) </a:t>
            </a:r>
            <a:r>
              <a:rPr lang="en-US" dirty="0"/>
              <a:t>Cybersecurity Maturity Model Certification (CMMC) Information</a:t>
            </a:r>
          </a:p>
          <a:p>
            <a:pPr lvl="1"/>
            <a:r>
              <a:rPr lang="en-US" dirty="0"/>
              <a:t>National Institute of Standards &amp; Technologies (NIST) publications</a:t>
            </a:r>
          </a:p>
          <a:p>
            <a:pPr lvl="1"/>
            <a:r>
              <a:rPr lang="en-US" dirty="0"/>
              <a:t>National Archives &amp; Records Administration (NARA) definitions</a:t>
            </a:r>
          </a:p>
          <a:p>
            <a:pPr lvl="1"/>
            <a:r>
              <a:rPr lang="en-US" dirty="0"/>
              <a:t>DIB SCC Supply Chain Task Force – </a:t>
            </a:r>
            <a:r>
              <a:rPr lang="en-US" dirty="0" err="1"/>
              <a:t>CyberAssist</a:t>
            </a:r>
            <a:r>
              <a:rPr lang="en-US" dirty="0"/>
              <a:t> website</a:t>
            </a:r>
          </a:p>
        </p:txBody>
      </p:sp>
      <p:sp>
        <p:nvSpPr>
          <p:cNvPr id="5" name="Slide Number Placeholder 4">
            <a:extLst>
              <a:ext uri="{FF2B5EF4-FFF2-40B4-BE49-F238E27FC236}">
                <a16:creationId xmlns:a16="http://schemas.microsoft.com/office/drawing/2014/main" id="{5C041CD4-597A-4DD0-B10E-07983346772E}"/>
              </a:ext>
            </a:extLst>
          </p:cNvPr>
          <p:cNvSpPr>
            <a:spLocks noGrp="1"/>
          </p:cNvSpPr>
          <p:nvPr>
            <p:ph type="sldNum" sz="quarter" idx="12"/>
          </p:nvPr>
        </p:nvSpPr>
        <p:spPr/>
        <p:txBody>
          <a:bodyPr/>
          <a:lstStyle/>
          <a:p>
            <a:fld id="{EBCD8977-B073-4460-AE63-2BD9EC7B16E4}" type="slidenum">
              <a:rPr lang="en-US"/>
              <a:pPr/>
              <a:t>4</a:t>
            </a:fld>
            <a:endParaRPr lang="en-US"/>
          </a:p>
        </p:txBody>
      </p:sp>
      <p:pic>
        <p:nvPicPr>
          <p:cNvPr id="6" name="Picture 5">
            <a:extLst>
              <a:ext uri="{FF2B5EF4-FFF2-40B4-BE49-F238E27FC236}">
                <a16:creationId xmlns:a16="http://schemas.microsoft.com/office/drawing/2014/main" id="{9EDDC60C-7E51-4907-A376-B45F46DBBE3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A2A68308-3371-4E34-8D38-CEBC661F2E66}"/>
              </a:ext>
            </a:extLst>
          </p:cNvPr>
          <p:cNvSpPr txBox="1"/>
          <p:nvPr/>
        </p:nvSpPr>
        <p:spPr>
          <a:xfrm>
            <a:off x="5945624" y="165582"/>
            <a:ext cx="3526057" cy="1092607"/>
          </a:xfrm>
          <a:prstGeom prst="rect">
            <a:avLst/>
          </a:prstGeom>
          <a:noFill/>
        </p:spPr>
        <p:txBody>
          <a:bodyPr wrap="square" rtlCol="0">
            <a:spAutoFit/>
          </a:bodyPr>
          <a:lstStyle/>
          <a:p>
            <a:r>
              <a:rPr lang="en-US" sz="1300" b="1" dirty="0">
                <a:solidFill>
                  <a:srgbClr val="FF0000"/>
                </a:solidFill>
              </a:rPr>
              <a:t>Note: CMMC is still going through the rule-making process and certain aspects and requirements may change. Refer to the</a:t>
            </a:r>
            <a:r>
              <a:rPr lang="en-US" sz="1300" b="1" i="1" dirty="0">
                <a:solidFill>
                  <a:srgbClr val="FF0000"/>
                </a:solidFill>
              </a:rPr>
              <a:t> Resources Guide </a:t>
            </a:r>
            <a:r>
              <a:rPr lang="en-US" sz="1300" b="1" dirty="0">
                <a:solidFill>
                  <a:srgbClr val="FF0000"/>
                </a:solidFill>
              </a:rPr>
              <a:t>provided in this training for the most updated information.</a:t>
            </a:r>
          </a:p>
        </p:txBody>
      </p:sp>
      <p:sp>
        <p:nvSpPr>
          <p:cNvPr id="7" name="Footer Placeholder 3">
            <a:extLst>
              <a:ext uri="{FF2B5EF4-FFF2-40B4-BE49-F238E27FC236}">
                <a16:creationId xmlns:a16="http://schemas.microsoft.com/office/drawing/2014/main" id="{33BB6AB5-3F8D-9374-28FB-663E80F4FE5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690506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9CDE1-FF32-4E58-AA6F-0B6B82572E44}"/>
              </a:ext>
            </a:extLst>
          </p:cNvPr>
          <p:cNvSpPr>
            <a:spLocks noGrp="1"/>
          </p:cNvSpPr>
          <p:nvPr>
            <p:ph type="title"/>
          </p:nvPr>
        </p:nvSpPr>
        <p:spPr>
          <a:xfrm>
            <a:off x="677334" y="356506"/>
            <a:ext cx="8596668" cy="731423"/>
          </a:xfrm>
        </p:spPr>
        <p:txBody>
          <a:bodyPr/>
          <a:lstStyle/>
          <a:p>
            <a:r>
              <a:rPr lang="en-US" dirty="0"/>
              <a:t>Module Topics and Objectives </a:t>
            </a:r>
          </a:p>
        </p:txBody>
      </p:sp>
      <p:sp>
        <p:nvSpPr>
          <p:cNvPr id="3" name="Content Placeholder 2">
            <a:extLst>
              <a:ext uri="{FF2B5EF4-FFF2-40B4-BE49-F238E27FC236}">
                <a16:creationId xmlns:a16="http://schemas.microsoft.com/office/drawing/2014/main" id="{4D1273BF-B600-4E4B-B5F3-8264FC5AF89E}"/>
              </a:ext>
            </a:extLst>
          </p:cNvPr>
          <p:cNvSpPr>
            <a:spLocks noGrp="1"/>
          </p:cNvSpPr>
          <p:nvPr>
            <p:ph idx="1"/>
          </p:nvPr>
        </p:nvSpPr>
        <p:spPr>
          <a:xfrm>
            <a:off x="677335" y="1104932"/>
            <a:ext cx="9055966" cy="4398419"/>
          </a:xfrm>
        </p:spPr>
        <p:txBody>
          <a:bodyPr>
            <a:normAutofit fontScale="92500" lnSpcReduction="10000"/>
          </a:bodyPr>
          <a:lstStyle/>
          <a:p>
            <a:pPr marL="0" indent="0">
              <a:buNone/>
            </a:pPr>
            <a:r>
              <a:rPr lang="en-US" sz="1700" dirty="0"/>
              <a:t>Topics covered in this module:</a:t>
            </a:r>
          </a:p>
          <a:p>
            <a:pPr lvl="1"/>
            <a:r>
              <a:rPr lang="en-US" dirty="0"/>
              <a:t>Risk Management 101</a:t>
            </a:r>
          </a:p>
          <a:p>
            <a:pPr lvl="1"/>
            <a:r>
              <a:rPr lang="en-US" dirty="0"/>
              <a:t>Risk Identification</a:t>
            </a:r>
          </a:p>
          <a:p>
            <a:pPr lvl="1"/>
            <a:r>
              <a:rPr lang="en-US" dirty="0"/>
              <a:t>Risk Evaluation and Measurement</a:t>
            </a:r>
          </a:p>
          <a:p>
            <a:pPr lvl="1"/>
            <a:r>
              <a:rPr lang="en-US" dirty="0"/>
              <a:t>Risk Control Management and Implementation</a:t>
            </a:r>
          </a:p>
          <a:p>
            <a:pPr lvl="1"/>
            <a:r>
              <a:rPr lang="en-US" dirty="0"/>
              <a:t>Risk Management Key Points</a:t>
            </a:r>
          </a:p>
          <a:p>
            <a:pPr marL="0" indent="0">
              <a:buNone/>
            </a:pPr>
            <a:r>
              <a:rPr lang="en-US" sz="1700" dirty="0"/>
              <a:t>The objectives of this module are:</a:t>
            </a:r>
          </a:p>
          <a:p>
            <a:pPr lvl="1"/>
            <a:r>
              <a:rPr lang="en-US" dirty="0"/>
              <a:t>Provide understanding of risk management;</a:t>
            </a:r>
          </a:p>
          <a:p>
            <a:pPr lvl="1"/>
            <a:r>
              <a:rPr lang="en-US" dirty="0"/>
              <a:t>Provide understanding of risk identification; and</a:t>
            </a:r>
          </a:p>
          <a:p>
            <a:pPr lvl="1"/>
            <a:r>
              <a:rPr lang="en-US" dirty="0"/>
              <a:t>Provide understanding of risk control management </a:t>
            </a:r>
            <a:r>
              <a:rPr lang="en-US"/>
              <a:t>and implementation.</a:t>
            </a:r>
            <a:endParaRPr lang="en-US" dirty="0"/>
          </a:p>
          <a:p>
            <a:pPr marL="0" indent="0">
              <a:buNone/>
            </a:pPr>
            <a:r>
              <a:rPr lang="en-US" sz="1700" dirty="0"/>
              <a:t>A legend has been provided to assist with determining the content that you will need to know for each of the CMMC levels and what is additional content that will assist your organization with your cybersecurity posture. The corresponding symbol will be located at the top left corner of the slide.</a:t>
            </a:r>
          </a:p>
        </p:txBody>
      </p:sp>
      <p:sp>
        <p:nvSpPr>
          <p:cNvPr id="5" name="Slide Number Placeholder 4">
            <a:extLst>
              <a:ext uri="{FF2B5EF4-FFF2-40B4-BE49-F238E27FC236}">
                <a16:creationId xmlns:a16="http://schemas.microsoft.com/office/drawing/2014/main" id="{ED3B8B38-6955-4DDA-818D-8185BA59DA34}"/>
              </a:ext>
            </a:extLst>
          </p:cNvPr>
          <p:cNvSpPr>
            <a:spLocks noGrp="1"/>
          </p:cNvSpPr>
          <p:nvPr>
            <p:ph type="sldNum" sz="quarter" idx="12"/>
          </p:nvPr>
        </p:nvSpPr>
        <p:spPr/>
        <p:txBody>
          <a:bodyPr/>
          <a:lstStyle/>
          <a:p>
            <a:fld id="{EBCD8977-B073-4460-AE63-2BD9EC7B16E4}" type="slidenum">
              <a:rPr lang="en-US"/>
              <a:pPr/>
              <a:t>5</a:t>
            </a:fld>
            <a:endParaRPr lang="en-US"/>
          </a:p>
        </p:txBody>
      </p:sp>
      <p:pic>
        <p:nvPicPr>
          <p:cNvPr id="6" name="Picture 5">
            <a:extLst>
              <a:ext uri="{FF2B5EF4-FFF2-40B4-BE49-F238E27FC236}">
                <a16:creationId xmlns:a16="http://schemas.microsoft.com/office/drawing/2014/main" id="{80862197-E2AA-4ADA-A365-ED4F43AEF47F}"/>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grpSp>
        <p:nvGrpSpPr>
          <p:cNvPr id="18" name="Group 17">
            <a:extLst>
              <a:ext uri="{FF2B5EF4-FFF2-40B4-BE49-F238E27FC236}">
                <a16:creationId xmlns:a16="http://schemas.microsoft.com/office/drawing/2014/main" id="{1A472EA9-05D8-4D41-9232-B01022A46CDE}"/>
              </a:ext>
            </a:extLst>
          </p:cNvPr>
          <p:cNvGrpSpPr/>
          <p:nvPr/>
        </p:nvGrpSpPr>
        <p:grpSpPr>
          <a:xfrm>
            <a:off x="2787275" y="5338609"/>
            <a:ext cx="4494879" cy="1384995"/>
            <a:chOff x="2787275" y="5410933"/>
            <a:chExt cx="4494879" cy="1384995"/>
          </a:xfrm>
        </p:grpSpPr>
        <p:grpSp>
          <p:nvGrpSpPr>
            <p:cNvPr id="8" name="Group 7">
              <a:extLst>
                <a:ext uri="{FF2B5EF4-FFF2-40B4-BE49-F238E27FC236}">
                  <a16:creationId xmlns:a16="http://schemas.microsoft.com/office/drawing/2014/main" id="{B2C9A1E6-3BA0-46A6-847C-A51D60CC429C}"/>
                </a:ext>
              </a:extLst>
            </p:cNvPr>
            <p:cNvGrpSpPr/>
            <p:nvPr/>
          </p:nvGrpSpPr>
          <p:grpSpPr>
            <a:xfrm>
              <a:off x="2787275" y="5410933"/>
              <a:ext cx="4494879" cy="1384995"/>
              <a:chOff x="605931" y="4849067"/>
              <a:chExt cx="4494879" cy="1384995"/>
            </a:xfrm>
          </p:grpSpPr>
          <p:grpSp>
            <p:nvGrpSpPr>
              <p:cNvPr id="9" name="Group 8">
                <a:extLst>
                  <a:ext uri="{FF2B5EF4-FFF2-40B4-BE49-F238E27FC236}">
                    <a16:creationId xmlns:a16="http://schemas.microsoft.com/office/drawing/2014/main" id="{B794DF81-7F40-4AFD-8BED-C7D27779F768}"/>
                  </a:ext>
                </a:extLst>
              </p:cNvPr>
              <p:cNvGrpSpPr/>
              <p:nvPr/>
            </p:nvGrpSpPr>
            <p:grpSpPr>
              <a:xfrm>
                <a:off x="605931" y="4849067"/>
                <a:ext cx="4494879" cy="1384995"/>
                <a:chOff x="1850838" y="2535522"/>
                <a:chExt cx="5184159" cy="1384995"/>
              </a:xfrm>
            </p:grpSpPr>
            <p:sp>
              <p:nvSpPr>
                <p:cNvPr id="11" name="TextBox 10">
                  <a:extLst>
                    <a:ext uri="{FF2B5EF4-FFF2-40B4-BE49-F238E27FC236}">
                      <a16:creationId xmlns:a16="http://schemas.microsoft.com/office/drawing/2014/main" id="{BCB25306-CF5B-4B4B-8225-053FED78D340}"/>
                    </a:ext>
                  </a:extLst>
                </p:cNvPr>
                <p:cNvSpPr txBox="1"/>
                <p:nvPr/>
              </p:nvSpPr>
              <p:spPr>
                <a:xfrm>
                  <a:off x="1850838" y="2535522"/>
                  <a:ext cx="5184159" cy="1384995"/>
                </a:xfrm>
                <a:prstGeom prst="rect">
                  <a:avLst/>
                </a:prstGeom>
                <a:noFill/>
                <a:ln w="38100">
                  <a:solidFill>
                    <a:schemeClr val="accent1"/>
                  </a:solidFill>
                </a:ln>
              </p:spPr>
              <p:txBody>
                <a:bodyPr wrap="square" rtlCol="0">
                  <a:spAutoFit/>
                </a:bodyPr>
                <a:lstStyle/>
                <a:p>
                  <a:r>
                    <a:rPr lang="en-US" sz="1400" b="1" u="sng" dirty="0"/>
                    <a:t>Content Legend </a:t>
                  </a:r>
                </a:p>
                <a:p>
                  <a:r>
                    <a:rPr lang="en-US" sz="1400" dirty="0">
                      <a:solidFill>
                        <a:srgbClr val="00B050"/>
                      </a:solidFill>
                    </a:rPr>
                    <a:t>      </a:t>
                  </a:r>
                </a:p>
                <a:p>
                  <a:r>
                    <a:rPr lang="en-US" sz="1400" dirty="0">
                      <a:solidFill>
                        <a:srgbClr val="00B050"/>
                      </a:solidFill>
                    </a:rPr>
                    <a:t>	= CMMC L1 Content</a:t>
                  </a:r>
                </a:p>
                <a:p>
                  <a:r>
                    <a:rPr lang="en-US" sz="1400" dirty="0">
                      <a:solidFill>
                        <a:srgbClr val="00B050"/>
                      </a:solidFill>
                    </a:rPr>
                    <a:t>	</a:t>
                  </a:r>
                  <a:r>
                    <a:rPr lang="en-US" sz="1400" dirty="0">
                      <a:solidFill>
                        <a:schemeClr val="accent2"/>
                      </a:solidFill>
                    </a:rPr>
                    <a:t>= CMMC L2 Content</a:t>
                  </a:r>
                </a:p>
                <a:p>
                  <a:r>
                    <a:rPr lang="en-US" sz="1400" dirty="0">
                      <a:solidFill>
                        <a:schemeClr val="accent2"/>
                      </a:solidFill>
                    </a:rPr>
                    <a:t>	</a:t>
                  </a:r>
                  <a:r>
                    <a:rPr lang="en-US" sz="1400" dirty="0">
                      <a:solidFill>
                        <a:schemeClr val="accent1">
                          <a:lumMod val="75000"/>
                          <a:lumOff val="25000"/>
                        </a:schemeClr>
                      </a:solidFill>
                    </a:rPr>
                    <a:t>= CMMC L3 Content</a:t>
                  </a:r>
                </a:p>
                <a:p>
                  <a:r>
                    <a:rPr lang="en-US" sz="1400" dirty="0">
                      <a:solidFill>
                        <a:srgbClr val="FF0000"/>
                      </a:solidFill>
                    </a:rPr>
                    <a:t>         = Non-CMMC Content/Extra</a:t>
                  </a:r>
                </a:p>
              </p:txBody>
            </p:sp>
            <p:sp>
              <p:nvSpPr>
                <p:cNvPr id="12" name="Diamond 11">
                  <a:extLst>
                    <a:ext uri="{FF2B5EF4-FFF2-40B4-BE49-F238E27FC236}">
                      <a16:creationId xmlns:a16="http://schemas.microsoft.com/office/drawing/2014/main" id="{8B362BC9-E47E-4B99-AD4E-E715992AB687}"/>
                    </a:ext>
                  </a:extLst>
                </p:cNvPr>
                <p:cNvSpPr/>
                <p:nvPr/>
              </p:nvSpPr>
              <p:spPr>
                <a:xfrm>
                  <a:off x="2136393" y="3217112"/>
                  <a:ext cx="209321" cy="188401"/>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 name="Star: 5 Points 12">
                  <a:extLst>
                    <a:ext uri="{FF2B5EF4-FFF2-40B4-BE49-F238E27FC236}">
                      <a16:creationId xmlns:a16="http://schemas.microsoft.com/office/drawing/2014/main" id="{B27D50DD-A906-46E4-A265-A3FBE5BB3E86}"/>
                    </a:ext>
                  </a:extLst>
                </p:cNvPr>
                <p:cNvSpPr/>
                <p:nvPr/>
              </p:nvSpPr>
              <p:spPr>
                <a:xfrm>
                  <a:off x="2136393" y="2984006"/>
                  <a:ext cx="209321" cy="188401"/>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10" name="Plus Sign 9">
                <a:extLst>
                  <a:ext uri="{FF2B5EF4-FFF2-40B4-BE49-F238E27FC236}">
                    <a16:creationId xmlns:a16="http://schemas.microsoft.com/office/drawing/2014/main" id="{AC1BB7A5-FE5B-4DA1-AD9A-A6493D552978}"/>
                  </a:ext>
                </a:extLst>
              </p:cNvPr>
              <p:cNvSpPr/>
              <p:nvPr/>
            </p:nvSpPr>
            <p:spPr>
              <a:xfrm>
                <a:off x="795459" y="5918637"/>
                <a:ext cx="284194" cy="300704"/>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Oval 16">
              <a:extLst>
                <a:ext uri="{FF2B5EF4-FFF2-40B4-BE49-F238E27FC236}">
                  <a16:creationId xmlns:a16="http://schemas.microsoft.com/office/drawing/2014/main" id="{BAFC68E1-A1D1-4F03-A616-6FE1F965100B}"/>
                </a:ext>
              </a:extLst>
            </p:cNvPr>
            <p:cNvSpPr/>
            <p:nvPr/>
          </p:nvSpPr>
          <p:spPr>
            <a:xfrm>
              <a:off x="2999677" y="6311587"/>
              <a:ext cx="245327" cy="144966"/>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A80DCB23-0D70-4636-B839-D26CAA03778E}"/>
              </a:ext>
            </a:extLst>
          </p:cNvPr>
          <p:cNvSpPr txBox="1"/>
          <p:nvPr/>
        </p:nvSpPr>
        <p:spPr>
          <a:xfrm>
            <a:off x="7750108" y="342427"/>
            <a:ext cx="2629556" cy="1169551"/>
          </a:xfrm>
          <a:prstGeom prst="rect">
            <a:avLst/>
          </a:prstGeom>
          <a:solidFill>
            <a:srgbClr val="28517A"/>
          </a:solidFill>
        </p:spPr>
        <p:txBody>
          <a:bodyPr wrap="square" tIns="91440" bIns="91440" rtlCol="0">
            <a:spAutoFit/>
          </a:bodyPr>
          <a:lstStyle/>
          <a:p>
            <a:pPr algn="ctr"/>
            <a:r>
              <a:rPr lang="en-US" sz="1600" b="1" dirty="0">
                <a:solidFill>
                  <a:schemeClr val="bg1"/>
                </a:solidFill>
                <a:cs typeface="Arial" panose="020B0604020202020204" pitchFamily="34" charset="0"/>
              </a:rPr>
              <a:t>Helpful Hint:</a:t>
            </a:r>
          </a:p>
          <a:p>
            <a:pPr algn="ctr"/>
            <a:r>
              <a:rPr lang="en-US" sz="1600" dirty="0">
                <a:solidFill>
                  <a:schemeClr val="bg1"/>
                </a:solidFill>
                <a:cs typeface="Arial" panose="020B0604020202020204" pitchFamily="34" charset="0"/>
              </a:rPr>
              <a:t>Refer to the Resource Guide for a Glossary and Acronym Guide</a:t>
            </a:r>
          </a:p>
        </p:txBody>
      </p:sp>
      <p:sp>
        <p:nvSpPr>
          <p:cNvPr id="7" name="Footer Placeholder 3">
            <a:extLst>
              <a:ext uri="{FF2B5EF4-FFF2-40B4-BE49-F238E27FC236}">
                <a16:creationId xmlns:a16="http://schemas.microsoft.com/office/drawing/2014/main" id="{ED165CB8-B810-BD43-A336-E5DA848F43F7}"/>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82918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0F492-D80B-4DED-98E1-A8D1D4C0CBDC}"/>
              </a:ext>
            </a:extLst>
          </p:cNvPr>
          <p:cNvSpPr>
            <a:spLocks noGrp="1"/>
          </p:cNvSpPr>
          <p:nvPr>
            <p:ph type="title"/>
          </p:nvPr>
        </p:nvSpPr>
        <p:spPr>
          <a:xfrm>
            <a:off x="838200" y="365125"/>
            <a:ext cx="10515600" cy="815975"/>
          </a:xfrm>
        </p:spPr>
        <p:txBody>
          <a:bodyPr/>
          <a:lstStyle/>
          <a:p>
            <a:r>
              <a:rPr lang="en-US" dirty="0"/>
              <a:t>Risk Management 101</a:t>
            </a:r>
          </a:p>
        </p:txBody>
      </p:sp>
      <p:sp>
        <p:nvSpPr>
          <p:cNvPr id="3" name="Content Placeholder 2">
            <a:extLst>
              <a:ext uri="{FF2B5EF4-FFF2-40B4-BE49-F238E27FC236}">
                <a16:creationId xmlns:a16="http://schemas.microsoft.com/office/drawing/2014/main" id="{C87B1643-0F32-487A-8E0B-3A7017394307}"/>
              </a:ext>
            </a:extLst>
          </p:cNvPr>
          <p:cNvSpPr>
            <a:spLocks noGrp="1"/>
          </p:cNvSpPr>
          <p:nvPr>
            <p:ph idx="1"/>
          </p:nvPr>
        </p:nvSpPr>
        <p:spPr>
          <a:xfrm>
            <a:off x="838200" y="1190625"/>
            <a:ext cx="10515600" cy="5297857"/>
          </a:xfrm>
        </p:spPr>
        <p:txBody>
          <a:bodyPr>
            <a:normAutofit fontScale="92500" lnSpcReduction="20000"/>
          </a:bodyPr>
          <a:lstStyle/>
          <a:p>
            <a:r>
              <a:rPr lang="en-US" dirty="0"/>
              <a:t>Risk management applies to many aspects of a business. </a:t>
            </a:r>
          </a:p>
          <a:p>
            <a:pPr lvl="1"/>
            <a:r>
              <a:rPr lang="en-US" dirty="0"/>
              <a:t>Internal risks (weaknesses) - controllable</a:t>
            </a:r>
          </a:p>
          <a:p>
            <a:pPr lvl="1"/>
            <a:r>
              <a:rPr lang="en-US" dirty="0"/>
              <a:t>External risks (threats) – typically uncontrollable </a:t>
            </a:r>
          </a:p>
          <a:p>
            <a:pPr lvl="1"/>
            <a:r>
              <a:rPr lang="en-US" dirty="0"/>
              <a:t>Negative (weaknesses and threats)</a:t>
            </a:r>
          </a:p>
          <a:p>
            <a:pPr lvl="1"/>
            <a:r>
              <a:rPr lang="en-US" dirty="0"/>
              <a:t>Positive (opportunities)</a:t>
            </a:r>
          </a:p>
          <a:p>
            <a:r>
              <a:rPr lang="en-US" dirty="0"/>
              <a:t>The ultimate goal is to minimize the effects of risks on your business.</a:t>
            </a:r>
          </a:p>
          <a:p>
            <a:pPr lvl="1"/>
            <a:r>
              <a:rPr lang="en-US" dirty="0"/>
              <a:t>Business continuity</a:t>
            </a:r>
          </a:p>
          <a:p>
            <a:pPr lvl="1"/>
            <a:r>
              <a:rPr lang="en-US" dirty="0"/>
              <a:t>Greater stability</a:t>
            </a:r>
          </a:p>
          <a:p>
            <a:pPr lvl="1"/>
            <a:r>
              <a:rPr lang="en-US" dirty="0"/>
              <a:t>Better cash flow</a:t>
            </a:r>
          </a:p>
          <a:p>
            <a:pPr lvl="1"/>
            <a:r>
              <a:rPr lang="en-US" dirty="0"/>
              <a:t>Longevity</a:t>
            </a:r>
          </a:p>
          <a:p>
            <a:r>
              <a:rPr lang="en-US" dirty="0"/>
              <a:t>Stages of Risk Management</a:t>
            </a:r>
          </a:p>
          <a:p>
            <a:pPr lvl="1" fontAlgn="ctr"/>
            <a:r>
              <a:rPr lang="en-US" dirty="0"/>
              <a:t>Risk Identification</a:t>
            </a:r>
          </a:p>
          <a:p>
            <a:pPr lvl="2" fontAlgn="ctr"/>
            <a:r>
              <a:rPr lang="en-US" dirty="0"/>
              <a:t>Internal vs. External Risks</a:t>
            </a:r>
          </a:p>
          <a:p>
            <a:pPr lvl="1" fontAlgn="ctr"/>
            <a:r>
              <a:rPr lang="en-US" dirty="0"/>
              <a:t>Risk Evaluation</a:t>
            </a:r>
          </a:p>
          <a:p>
            <a:pPr lvl="1" fontAlgn="ctr"/>
            <a:r>
              <a:rPr lang="en-US" dirty="0"/>
              <a:t>Risk Measurement</a:t>
            </a:r>
          </a:p>
          <a:p>
            <a:pPr lvl="1" fontAlgn="ctr"/>
            <a:r>
              <a:rPr lang="en-US" dirty="0"/>
              <a:t>Risk Control Management and Implementation</a:t>
            </a:r>
          </a:p>
          <a:p>
            <a:endParaRPr lang="en-US" dirty="0"/>
          </a:p>
        </p:txBody>
      </p:sp>
      <p:sp>
        <p:nvSpPr>
          <p:cNvPr id="5" name="Slide Number Placeholder 4">
            <a:extLst>
              <a:ext uri="{FF2B5EF4-FFF2-40B4-BE49-F238E27FC236}">
                <a16:creationId xmlns:a16="http://schemas.microsoft.com/office/drawing/2014/main" id="{FC3FB86A-E9D7-45C3-AEE6-0486C2983033}"/>
              </a:ext>
            </a:extLst>
          </p:cNvPr>
          <p:cNvSpPr>
            <a:spLocks noGrp="1"/>
          </p:cNvSpPr>
          <p:nvPr>
            <p:ph type="sldNum" sz="quarter" idx="12"/>
          </p:nvPr>
        </p:nvSpPr>
        <p:spPr/>
        <p:txBody>
          <a:bodyPr/>
          <a:lstStyle/>
          <a:p>
            <a:fld id="{EBCD8977-B073-4460-AE63-2BD9EC7B16E4}" type="slidenum">
              <a:rPr lang="en-US" smtClean="0"/>
              <a:t>6</a:t>
            </a:fld>
            <a:endParaRPr lang="en-US" dirty="0"/>
          </a:p>
        </p:txBody>
      </p:sp>
      <p:pic>
        <p:nvPicPr>
          <p:cNvPr id="6" name="Picture 5">
            <a:extLst>
              <a:ext uri="{FF2B5EF4-FFF2-40B4-BE49-F238E27FC236}">
                <a16:creationId xmlns:a16="http://schemas.microsoft.com/office/drawing/2014/main" id="{15EE005D-44FA-4246-BBA5-3E1863FED326}"/>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9" name="Plus Sign 8">
            <a:extLst>
              <a:ext uri="{FF2B5EF4-FFF2-40B4-BE49-F238E27FC236}">
                <a16:creationId xmlns:a16="http://schemas.microsoft.com/office/drawing/2014/main" id="{CD00A6D3-3143-43E9-AD45-E638B9AC8239}"/>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ooter Placeholder 3">
            <a:extLst>
              <a:ext uri="{FF2B5EF4-FFF2-40B4-BE49-F238E27FC236}">
                <a16:creationId xmlns:a16="http://schemas.microsoft.com/office/drawing/2014/main" id="{3612AD06-C8BF-5F47-66E8-BC09F3F8D79C}"/>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742728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0F492-D80B-4DED-98E1-A8D1D4C0CBDC}"/>
              </a:ext>
            </a:extLst>
          </p:cNvPr>
          <p:cNvSpPr>
            <a:spLocks noGrp="1"/>
          </p:cNvSpPr>
          <p:nvPr>
            <p:ph type="title"/>
          </p:nvPr>
        </p:nvSpPr>
        <p:spPr>
          <a:xfrm>
            <a:off x="838200" y="365125"/>
            <a:ext cx="10515600" cy="815975"/>
          </a:xfrm>
        </p:spPr>
        <p:txBody>
          <a:bodyPr/>
          <a:lstStyle/>
          <a:p>
            <a:r>
              <a:rPr lang="en-US" dirty="0"/>
              <a:t>Risk Identification</a:t>
            </a:r>
          </a:p>
        </p:txBody>
      </p:sp>
      <p:sp>
        <p:nvSpPr>
          <p:cNvPr id="3" name="Content Placeholder 2">
            <a:extLst>
              <a:ext uri="{FF2B5EF4-FFF2-40B4-BE49-F238E27FC236}">
                <a16:creationId xmlns:a16="http://schemas.microsoft.com/office/drawing/2014/main" id="{C87B1643-0F32-487A-8E0B-3A7017394307}"/>
              </a:ext>
            </a:extLst>
          </p:cNvPr>
          <p:cNvSpPr>
            <a:spLocks noGrp="1"/>
          </p:cNvSpPr>
          <p:nvPr>
            <p:ph idx="1"/>
          </p:nvPr>
        </p:nvSpPr>
        <p:spPr>
          <a:xfrm>
            <a:off x="838200" y="1008347"/>
            <a:ext cx="4514784" cy="5385743"/>
          </a:xfrm>
        </p:spPr>
        <p:txBody>
          <a:bodyPr>
            <a:noAutofit/>
          </a:bodyPr>
          <a:lstStyle/>
          <a:p>
            <a:pPr fontAlgn="ctr">
              <a:spcBef>
                <a:spcPts val="600"/>
              </a:spcBef>
            </a:pPr>
            <a:r>
              <a:rPr lang="en-US" sz="1400" dirty="0"/>
              <a:t>Internal Risks</a:t>
            </a:r>
          </a:p>
          <a:p>
            <a:pPr lvl="1" fontAlgn="ctr">
              <a:spcBef>
                <a:spcPts val="600"/>
              </a:spcBef>
            </a:pPr>
            <a:r>
              <a:rPr lang="en-US" sz="1400" dirty="0"/>
              <a:t>Employee Risks</a:t>
            </a:r>
          </a:p>
          <a:p>
            <a:pPr lvl="2" fontAlgn="ctr">
              <a:spcBef>
                <a:spcPts val="600"/>
              </a:spcBef>
            </a:pPr>
            <a:r>
              <a:rPr lang="en-US" dirty="0"/>
              <a:t>Illness and death</a:t>
            </a:r>
          </a:p>
          <a:p>
            <a:pPr lvl="2" fontAlgn="ctr">
              <a:spcBef>
                <a:spcPts val="600"/>
              </a:spcBef>
            </a:pPr>
            <a:r>
              <a:rPr lang="en-US" dirty="0"/>
              <a:t>Theft and fraud</a:t>
            </a:r>
          </a:p>
          <a:p>
            <a:pPr lvl="2" fontAlgn="ctr">
              <a:spcBef>
                <a:spcPts val="600"/>
              </a:spcBef>
            </a:pPr>
            <a:r>
              <a:rPr lang="en-US" dirty="0"/>
              <a:t>Low employee morale</a:t>
            </a:r>
          </a:p>
          <a:p>
            <a:pPr lvl="2" fontAlgn="ctr">
              <a:spcBef>
                <a:spcPts val="600"/>
              </a:spcBef>
            </a:pPr>
            <a:r>
              <a:rPr lang="en-US" dirty="0"/>
              <a:t>Personal conflicts</a:t>
            </a:r>
          </a:p>
          <a:p>
            <a:pPr lvl="2" fontAlgn="ctr">
              <a:spcBef>
                <a:spcPts val="600"/>
              </a:spcBef>
            </a:pPr>
            <a:r>
              <a:rPr lang="en-US" dirty="0"/>
              <a:t>Complacency</a:t>
            </a:r>
          </a:p>
          <a:p>
            <a:pPr lvl="2" fontAlgn="ctr">
              <a:spcBef>
                <a:spcPts val="600"/>
              </a:spcBef>
            </a:pPr>
            <a:r>
              <a:rPr lang="en-US" dirty="0"/>
              <a:t>Insider threat</a:t>
            </a:r>
          </a:p>
          <a:p>
            <a:pPr lvl="1" fontAlgn="ctr">
              <a:spcBef>
                <a:spcPts val="600"/>
              </a:spcBef>
            </a:pPr>
            <a:r>
              <a:rPr lang="en-US" sz="1400" dirty="0"/>
              <a:t>Equipment and Information Technology Risks</a:t>
            </a:r>
          </a:p>
          <a:p>
            <a:pPr lvl="2" fontAlgn="ctr">
              <a:spcBef>
                <a:spcPts val="600"/>
              </a:spcBef>
            </a:pPr>
            <a:r>
              <a:rPr lang="en-US" dirty="0"/>
              <a:t>Old equipment</a:t>
            </a:r>
          </a:p>
          <a:p>
            <a:pPr lvl="2" fontAlgn="ctr">
              <a:spcBef>
                <a:spcPts val="600"/>
              </a:spcBef>
            </a:pPr>
            <a:r>
              <a:rPr lang="en-US" dirty="0"/>
              <a:t>Patching</a:t>
            </a:r>
          </a:p>
          <a:p>
            <a:pPr lvl="2" fontAlgn="ctr">
              <a:spcBef>
                <a:spcPts val="600"/>
              </a:spcBef>
            </a:pPr>
            <a:r>
              <a:rPr lang="en-US" dirty="0"/>
              <a:t>Cybersecurity</a:t>
            </a:r>
          </a:p>
          <a:p>
            <a:pPr lvl="1" fontAlgn="ctr">
              <a:spcBef>
                <a:spcPts val="600"/>
              </a:spcBef>
            </a:pPr>
            <a:r>
              <a:rPr lang="en-US" sz="1400" dirty="0"/>
              <a:t>Other</a:t>
            </a:r>
          </a:p>
          <a:p>
            <a:pPr lvl="2" fontAlgn="ctr">
              <a:spcBef>
                <a:spcPts val="600"/>
              </a:spcBef>
            </a:pPr>
            <a:r>
              <a:rPr lang="en-US" dirty="0"/>
              <a:t>Other technologies such as phones</a:t>
            </a:r>
          </a:p>
          <a:p>
            <a:pPr lvl="2" fontAlgn="ctr">
              <a:spcBef>
                <a:spcPts val="600"/>
              </a:spcBef>
            </a:pPr>
            <a:r>
              <a:rPr lang="en-US" dirty="0"/>
              <a:t>Injuries and damage to business</a:t>
            </a:r>
          </a:p>
          <a:p>
            <a:pPr lvl="2" fontAlgn="ctr">
              <a:spcBef>
                <a:spcPts val="600"/>
              </a:spcBef>
            </a:pPr>
            <a:r>
              <a:rPr lang="en-US" dirty="0"/>
              <a:t>Cash flow</a:t>
            </a:r>
          </a:p>
          <a:p>
            <a:pPr lvl="2" fontAlgn="ctr">
              <a:spcBef>
                <a:spcPts val="600"/>
              </a:spcBef>
            </a:pPr>
            <a:r>
              <a:rPr lang="en-US" dirty="0"/>
              <a:t>Visibility</a:t>
            </a:r>
          </a:p>
          <a:p>
            <a:endParaRPr lang="en-US" sz="1400" dirty="0"/>
          </a:p>
        </p:txBody>
      </p:sp>
      <p:sp>
        <p:nvSpPr>
          <p:cNvPr id="5" name="Slide Number Placeholder 4">
            <a:extLst>
              <a:ext uri="{FF2B5EF4-FFF2-40B4-BE49-F238E27FC236}">
                <a16:creationId xmlns:a16="http://schemas.microsoft.com/office/drawing/2014/main" id="{FC3FB86A-E9D7-45C3-AEE6-0486C2983033}"/>
              </a:ext>
            </a:extLst>
          </p:cNvPr>
          <p:cNvSpPr>
            <a:spLocks noGrp="1"/>
          </p:cNvSpPr>
          <p:nvPr>
            <p:ph type="sldNum" sz="quarter" idx="12"/>
          </p:nvPr>
        </p:nvSpPr>
        <p:spPr/>
        <p:txBody>
          <a:bodyPr/>
          <a:lstStyle/>
          <a:p>
            <a:fld id="{EBCD8977-B073-4460-AE63-2BD9EC7B16E4}" type="slidenum">
              <a:rPr lang="en-US" smtClean="0"/>
              <a:t>7</a:t>
            </a:fld>
            <a:endParaRPr lang="en-US" dirty="0"/>
          </a:p>
        </p:txBody>
      </p:sp>
      <p:sp>
        <p:nvSpPr>
          <p:cNvPr id="6" name="Content Placeholder 2">
            <a:extLst>
              <a:ext uri="{FF2B5EF4-FFF2-40B4-BE49-F238E27FC236}">
                <a16:creationId xmlns:a16="http://schemas.microsoft.com/office/drawing/2014/main" id="{C87B1643-0F32-487A-8E0B-3A7017394307}"/>
              </a:ext>
            </a:extLst>
          </p:cNvPr>
          <p:cNvSpPr txBox="1">
            <a:spLocks/>
          </p:cNvSpPr>
          <p:nvPr/>
        </p:nvSpPr>
        <p:spPr>
          <a:xfrm>
            <a:off x="4843698" y="1040700"/>
            <a:ext cx="5170714" cy="4748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External Risks</a:t>
            </a:r>
          </a:p>
          <a:p>
            <a:pPr lvl="1"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Competition and Market Risks</a:t>
            </a:r>
          </a:p>
          <a:p>
            <a:pPr lvl="2"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Market changes</a:t>
            </a:r>
          </a:p>
          <a:p>
            <a:pPr lvl="2"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Loss of employees</a:t>
            </a:r>
          </a:p>
          <a:p>
            <a:pPr lvl="2"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Rent increase</a:t>
            </a:r>
          </a:p>
          <a:p>
            <a:pPr lvl="1"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Business Environment Risks</a:t>
            </a:r>
          </a:p>
          <a:p>
            <a:pPr lvl="2"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Laws and ordinances (federal, state, local)</a:t>
            </a:r>
          </a:p>
          <a:p>
            <a:pPr lvl="2"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Weather and natural disasters</a:t>
            </a:r>
          </a:p>
          <a:p>
            <a:pPr lvl="2"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Community changes</a:t>
            </a:r>
          </a:p>
          <a:p>
            <a:pPr lvl="2"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Visibility</a:t>
            </a:r>
          </a:p>
          <a:p>
            <a:pPr lvl="1"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Non-Employee Risks</a:t>
            </a:r>
          </a:p>
          <a:p>
            <a:pPr lvl="2"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Unprovoked violence</a:t>
            </a:r>
          </a:p>
          <a:p>
            <a:pPr lvl="2"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Theft of goods and services</a:t>
            </a:r>
          </a:p>
          <a:p>
            <a:pPr lvl="2" fontAlgn="ctr">
              <a:lnSpc>
                <a:spcPct val="100000"/>
              </a:lnSpc>
              <a:spcBef>
                <a:spcPts val="600"/>
              </a:spcBef>
              <a:buSzPct val="80000"/>
              <a:buFont typeface="Wingdings 3" panose="05040102010807070707" pitchFamily="18" charset="2"/>
              <a:buChar char=""/>
            </a:pPr>
            <a:r>
              <a:rPr lang="en-US" sz="1400" dirty="0">
                <a:solidFill>
                  <a:schemeClr val="tx1">
                    <a:lumMod val="75000"/>
                    <a:lumOff val="25000"/>
                  </a:schemeClr>
                </a:solidFill>
              </a:rPr>
              <a:t>Malicious Cyber Threat Actor</a:t>
            </a:r>
          </a:p>
          <a:p>
            <a:endParaRPr lang="en-US" sz="1400" dirty="0">
              <a:solidFill>
                <a:schemeClr val="tx1">
                  <a:lumMod val="75000"/>
                  <a:lumOff val="25000"/>
                </a:schemeClr>
              </a:solidFill>
            </a:endParaRPr>
          </a:p>
        </p:txBody>
      </p:sp>
      <p:pic>
        <p:nvPicPr>
          <p:cNvPr id="7" name="Picture 6">
            <a:extLst>
              <a:ext uri="{FF2B5EF4-FFF2-40B4-BE49-F238E27FC236}">
                <a16:creationId xmlns:a16="http://schemas.microsoft.com/office/drawing/2014/main" id="{5950F25D-F636-4BB1-B861-42B407D1E541}"/>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Plus Sign 12">
            <a:extLst>
              <a:ext uri="{FF2B5EF4-FFF2-40B4-BE49-F238E27FC236}">
                <a16:creationId xmlns:a16="http://schemas.microsoft.com/office/drawing/2014/main" id="{2EC4F7FC-0E21-486C-A83A-AB29927F5ADF}"/>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3">
            <a:extLst>
              <a:ext uri="{FF2B5EF4-FFF2-40B4-BE49-F238E27FC236}">
                <a16:creationId xmlns:a16="http://schemas.microsoft.com/office/drawing/2014/main" id="{5417CDE2-BE33-2832-E127-F28AEB7DE5E7}"/>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936125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0F492-D80B-4DED-98E1-A8D1D4C0CBDC}"/>
              </a:ext>
            </a:extLst>
          </p:cNvPr>
          <p:cNvSpPr>
            <a:spLocks noGrp="1"/>
          </p:cNvSpPr>
          <p:nvPr>
            <p:ph type="title"/>
          </p:nvPr>
        </p:nvSpPr>
        <p:spPr>
          <a:xfrm>
            <a:off x="838200" y="365125"/>
            <a:ext cx="10515600" cy="815975"/>
          </a:xfrm>
        </p:spPr>
        <p:txBody>
          <a:bodyPr/>
          <a:lstStyle/>
          <a:p>
            <a:r>
              <a:rPr lang="en-US" dirty="0"/>
              <a:t>Risk Evaluation and Measurement</a:t>
            </a:r>
          </a:p>
        </p:txBody>
      </p:sp>
      <p:sp>
        <p:nvSpPr>
          <p:cNvPr id="3" name="Content Placeholder 2">
            <a:extLst>
              <a:ext uri="{FF2B5EF4-FFF2-40B4-BE49-F238E27FC236}">
                <a16:creationId xmlns:a16="http://schemas.microsoft.com/office/drawing/2014/main" id="{C87B1643-0F32-487A-8E0B-3A7017394307}"/>
              </a:ext>
            </a:extLst>
          </p:cNvPr>
          <p:cNvSpPr>
            <a:spLocks noGrp="1"/>
          </p:cNvSpPr>
          <p:nvPr>
            <p:ph idx="1"/>
          </p:nvPr>
        </p:nvSpPr>
        <p:spPr>
          <a:xfrm>
            <a:off x="838200" y="1190625"/>
            <a:ext cx="10515600" cy="4748213"/>
          </a:xfrm>
        </p:spPr>
        <p:txBody>
          <a:bodyPr>
            <a:normAutofit/>
          </a:bodyPr>
          <a:lstStyle/>
          <a:p>
            <a:pPr fontAlgn="ctr"/>
            <a:r>
              <a:rPr lang="en-US" dirty="0"/>
              <a:t>Evaluate SWOT (Strengths, Weaknesses, Opportunities, Threats)</a:t>
            </a:r>
          </a:p>
          <a:p>
            <a:pPr fontAlgn="ctr"/>
            <a:r>
              <a:rPr lang="en-US" dirty="0"/>
              <a:t>Identify Warning Signs</a:t>
            </a:r>
          </a:p>
          <a:p>
            <a:pPr lvl="1" fontAlgn="ctr"/>
            <a:r>
              <a:rPr lang="en-US" dirty="0"/>
              <a:t>Excessive debt to equity ratio</a:t>
            </a:r>
          </a:p>
          <a:p>
            <a:pPr lvl="1" fontAlgn="ctr"/>
            <a:r>
              <a:rPr lang="en-US" dirty="0"/>
              <a:t>Reliance on small number of customers, products, vendors</a:t>
            </a:r>
          </a:p>
          <a:p>
            <a:pPr lvl="1" fontAlgn="ctr"/>
            <a:r>
              <a:rPr lang="en-US" dirty="0"/>
              <a:t>Cash flow issues</a:t>
            </a:r>
          </a:p>
          <a:p>
            <a:pPr lvl="1" fontAlgn="ctr"/>
            <a:r>
              <a:rPr lang="en-US" dirty="0"/>
              <a:t>Irregularities in records (timekeeping, accounting, bank)</a:t>
            </a:r>
          </a:p>
          <a:p>
            <a:pPr lvl="1" fontAlgn="ctr"/>
            <a:r>
              <a:rPr lang="en-US" dirty="0"/>
              <a:t>Irregularities in reports (computers, users)</a:t>
            </a:r>
          </a:p>
          <a:p>
            <a:pPr lvl="1" fontAlgn="ctr"/>
            <a:r>
              <a:rPr lang="en-US" dirty="0"/>
              <a:t>High turnover rate</a:t>
            </a:r>
          </a:p>
          <a:p>
            <a:pPr fontAlgn="ctr"/>
            <a:r>
              <a:rPr lang="en-US" dirty="0"/>
              <a:t>Risk Measurement</a:t>
            </a:r>
          </a:p>
          <a:p>
            <a:pPr lvl="1" fontAlgn="ctr"/>
            <a:r>
              <a:rPr lang="en-US" dirty="0"/>
              <a:t>Likelihood vs impact</a:t>
            </a:r>
          </a:p>
        </p:txBody>
      </p:sp>
      <p:sp>
        <p:nvSpPr>
          <p:cNvPr id="5" name="Slide Number Placeholder 4">
            <a:extLst>
              <a:ext uri="{FF2B5EF4-FFF2-40B4-BE49-F238E27FC236}">
                <a16:creationId xmlns:a16="http://schemas.microsoft.com/office/drawing/2014/main" id="{FC3FB86A-E9D7-45C3-AEE6-0486C2983033}"/>
              </a:ext>
            </a:extLst>
          </p:cNvPr>
          <p:cNvSpPr>
            <a:spLocks noGrp="1"/>
          </p:cNvSpPr>
          <p:nvPr>
            <p:ph type="sldNum" sz="quarter" idx="12"/>
          </p:nvPr>
        </p:nvSpPr>
        <p:spPr/>
        <p:txBody>
          <a:bodyPr/>
          <a:lstStyle/>
          <a:p>
            <a:fld id="{EBCD8977-B073-4460-AE63-2BD9EC7B16E4}" type="slidenum">
              <a:rPr lang="en-US" smtClean="0"/>
              <a:t>8</a:t>
            </a:fld>
            <a:endParaRPr lang="en-US" dirty="0"/>
          </a:p>
        </p:txBody>
      </p:sp>
      <p:pic>
        <p:nvPicPr>
          <p:cNvPr id="6" name="Picture 5">
            <a:extLst>
              <a:ext uri="{FF2B5EF4-FFF2-40B4-BE49-F238E27FC236}">
                <a16:creationId xmlns:a16="http://schemas.microsoft.com/office/drawing/2014/main" id="{56EDBD3C-8BE3-42B2-80D4-70A587EFB2C1}"/>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Plus Sign 9">
            <a:extLst>
              <a:ext uri="{FF2B5EF4-FFF2-40B4-BE49-F238E27FC236}">
                <a16:creationId xmlns:a16="http://schemas.microsoft.com/office/drawing/2014/main" id="{ED07B073-3DDD-469E-B65B-E3ADED7A2AFC}"/>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ooter Placeholder 3">
            <a:extLst>
              <a:ext uri="{FF2B5EF4-FFF2-40B4-BE49-F238E27FC236}">
                <a16:creationId xmlns:a16="http://schemas.microsoft.com/office/drawing/2014/main" id="{D19D7E2E-C699-A288-738A-B5E6FB4635AC}"/>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83654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0F492-D80B-4DED-98E1-A8D1D4C0CBDC}"/>
              </a:ext>
            </a:extLst>
          </p:cNvPr>
          <p:cNvSpPr>
            <a:spLocks noGrp="1"/>
          </p:cNvSpPr>
          <p:nvPr>
            <p:ph type="title"/>
          </p:nvPr>
        </p:nvSpPr>
        <p:spPr>
          <a:xfrm>
            <a:off x="236317" y="365125"/>
            <a:ext cx="9810508" cy="711322"/>
          </a:xfrm>
        </p:spPr>
        <p:txBody>
          <a:bodyPr>
            <a:normAutofit/>
          </a:bodyPr>
          <a:lstStyle/>
          <a:p>
            <a:r>
              <a:rPr lang="en-US" dirty="0"/>
              <a:t>Risk Control Management and Implementation</a:t>
            </a:r>
          </a:p>
        </p:txBody>
      </p:sp>
      <p:sp>
        <p:nvSpPr>
          <p:cNvPr id="3" name="Content Placeholder 2">
            <a:extLst>
              <a:ext uri="{FF2B5EF4-FFF2-40B4-BE49-F238E27FC236}">
                <a16:creationId xmlns:a16="http://schemas.microsoft.com/office/drawing/2014/main" id="{C87B1643-0F32-487A-8E0B-3A7017394307}"/>
              </a:ext>
            </a:extLst>
          </p:cNvPr>
          <p:cNvSpPr>
            <a:spLocks noGrp="1"/>
          </p:cNvSpPr>
          <p:nvPr>
            <p:ph idx="1"/>
          </p:nvPr>
        </p:nvSpPr>
        <p:spPr>
          <a:xfrm>
            <a:off x="838200" y="1237124"/>
            <a:ext cx="10515600" cy="4748213"/>
          </a:xfrm>
        </p:spPr>
        <p:txBody>
          <a:bodyPr>
            <a:normAutofit/>
          </a:bodyPr>
          <a:lstStyle/>
          <a:p>
            <a:pPr fontAlgn="ctr"/>
            <a:r>
              <a:rPr lang="en-US" dirty="0"/>
              <a:t>Equipment</a:t>
            </a:r>
          </a:p>
          <a:p>
            <a:pPr fontAlgn="ctr"/>
            <a:r>
              <a:rPr lang="en-US" dirty="0"/>
              <a:t>Vendors</a:t>
            </a:r>
          </a:p>
          <a:p>
            <a:pPr fontAlgn="ctr"/>
            <a:r>
              <a:rPr lang="en-US" dirty="0"/>
              <a:t>Business Continuity</a:t>
            </a:r>
          </a:p>
          <a:p>
            <a:pPr fontAlgn="ctr"/>
            <a:r>
              <a:rPr lang="en-US" dirty="0"/>
              <a:t>IT Systems</a:t>
            </a:r>
          </a:p>
          <a:p>
            <a:pPr fontAlgn="ctr"/>
            <a:r>
              <a:rPr lang="en-US" dirty="0"/>
              <a:t>Competition</a:t>
            </a:r>
          </a:p>
          <a:p>
            <a:pPr fontAlgn="ctr"/>
            <a:r>
              <a:rPr lang="en-US" dirty="0"/>
              <a:t>Accounting and Cash Flow</a:t>
            </a:r>
          </a:p>
          <a:p>
            <a:pPr fontAlgn="ctr"/>
            <a:r>
              <a:rPr lang="en-US" dirty="0"/>
              <a:t>Employee Management</a:t>
            </a:r>
          </a:p>
          <a:p>
            <a:pPr fontAlgn="ctr"/>
            <a:r>
              <a:rPr lang="en-US" dirty="0"/>
              <a:t>Business Work Strategy</a:t>
            </a:r>
          </a:p>
          <a:p>
            <a:pPr fontAlgn="ctr"/>
            <a:r>
              <a:rPr lang="en-US" dirty="0"/>
              <a:t>Exit Strategy</a:t>
            </a:r>
          </a:p>
        </p:txBody>
      </p:sp>
      <p:sp>
        <p:nvSpPr>
          <p:cNvPr id="5" name="Slide Number Placeholder 4">
            <a:extLst>
              <a:ext uri="{FF2B5EF4-FFF2-40B4-BE49-F238E27FC236}">
                <a16:creationId xmlns:a16="http://schemas.microsoft.com/office/drawing/2014/main" id="{FC3FB86A-E9D7-45C3-AEE6-0486C2983033}"/>
              </a:ext>
            </a:extLst>
          </p:cNvPr>
          <p:cNvSpPr>
            <a:spLocks noGrp="1"/>
          </p:cNvSpPr>
          <p:nvPr>
            <p:ph type="sldNum" sz="quarter" idx="12"/>
          </p:nvPr>
        </p:nvSpPr>
        <p:spPr/>
        <p:txBody>
          <a:bodyPr/>
          <a:lstStyle/>
          <a:p>
            <a:fld id="{EBCD8977-B073-4460-AE63-2BD9EC7B16E4}" type="slidenum">
              <a:rPr lang="en-US" smtClean="0"/>
              <a:t>9</a:t>
            </a:fld>
            <a:endParaRPr lang="en-US" dirty="0"/>
          </a:p>
        </p:txBody>
      </p:sp>
      <p:pic>
        <p:nvPicPr>
          <p:cNvPr id="6" name="Picture 5">
            <a:extLst>
              <a:ext uri="{FF2B5EF4-FFF2-40B4-BE49-F238E27FC236}">
                <a16:creationId xmlns:a16="http://schemas.microsoft.com/office/drawing/2014/main" id="{99462991-9326-421B-B106-35FB3658717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Plus Sign 9">
            <a:extLst>
              <a:ext uri="{FF2B5EF4-FFF2-40B4-BE49-F238E27FC236}">
                <a16:creationId xmlns:a16="http://schemas.microsoft.com/office/drawing/2014/main" id="{F988B9FE-DC16-4F95-B5A8-6BE5BE4948F5}"/>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ooter Placeholder 3">
            <a:extLst>
              <a:ext uri="{FF2B5EF4-FFF2-40B4-BE49-F238E27FC236}">
                <a16:creationId xmlns:a16="http://schemas.microsoft.com/office/drawing/2014/main" id="{64F9D567-72F8-4721-96C0-AF7086E6A17A}"/>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420595756"/>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002060"/>
      </a:accent1>
      <a:accent2>
        <a:srgbClr val="E6B91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de9faa6-9fe1-49b3-9a08-227a296b54a6}"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Theme1</Template>
  <TotalTime>133702</TotalTime>
  <Words>2152</Words>
  <Application>Microsoft Office PowerPoint</Application>
  <PresentationFormat>Widescreen</PresentationFormat>
  <Paragraphs>247</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Defense Industrial Base (DIB) Sector Coordinating Council (SCC)  Supply Chain Cyber Training</vt:lpstr>
      <vt:lpstr>Agenda</vt:lpstr>
      <vt:lpstr>Risk Management and Assessing Risk</vt:lpstr>
      <vt:lpstr>Disclaimer and Overview</vt:lpstr>
      <vt:lpstr>Module Topics and Objectives </vt:lpstr>
      <vt:lpstr>Risk Management 101</vt:lpstr>
      <vt:lpstr>Risk Identification</vt:lpstr>
      <vt:lpstr>Risk Evaluation and Measurement</vt:lpstr>
      <vt:lpstr>Risk Control Management and Implementation</vt:lpstr>
      <vt:lpstr>Risk Management Key Points</vt:lpstr>
      <vt:lpstr>Module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Industrial Base  Supply Chain Cyber Training</dc:title>
  <dc:creator/>
  <cp:keywords>Unrestricted</cp:keywords>
  <cp:lastModifiedBy>Stevens, Mary Kay [USA]</cp:lastModifiedBy>
  <cp:revision>660</cp:revision>
  <dcterms:created xsi:type="dcterms:W3CDTF">2021-03-04T18:31:47Z</dcterms:created>
  <dcterms:modified xsi:type="dcterms:W3CDTF">2023-03-20T19:56:52Z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US\e337530</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ies>
</file>