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56" r:id="rId2"/>
    <p:sldId id="257" r:id="rId3"/>
    <p:sldId id="259" r:id="rId4"/>
    <p:sldId id="3085" r:id="rId5"/>
    <p:sldId id="3083" r:id="rId6"/>
    <p:sldId id="2969" r:id="rId7"/>
    <p:sldId id="3018" r:id="rId8"/>
    <p:sldId id="3086" r:id="rId9"/>
    <p:sldId id="2971" r:id="rId10"/>
    <p:sldId id="297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F4EF0C-299B-0925-E137-B3CAA3298C59}" name="Tran, Loi (US)" initials="T(" userId="S::e337550@us.lmco.com::1b51eac8-732f-4278-b846-0738c6fddb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vens, Mary Kay [USA]" initials="SMK[" lastIdx="496" clrIdx="0">
    <p:extLst>
      <p:ext uri="{19B8F6BF-5375-455C-9EA6-DF929625EA0E}">
        <p15:presenceInfo xmlns:p15="http://schemas.microsoft.com/office/powerpoint/2012/main" userId="S::029523@bah.com::0cc034a4-8d22-4a99-a182-942d10679622" providerId="AD"/>
      </p:ext>
    </p:extLst>
  </p:cmAuthor>
  <p:cmAuthor id="2" name="Johnson, Jeannie" initials="JJ" lastIdx="9" clrIdx="1">
    <p:extLst>
      <p:ext uri="{19B8F6BF-5375-455C-9EA6-DF929625EA0E}">
        <p15:presenceInfo xmlns:p15="http://schemas.microsoft.com/office/powerpoint/2012/main" userId="S-1-5-21-1993962763-688789844-682003330-58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28517A"/>
    <a:srgbClr val="CC99FF"/>
    <a:srgbClr val="CCCCFF"/>
    <a:srgbClr val="00FFCC"/>
    <a:srgbClr val="CCFFFF"/>
    <a:srgbClr val="009999"/>
    <a:srgbClr val="33CCFF"/>
    <a:srgbClr val="FF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6" autoAdjust="0"/>
    <p:restoredTop sz="78677" autoAdjust="0"/>
  </p:normalViewPr>
  <p:slideViewPr>
    <p:cSldViewPr snapToGrid="0">
      <p:cViewPr varScale="1">
        <p:scale>
          <a:sx n="52" d="100"/>
          <a:sy n="52" d="100"/>
        </p:scale>
        <p:origin x="880" y="28"/>
      </p:cViewPr>
      <p:guideLst/>
    </p:cSldViewPr>
  </p:slideViewPr>
  <p:outlineViewPr>
    <p:cViewPr>
      <p:scale>
        <a:sx n="33" d="100"/>
        <a:sy n="33" d="100"/>
      </p:scale>
      <p:origin x="0" y="-40512"/>
    </p:cViewPr>
  </p:outlineViewPr>
  <p:notesTextViewPr>
    <p:cViewPr>
      <p:scale>
        <a:sx n="1" d="1"/>
        <a:sy n="1" d="1"/>
      </p:scale>
      <p:origin x="0" y="0"/>
    </p:cViewPr>
  </p:notesTextViewPr>
  <p:sorterViewPr>
    <p:cViewPr>
      <p:scale>
        <a:sx n="100" d="100"/>
        <a:sy n="100" d="100"/>
      </p:scale>
      <p:origin x="0" y="-13908"/>
    </p:cViewPr>
  </p:sorterViewPr>
  <p:notesViewPr>
    <p:cSldViewPr snapToGrid="0">
      <p:cViewPr>
        <p:scale>
          <a:sx n="72" d="100"/>
          <a:sy n="72" d="100"/>
        </p:scale>
        <p:origin x="2244" y="-6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209340-AF7D-49FE-9694-5D60501785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8CA14905-171C-4D18-9F02-52FCF1CBB1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79900-1908-4BBB-B369-1F7CFE4E44D5}" type="datetimeFigureOut">
              <a:rPr lang="en-US" smtClean="0"/>
              <a:t>10/19/2023</a:t>
            </a:fld>
            <a:endParaRPr lang="en-US"/>
          </a:p>
        </p:txBody>
      </p:sp>
      <p:sp>
        <p:nvSpPr>
          <p:cNvPr id="4" name="Footer Placeholder 3">
            <a:extLst>
              <a:ext uri="{FF2B5EF4-FFF2-40B4-BE49-F238E27FC236}">
                <a16:creationId xmlns:a16="http://schemas.microsoft.com/office/drawing/2014/main" id="{D40FCF8D-F573-4B47-B647-2A7ABB5046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66739100-4496-4E08-85DE-1265AC1CDF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E3050-68A4-494F-891D-1C5FFDCDEDE7}" type="slidenum">
              <a:rPr lang="en-US" smtClean="0"/>
              <a:t>‹#›</a:t>
            </a:fld>
            <a:endParaRPr lang="en-US"/>
          </a:p>
        </p:txBody>
      </p:sp>
    </p:spTree>
    <p:extLst>
      <p:ext uri="{BB962C8B-B14F-4D97-AF65-F5344CB8AC3E}">
        <p14:creationId xmlns:p14="http://schemas.microsoft.com/office/powerpoint/2010/main" val="169025540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CA404-9458-4CE8-A284-DC6CE0B67EF2}" type="datetimeFigureOut">
              <a:rPr lang="en-US" smtClean="0"/>
              <a:t>10/19/2023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71A22-84E6-4B62-A31C-293EB5412BB8}" type="slidenum">
              <a:rPr lang="en-US" smtClean="0"/>
              <a:t>‹#›</a:t>
            </a:fld>
            <a:endParaRPr lang="en-US" dirty="0"/>
          </a:p>
        </p:txBody>
      </p:sp>
    </p:spTree>
    <p:extLst>
      <p:ext uri="{BB962C8B-B14F-4D97-AF65-F5344CB8AC3E}">
        <p14:creationId xmlns:p14="http://schemas.microsoft.com/office/powerpoint/2010/main" val="9091579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a:t>
            </a:fld>
            <a:endParaRPr lang="en-US" dirty="0"/>
          </a:p>
        </p:txBody>
      </p:sp>
    </p:spTree>
    <p:extLst>
      <p:ext uri="{BB962C8B-B14F-4D97-AF65-F5344CB8AC3E}">
        <p14:creationId xmlns:p14="http://schemas.microsoft.com/office/powerpoint/2010/main" val="88258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4</a:t>
            </a:fld>
            <a:endParaRPr lang="en-US" dirty="0"/>
          </a:p>
        </p:txBody>
      </p:sp>
    </p:spTree>
    <p:extLst>
      <p:ext uri="{BB962C8B-B14F-4D97-AF65-F5344CB8AC3E}">
        <p14:creationId xmlns:p14="http://schemas.microsoft.com/office/powerpoint/2010/main" val="47121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Cybersecurity: </a:t>
            </a:r>
            <a:r>
              <a:rPr lang="en-US" dirty="0">
                <a:effectLst/>
                <a:latin typeface="Times New Roman" panose="02020603050405020304" pitchFamily="18" charset="0"/>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 </a:t>
            </a:r>
          </a:p>
          <a:p>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Cybersecurity is about keeping our information technology resources secure (confidential, available, and unaltered).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a:t>
            </a:fld>
            <a:endParaRPr lang="en-US" dirty="0"/>
          </a:p>
        </p:txBody>
      </p:sp>
    </p:spTree>
    <p:extLst>
      <p:ext uri="{BB962C8B-B14F-4D97-AF65-F5344CB8AC3E}">
        <p14:creationId xmlns:p14="http://schemas.microsoft.com/office/powerpoint/2010/main" val="60387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Cyber-attacks are attacks against information systems</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Objective of Threat Actors Impact: </a:t>
            </a:r>
          </a:p>
          <a:p>
            <a:endParaRPr lang="en-US" sz="1200" b="1" kern="1200" dirty="0">
              <a:solidFill>
                <a:schemeClr val="tx1"/>
              </a:solidFill>
              <a:effectLst/>
              <a:latin typeface="+mn-lt"/>
              <a:ea typeface="+mn-ea"/>
              <a:cs typeface="+mn-cs"/>
            </a:endParaRPr>
          </a:p>
          <a:p>
            <a:r>
              <a:rPr lang="en-US" sz="1200" b="1" u="sng" dirty="0"/>
              <a:t>Confidentiality: </a:t>
            </a:r>
            <a:r>
              <a:rPr lang="en-US" sz="1200" dirty="0"/>
              <a:t>Preserving authorized restrictions on information access and disclosure, including means for protecting personal privacy and proprietary information. Source: 44 U.S. Code Sec 3542</a:t>
            </a:r>
          </a:p>
          <a:p>
            <a:pPr lvl="1"/>
            <a:r>
              <a:rPr lang="en-US" sz="1200" b="1" kern="1200" dirty="0">
                <a:solidFill>
                  <a:schemeClr val="tx1"/>
                </a:solidFill>
                <a:effectLst/>
                <a:latin typeface="+mn-lt"/>
                <a:ea typeface="+mn-ea"/>
                <a:cs typeface="+mn-cs"/>
              </a:rPr>
              <a:t>Confidentiality</a:t>
            </a:r>
            <a:r>
              <a:rPr lang="en-US" sz="1200" kern="1200" dirty="0">
                <a:solidFill>
                  <a:schemeClr val="tx1"/>
                </a:solidFill>
                <a:effectLst/>
                <a:latin typeface="+mn-lt"/>
                <a:ea typeface="+mn-ea"/>
                <a:cs typeface="+mn-cs"/>
              </a:rPr>
              <a:t> (theft / exfiltration of data);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Integrity: </a:t>
            </a:r>
            <a:r>
              <a:rPr lang="en-US" sz="1200" dirty="0"/>
              <a:t>The security objective that generates the requirement for protection against either intentional or accidental attempts to violate data integrity (the property that data has not been altered in an unauthorized manner) or system integrity (the quality that a system has when it performs its intended function in an unimpaired manner, free from unauthorized manipulation). Source: NIST SP 800-33</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Integrity</a:t>
            </a:r>
            <a:r>
              <a:rPr lang="en-US" sz="1200" kern="1200" dirty="0">
                <a:solidFill>
                  <a:schemeClr val="tx1"/>
                </a:solidFill>
                <a:effectLst/>
                <a:latin typeface="+mn-lt"/>
                <a:ea typeface="+mn-ea"/>
                <a:cs typeface="+mn-cs"/>
              </a:rPr>
              <a:t> (reliability of data);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Integrity: E.g., Products could be impacted in terms of reliability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Availability: </a:t>
            </a:r>
            <a:r>
              <a:rPr lang="en-US" sz="1200" dirty="0"/>
              <a:t>Ensuring timely and reliable access to and use of information. Timely, reliable access to data and information services for authorized users. Source: CNSSI 4009</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Availability</a:t>
            </a:r>
            <a:r>
              <a:rPr lang="en-US" sz="1200" kern="1200" dirty="0">
                <a:solidFill>
                  <a:schemeClr val="tx1"/>
                </a:solidFill>
                <a:effectLst/>
                <a:latin typeface="+mn-lt"/>
                <a:ea typeface="+mn-ea"/>
                <a:cs typeface="+mn-cs"/>
              </a:rPr>
              <a:t> (ability to access data)</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Availability: E.g., DDoS / Denial of Service attacks - Disruption of IT Systems</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a:t>
            </a:fld>
            <a:endParaRPr lang="en-US" dirty="0"/>
          </a:p>
        </p:txBody>
      </p:sp>
    </p:spTree>
    <p:extLst>
      <p:ext uri="{BB962C8B-B14F-4D97-AF65-F5344CB8AC3E}">
        <p14:creationId xmlns:p14="http://schemas.microsoft.com/office/powerpoint/2010/main" val="387724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61710"/>
          </a:xfrm>
        </p:spPr>
        <p:txBody>
          <a:bodyPr/>
          <a:lstStyle/>
          <a:p>
            <a:r>
              <a:rPr lang="en-US" dirty="0">
                <a:latin typeface="Calibri Light" panose="020F0302020204030204" pitchFamily="34" charset="0"/>
              </a:rPr>
              <a:t>Why do hackers love small business?</a:t>
            </a:r>
          </a:p>
          <a:p>
            <a:pPr marL="228600" lvl="0" indent="-228600">
              <a:buFont typeface="+mj-lt"/>
              <a:buAutoNum type="arabicPeriod"/>
            </a:pPr>
            <a:r>
              <a:rPr lang="en-US" dirty="0"/>
              <a:t>Hackers prey on the weak (small business is often less equipped)</a:t>
            </a:r>
          </a:p>
          <a:p>
            <a:pPr marL="228600" lvl="0" indent="-228600">
              <a:buFont typeface="+mj-lt"/>
              <a:buAutoNum type="arabicPeriod"/>
            </a:pPr>
            <a:r>
              <a:rPr lang="en-US" dirty="0"/>
              <a:t>Hackers love internal access (computers unattended, stealing credentials, insider threat)</a:t>
            </a:r>
          </a:p>
          <a:p>
            <a:pPr marL="228600" lvl="0" indent="-228600">
              <a:buFont typeface="+mj-lt"/>
              <a:buAutoNum type="arabicPeriod"/>
            </a:pPr>
            <a:r>
              <a:rPr lang="en-US" dirty="0"/>
              <a:t>Hackers love what small businesses have to offer (intellectual property)</a:t>
            </a:r>
          </a:p>
          <a:p>
            <a:endParaRPr lang="en-US" dirty="0">
              <a:latin typeface="Calibri Light" panose="020F0302020204030204" pitchFamily="34" charset="0"/>
            </a:endParaRPr>
          </a:p>
          <a:p>
            <a:r>
              <a:rPr lang="en-US" b="1" dirty="0"/>
              <a:t>Everyone is at risk.</a:t>
            </a:r>
          </a:p>
          <a:p>
            <a:pPr marL="171450" indent="-171450">
              <a:buFont typeface="Arial" panose="020B0604020202020204" pitchFamily="34" charset="0"/>
              <a:buChar char="•"/>
            </a:pPr>
            <a:r>
              <a:rPr lang="en-US" dirty="0"/>
              <a:t>Security breaches have increased by 11% since 2018 and 67% since 2014.</a:t>
            </a:r>
          </a:p>
          <a:p>
            <a:pPr marL="171450" indent="-171450">
              <a:buFont typeface="Arial" panose="020B0604020202020204" pitchFamily="34" charset="0"/>
              <a:buChar char="•"/>
            </a:pPr>
            <a:r>
              <a:rPr lang="en-US" dirty="0"/>
              <a:t>The average times to identify a breach in 2019 was 206 days.</a:t>
            </a:r>
          </a:p>
          <a:p>
            <a:pPr marL="171450" indent="-171450">
              <a:buFont typeface="Arial" panose="020B0604020202020204" pitchFamily="34" charset="0"/>
              <a:buChar char="•"/>
            </a:pPr>
            <a:r>
              <a:rPr lang="en-US" dirty="0"/>
              <a:t>Smaller organizations (1-250 employees) have the highest targeted malicious email rate at 1 in 323.</a:t>
            </a:r>
          </a:p>
          <a:p>
            <a:pPr marL="171450" indent="-171450">
              <a:buFont typeface="Arial" panose="020B0604020202020204" pitchFamily="34" charset="0"/>
              <a:buChar char="•"/>
            </a:pPr>
            <a:r>
              <a:rPr lang="en-US" dirty="0"/>
              <a:t>Supply chain attacks are up 78% in 2019.</a:t>
            </a:r>
          </a:p>
          <a:p>
            <a:pPr marL="171450" indent="-171450">
              <a:buFont typeface="Arial" panose="020B0604020202020204" pitchFamily="34" charset="0"/>
              <a:buChar char="•"/>
            </a:pPr>
            <a:r>
              <a:rPr lang="en-US" dirty="0"/>
              <a:t>Symantec research found that 43% of cyber attacks are lodged against small businesses.</a:t>
            </a:r>
          </a:p>
          <a:p>
            <a:pPr marL="171450" indent="-171450">
              <a:buFont typeface="Arial" panose="020B0604020202020204" pitchFamily="34" charset="0"/>
              <a:buChar char="•"/>
            </a:pPr>
            <a:r>
              <a:rPr lang="en-US" dirty="0"/>
              <a:t>The National Cyber Security Alliance found that 60% of small companies are unable to sustain their businesses more than six months after a cyber attack.</a:t>
            </a:r>
          </a:p>
          <a:p>
            <a:endParaRPr lang="en-US" dirty="0">
              <a:latin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a:t>
            </a:fld>
            <a:endParaRPr lang="en-US" dirty="0"/>
          </a:p>
        </p:txBody>
      </p:sp>
    </p:spTree>
    <p:extLst>
      <p:ext uri="{BB962C8B-B14F-4D97-AF65-F5344CB8AC3E}">
        <p14:creationId xmlns:p14="http://schemas.microsoft.com/office/powerpoint/2010/main" val="159712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a:t>
            </a:fld>
            <a:endParaRPr lang="en-US" dirty="0"/>
          </a:p>
        </p:txBody>
      </p:sp>
    </p:spTree>
    <p:extLst>
      <p:ext uri="{BB962C8B-B14F-4D97-AF65-F5344CB8AC3E}">
        <p14:creationId xmlns:p14="http://schemas.microsoft.com/office/powerpoint/2010/main" val="214412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B093FF-2B7D-47FB-B7F8-CD6287FEE21C}"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95931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370209434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830478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188660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419571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464830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F4F66-48E7-4977-9607-0AE3FDCA8A60}"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75482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A5EE5-C50D-4795-A7B3-BC5D19082982}"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156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84600-8D47-4B72-9872-7241F6076F74}"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8176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EA9CA-2D3B-4F9C-BC51-F46BC3E2D1D9}"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1041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83CA4C-6E62-4616-92EE-3D39E4DAC5DC}" type="datetime1">
              <a:rPr lang="en-US" smtClean="0"/>
              <a:t>10/19/2023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0933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E6C84-297B-41EA-866E-ABE0C8E1469B}" type="datetime1">
              <a:rPr lang="en-US" smtClean="0"/>
              <a:t>10/19/2023</a:t>
            </a:fld>
            <a:endParaRPr lang="en-US" dirty="0"/>
          </a:p>
        </p:txBody>
      </p:sp>
      <p:sp>
        <p:nvSpPr>
          <p:cNvPr id="8" name="Footer Placeholder 7"/>
          <p:cNvSpPr>
            <a:spLocks noGrp="1"/>
          </p:cNvSpPr>
          <p:nvPr>
            <p:ph type="ftr" sz="quarter" idx="11"/>
          </p:nvPr>
        </p:nvSpPr>
        <p:spPr/>
        <p:txBody>
          <a:bodyPr/>
          <a:lstStyle/>
          <a:p>
            <a:r>
              <a:rPr lang="en-US"/>
              <a:t>DRAFT-DIB SCC Cyber Training Working Group</a:t>
            </a:r>
            <a:endParaRPr lang="en-US" dirty="0"/>
          </a:p>
        </p:txBody>
      </p:sp>
      <p:sp>
        <p:nvSpPr>
          <p:cNvPr id="9" name="Slide Number Placeholder 8"/>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0228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E6EC6D-030A-4245-8862-F7117E3200F8}" type="datetime1">
              <a:rPr lang="en-US" smtClean="0"/>
              <a:t>10/19/2023</a:t>
            </a:fld>
            <a:endParaRPr lang="en-US" dirty="0"/>
          </a:p>
        </p:txBody>
      </p:sp>
      <p:sp>
        <p:nvSpPr>
          <p:cNvPr id="4" name="Footer Placeholder 3"/>
          <p:cNvSpPr>
            <a:spLocks noGrp="1"/>
          </p:cNvSpPr>
          <p:nvPr>
            <p:ph type="ftr" sz="quarter" idx="11"/>
          </p:nvPr>
        </p:nvSpPr>
        <p:spPr/>
        <p:txBody>
          <a:bodyPr/>
          <a:lstStyle/>
          <a:p>
            <a:r>
              <a:rPr lang="en-US"/>
              <a:t>DRAFT-DIB SCC Cyber Training Working Group</a:t>
            </a:r>
            <a:endParaRPr lang="en-US" dirty="0"/>
          </a:p>
        </p:txBody>
      </p:sp>
      <p:sp>
        <p:nvSpPr>
          <p:cNvPr id="5" name="Slide Number Placeholder 4"/>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747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3ED76-0ECC-40E7-93D7-49F99F961602}" type="datetime1">
              <a:rPr lang="en-US" smtClean="0"/>
              <a:t>10/19/2023</a:t>
            </a:fld>
            <a:endParaRPr lang="en-US" dirty="0"/>
          </a:p>
        </p:txBody>
      </p:sp>
      <p:sp>
        <p:nvSpPr>
          <p:cNvPr id="3" name="Footer Placeholder 2"/>
          <p:cNvSpPr>
            <a:spLocks noGrp="1"/>
          </p:cNvSpPr>
          <p:nvPr>
            <p:ph type="ftr" sz="quarter" idx="11"/>
          </p:nvPr>
        </p:nvSpPr>
        <p:spPr/>
        <p:txBody>
          <a:bodyPr/>
          <a:lstStyle/>
          <a:p>
            <a:r>
              <a:rPr lang="en-US"/>
              <a:t>DRAFT-DIB SCC Cyber Training Working Group</a:t>
            </a:r>
            <a:endParaRPr lang="en-US" dirty="0"/>
          </a:p>
        </p:txBody>
      </p:sp>
      <p:sp>
        <p:nvSpPr>
          <p:cNvPr id="4" name="Slide Number Placeholder 3"/>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0298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4AB38-9F4C-419B-AA33-57512512B421}" type="datetime1">
              <a:rPr lang="en-US" smtClean="0"/>
              <a:t>10/19/2023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9288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07836-7422-41A7-BAA7-9BA9CF0DC85F}" type="datetime1">
              <a:rPr lang="en-US" smtClean="0"/>
              <a:t>10/19/2023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66005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821452" y="6022370"/>
            <a:ext cx="2549096" cy="784830"/>
          </a:xfrm>
          <a:prstGeom prst="rect">
            <a:avLst/>
          </a:prstGeom>
        </p:spPr>
        <p:txBody>
          <a:bodyPr vert="horz" wrap="none" lIns="91440" tIns="45720" rIns="91440" bIns="45720" rtlCol="0" anchor="b" anchorCtr="1">
            <a:spAutoFit/>
          </a:bodyPr>
          <a:lstStyle>
            <a:lvl1pPr algn="l">
              <a:defRPr sz="900">
                <a:solidFill>
                  <a:schemeClr val="tx1">
                    <a:tint val="75000"/>
                  </a:schemeClr>
                </a:solidFill>
              </a:defRPr>
            </a:lvl1pPr>
          </a:lstStyle>
          <a:p>
            <a:r>
              <a:rPr lang="en-US"/>
              <a:t>DRAFT-DIB SCC Cyber Training Working Group</a:t>
            </a:r>
          </a:p>
          <a:p>
            <a:endParaRPr lang="en-US"/>
          </a:p>
          <a:p>
            <a:endParaRPr lang="en-US"/>
          </a:p>
          <a:p>
            <a:endParaRPr lang="en-US"/>
          </a:p>
          <a:p>
            <a:endParaRPr lang="en-US" dirty="0"/>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9A7DC6-50BB-4B71-AC02-590E9CB87A28}" type="datetime1">
              <a:rPr lang="en-US" smtClean="0"/>
              <a:t>10/19/2023</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CD8977-B073-4460-AE63-2BD9EC7B16E4}" type="slidenum">
              <a:rPr lang="en-US" smtClean="0"/>
              <a:t>‹#›</a:t>
            </a:fld>
            <a:endParaRPr lang="en-US" dirty="0"/>
          </a:p>
        </p:txBody>
      </p:sp>
    </p:spTree>
    <p:extLst>
      <p:ext uri="{BB962C8B-B14F-4D97-AF65-F5344CB8AC3E}">
        <p14:creationId xmlns:p14="http://schemas.microsoft.com/office/powerpoint/2010/main" val="4222302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ibscctraining@ndisa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0220-005B-4589-AF14-312C82CAF1AA}"/>
              </a:ext>
            </a:extLst>
          </p:cNvPr>
          <p:cNvSpPr>
            <a:spLocks noGrp="1"/>
          </p:cNvSpPr>
          <p:nvPr>
            <p:ph type="ctrTitle"/>
          </p:nvPr>
        </p:nvSpPr>
        <p:spPr>
          <a:xfrm>
            <a:off x="393085" y="1216418"/>
            <a:ext cx="9994900" cy="2387600"/>
          </a:xfrm>
        </p:spPr>
        <p:txBody>
          <a:bodyPr>
            <a:normAutofit/>
          </a:bodyPr>
          <a:lstStyle/>
          <a:p>
            <a:pPr algn="ctr"/>
            <a:r>
              <a:rPr lang="en-US" sz="4400" dirty="0"/>
              <a:t>Defense Industrial Base (DIB)</a:t>
            </a:r>
            <a:br>
              <a:rPr lang="en-US" sz="4400" dirty="0"/>
            </a:br>
            <a:r>
              <a:rPr lang="en-US" sz="4400" dirty="0"/>
              <a:t>Sector Coordinating Council (SCC) </a:t>
            </a:r>
            <a:br>
              <a:rPr lang="en-US" sz="4400" dirty="0"/>
            </a:br>
            <a:r>
              <a:rPr lang="en-US" sz="4400" dirty="0"/>
              <a:t>Supply Chain Cyber Training</a:t>
            </a:r>
          </a:p>
        </p:txBody>
      </p:sp>
      <p:sp>
        <p:nvSpPr>
          <p:cNvPr id="3" name="Subtitle 2">
            <a:extLst>
              <a:ext uri="{FF2B5EF4-FFF2-40B4-BE49-F238E27FC236}">
                <a16:creationId xmlns:a16="http://schemas.microsoft.com/office/drawing/2014/main" id="{1819652C-637D-41CB-9946-B468E748CF26}"/>
              </a:ext>
            </a:extLst>
          </p:cNvPr>
          <p:cNvSpPr>
            <a:spLocks noGrp="1"/>
          </p:cNvSpPr>
          <p:nvPr>
            <p:ph type="subTitle" idx="1"/>
          </p:nvPr>
        </p:nvSpPr>
        <p:spPr/>
        <p:txBody>
          <a:bodyPr/>
          <a:lstStyle/>
          <a:p>
            <a:pPr algn="ctr"/>
            <a:r>
              <a:rPr lang="en-US" dirty="0"/>
              <a:t>Cyber/Cybersecurity Maturity Model Certification (CMMC) v2.0</a:t>
            </a:r>
          </a:p>
        </p:txBody>
      </p:sp>
      <p:sp>
        <p:nvSpPr>
          <p:cNvPr id="5" name="Slide Number Placeholder 4">
            <a:extLst>
              <a:ext uri="{FF2B5EF4-FFF2-40B4-BE49-F238E27FC236}">
                <a16:creationId xmlns:a16="http://schemas.microsoft.com/office/drawing/2014/main" id="{7B6760A5-C95A-40B0-B7E7-85A1F79EB417}"/>
              </a:ext>
            </a:extLst>
          </p:cNvPr>
          <p:cNvSpPr>
            <a:spLocks noGrp="1"/>
          </p:cNvSpPr>
          <p:nvPr>
            <p:ph type="sldNum" sz="quarter" idx="12"/>
          </p:nvPr>
        </p:nvSpPr>
        <p:spPr/>
        <p:txBody>
          <a:bodyPr/>
          <a:lstStyle/>
          <a:p>
            <a:fld id="{EBCD8977-B073-4460-AE63-2BD9EC7B16E4}" type="slidenum">
              <a:rPr lang="en-US"/>
              <a:pPr/>
              <a:t>1</a:t>
            </a:fld>
            <a:endParaRPr lang="en-US"/>
          </a:p>
        </p:txBody>
      </p:sp>
      <p:pic>
        <p:nvPicPr>
          <p:cNvPr id="6" name="Picture 5">
            <a:extLst>
              <a:ext uri="{FF2B5EF4-FFF2-40B4-BE49-F238E27FC236}">
                <a16:creationId xmlns:a16="http://schemas.microsoft.com/office/drawing/2014/main" id="{6CE51D84-AEE6-473B-94A0-6C323CD54C6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1C745584-C333-8057-5DFE-E4D19CF05286}"/>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47043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Module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551215"/>
            <a:ext cx="8795657" cy="4490148"/>
          </a:xfrm>
        </p:spPr>
        <p:txBody>
          <a:bodyPr/>
          <a:lstStyle/>
          <a:p>
            <a:r>
              <a:rPr lang="en-US" dirty="0"/>
              <a:t>Cybersecurity is about keeping our digital data, systems, and activities secure (confidential, available, and unaltered)</a:t>
            </a:r>
          </a:p>
          <a:p>
            <a:r>
              <a:rPr lang="en-US" dirty="0">
                <a:cs typeface="Calibri Light" panose="020F0302020204030204" pitchFamily="34" charset="0"/>
              </a:rPr>
              <a:t>Cybersecurity attacks continue to increase in frequency and sophistication for the Aerospace and Defense industry and supply chain</a:t>
            </a:r>
          </a:p>
          <a:p>
            <a:r>
              <a:rPr lang="en-US" sz="1800" dirty="0">
                <a:effectLst/>
                <a:latin typeface="Trebuchet MS" panose="020B0603020202020204" pitchFamily="34" charset="0"/>
                <a:ea typeface="Calibri" panose="020F0502020204030204" pitchFamily="34" charset="0"/>
              </a:rPr>
              <a:t>Everyone is at risk when it comes to cyber attacks, but small businesses are more likely targets because of perceived limited resources to protect the business and its infrastructure</a:t>
            </a:r>
          </a:p>
          <a:p>
            <a:r>
              <a:rPr lang="en-US" sz="1800" dirty="0"/>
              <a:t>For questions on the content, please send them to </a:t>
            </a:r>
            <a:r>
              <a:rPr lang="en-US" sz="1800" dirty="0">
                <a:hlinkClick r:id="rId2"/>
              </a:rPr>
              <a:t>DIB SCC Cyber Training</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10</a:t>
            </a:fld>
            <a:endParaRPr lang="en-US" dirty="0"/>
          </a:p>
        </p:txBody>
      </p:sp>
      <p:pic>
        <p:nvPicPr>
          <p:cNvPr id="6" name="Picture 5">
            <a:extLst>
              <a:ext uri="{FF2B5EF4-FFF2-40B4-BE49-F238E27FC236}">
                <a16:creationId xmlns:a16="http://schemas.microsoft.com/office/drawing/2014/main" id="{8A529330-87F2-4AEB-ABBB-527D677BB224}"/>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97EF97DB-EDC9-4D92-B217-EF5AB72D62B9}"/>
              </a:ext>
            </a:extLst>
          </p:cNvPr>
          <p:cNvSpPr txBox="1"/>
          <p:nvPr/>
        </p:nvSpPr>
        <p:spPr>
          <a:xfrm>
            <a:off x="630195" y="5758250"/>
            <a:ext cx="8795657" cy="353943"/>
          </a:xfrm>
          <a:prstGeom prst="rect">
            <a:avLst/>
          </a:prstGeom>
          <a:noFill/>
        </p:spPr>
        <p:txBody>
          <a:bodyPr wrap="square" rtlCol="0">
            <a:spAutoFit/>
          </a:bodyPr>
          <a:lstStyle/>
          <a:p>
            <a:r>
              <a:rPr lang="en-US" sz="1700" dirty="0"/>
              <a:t>Next: Module 2 - Cybersecurity Maturity Model Certification (Level 1)</a:t>
            </a:r>
          </a:p>
        </p:txBody>
      </p:sp>
      <p:sp>
        <p:nvSpPr>
          <p:cNvPr id="11" name="Plus Sign 10">
            <a:extLst>
              <a:ext uri="{FF2B5EF4-FFF2-40B4-BE49-F238E27FC236}">
                <a16:creationId xmlns:a16="http://schemas.microsoft.com/office/drawing/2014/main" id="{596983BA-C7C4-471C-96D7-7275982ADDC2}"/>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46ED9CA6-77D1-F3C2-B7B1-1761CC67640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25340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E48D-3970-497A-A357-85B16DEDE936}"/>
              </a:ext>
            </a:extLst>
          </p:cNvPr>
          <p:cNvSpPr>
            <a:spLocks noGrp="1"/>
          </p:cNvSpPr>
          <p:nvPr>
            <p:ph type="title"/>
          </p:nvPr>
        </p:nvSpPr>
        <p:spPr>
          <a:xfrm>
            <a:off x="838200" y="365126"/>
            <a:ext cx="10515600" cy="915988"/>
          </a:xfrm>
        </p:spPr>
        <p:txBody>
          <a:bodyPr/>
          <a:lstStyle/>
          <a:p>
            <a:r>
              <a:rPr lang="en-US" dirty="0"/>
              <a:t>Agenda</a:t>
            </a:r>
          </a:p>
        </p:txBody>
      </p:sp>
      <p:sp>
        <p:nvSpPr>
          <p:cNvPr id="3" name="Content Placeholder 2">
            <a:extLst>
              <a:ext uri="{FF2B5EF4-FFF2-40B4-BE49-F238E27FC236}">
                <a16:creationId xmlns:a16="http://schemas.microsoft.com/office/drawing/2014/main" id="{D6230783-92D8-4AAC-A20E-5C2D3426C6BB}"/>
              </a:ext>
            </a:extLst>
          </p:cNvPr>
          <p:cNvSpPr>
            <a:spLocks noGrp="1"/>
          </p:cNvSpPr>
          <p:nvPr>
            <p:ph idx="1"/>
          </p:nvPr>
        </p:nvSpPr>
        <p:spPr>
          <a:xfrm>
            <a:off x="838200" y="1460500"/>
            <a:ext cx="10515600" cy="4716463"/>
          </a:xfrm>
        </p:spPr>
        <p:txBody>
          <a:bodyPr>
            <a:normAutofit/>
          </a:bodyPr>
          <a:lstStyle/>
          <a:p>
            <a:r>
              <a:rPr lang="en-US" dirty="0">
                <a:highlight>
                  <a:srgbClr val="FFFF00"/>
                </a:highlight>
              </a:rPr>
              <a:t>Module 1: Cybersecurity: Why it is Important?</a:t>
            </a:r>
          </a:p>
          <a:p>
            <a:r>
              <a:rPr lang="en-US" dirty="0"/>
              <a:t>Module 2: Cybersecurity Maturity Model Certification</a:t>
            </a:r>
          </a:p>
          <a:p>
            <a:r>
              <a:rPr lang="en-US" dirty="0"/>
              <a:t>Module 3: Incident Reporting</a:t>
            </a:r>
          </a:p>
          <a:p>
            <a:r>
              <a:rPr lang="en-US" dirty="0"/>
              <a:t>Module 4: Cybersecurity Best Practices</a:t>
            </a:r>
          </a:p>
          <a:p>
            <a:r>
              <a:rPr lang="en-US" dirty="0"/>
              <a:t>Resource Guide: Glossary, Acronym Guide and Resources for Additional Information</a:t>
            </a:r>
          </a:p>
          <a:p>
            <a:r>
              <a:rPr lang="en-US" dirty="0"/>
              <a:t>CMMC Domains</a:t>
            </a:r>
          </a:p>
          <a:p>
            <a:r>
              <a:rPr lang="en-US" dirty="0"/>
              <a:t>Survey</a:t>
            </a:r>
          </a:p>
        </p:txBody>
      </p:sp>
      <p:sp>
        <p:nvSpPr>
          <p:cNvPr id="5" name="Slide Number Placeholder 4">
            <a:extLst>
              <a:ext uri="{FF2B5EF4-FFF2-40B4-BE49-F238E27FC236}">
                <a16:creationId xmlns:a16="http://schemas.microsoft.com/office/drawing/2014/main" id="{74221916-8EB0-4821-AA57-B3269EA0087F}"/>
              </a:ext>
            </a:extLst>
          </p:cNvPr>
          <p:cNvSpPr>
            <a:spLocks noGrp="1"/>
          </p:cNvSpPr>
          <p:nvPr>
            <p:ph type="sldNum" sz="quarter" idx="12"/>
          </p:nvPr>
        </p:nvSpPr>
        <p:spPr/>
        <p:txBody>
          <a:bodyPr/>
          <a:lstStyle/>
          <a:p>
            <a:fld id="{EBCD8977-B073-4460-AE63-2BD9EC7B16E4}" type="slidenum">
              <a:rPr lang="en-US"/>
              <a:pPr/>
              <a:t>2</a:t>
            </a:fld>
            <a:endParaRPr lang="en-US"/>
          </a:p>
        </p:txBody>
      </p:sp>
      <p:pic>
        <p:nvPicPr>
          <p:cNvPr id="6" name="Picture 5">
            <a:extLst>
              <a:ext uri="{FF2B5EF4-FFF2-40B4-BE49-F238E27FC236}">
                <a16:creationId xmlns:a16="http://schemas.microsoft.com/office/drawing/2014/main" id="{98A335F2-7C01-44A5-88B5-9603A55B0AD5}"/>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2E74C04-6F2B-387E-C91C-56C352F5215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0793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3669-C378-4B76-A116-9346498134EC}"/>
              </a:ext>
            </a:extLst>
          </p:cNvPr>
          <p:cNvSpPr>
            <a:spLocks noGrp="1"/>
          </p:cNvSpPr>
          <p:nvPr>
            <p:ph type="ctrTitle"/>
          </p:nvPr>
        </p:nvSpPr>
        <p:spPr/>
        <p:txBody>
          <a:bodyPr/>
          <a:lstStyle/>
          <a:p>
            <a:r>
              <a:rPr lang="en-US"/>
              <a:t>Cybersecurity: </a:t>
            </a:r>
            <a:br>
              <a:rPr lang="en-US"/>
            </a:br>
            <a:r>
              <a:rPr lang="en-US"/>
              <a:t>Why is it Important?</a:t>
            </a:r>
          </a:p>
        </p:txBody>
      </p:sp>
      <p:sp>
        <p:nvSpPr>
          <p:cNvPr id="3" name="Subtitle 2">
            <a:extLst>
              <a:ext uri="{FF2B5EF4-FFF2-40B4-BE49-F238E27FC236}">
                <a16:creationId xmlns:a16="http://schemas.microsoft.com/office/drawing/2014/main" id="{E2E2B571-C35A-432A-84BF-F72B50130AE7}"/>
              </a:ext>
            </a:extLst>
          </p:cNvPr>
          <p:cNvSpPr>
            <a:spLocks noGrp="1"/>
          </p:cNvSpPr>
          <p:nvPr>
            <p:ph type="subTitle" idx="1"/>
          </p:nvPr>
        </p:nvSpPr>
        <p:spPr/>
        <p:txBody>
          <a:bodyPr/>
          <a:lstStyle/>
          <a:p>
            <a:r>
              <a:rPr lang="en-US" dirty="0"/>
              <a:t>Module 1</a:t>
            </a:r>
            <a:endParaRPr lang="en-US"/>
          </a:p>
        </p:txBody>
      </p:sp>
      <p:sp>
        <p:nvSpPr>
          <p:cNvPr id="5" name="Slide Number Placeholder 4">
            <a:extLst>
              <a:ext uri="{FF2B5EF4-FFF2-40B4-BE49-F238E27FC236}">
                <a16:creationId xmlns:a16="http://schemas.microsoft.com/office/drawing/2014/main" id="{C8166781-A845-443B-B66D-7B1FC07C0D26}"/>
              </a:ext>
            </a:extLst>
          </p:cNvPr>
          <p:cNvSpPr>
            <a:spLocks noGrp="1"/>
          </p:cNvSpPr>
          <p:nvPr>
            <p:ph type="sldNum" sz="quarter" idx="12"/>
          </p:nvPr>
        </p:nvSpPr>
        <p:spPr/>
        <p:txBody>
          <a:bodyPr/>
          <a:lstStyle/>
          <a:p>
            <a:fld id="{EBCD8977-B073-4460-AE63-2BD9EC7B16E4}" type="slidenum">
              <a:rPr lang="en-US"/>
              <a:pPr/>
              <a:t>3</a:t>
            </a:fld>
            <a:endParaRPr lang="en-US"/>
          </a:p>
        </p:txBody>
      </p:sp>
      <p:pic>
        <p:nvPicPr>
          <p:cNvPr id="6" name="Picture 5">
            <a:extLst>
              <a:ext uri="{FF2B5EF4-FFF2-40B4-BE49-F238E27FC236}">
                <a16:creationId xmlns:a16="http://schemas.microsoft.com/office/drawing/2014/main" id="{7FFD5A45-16CF-48CF-9394-89313169A87E}"/>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2669B29-BD41-530D-2B0C-2E7BF758188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55415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F6EE-8E34-49E0-B5EC-20DFA084DA99}"/>
              </a:ext>
            </a:extLst>
          </p:cNvPr>
          <p:cNvSpPr>
            <a:spLocks noGrp="1"/>
          </p:cNvSpPr>
          <p:nvPr>
            <p:ph type="title"/>
          </p:nvPr>
        </p:nvSpPr>
        <p:spPr>
          <a:xfrm>
            <a:off x="498917" y="364278"/>
            <a:ext cx="8596668" cy="840059"/>
          </a:xfrm>
        </p:spPr>
        <p:txBody>
          <a:bodyPr/>
          <a:lstStyle/>
          <a:p>
            <a:r>
              <a:rPr lang="en-US" dirty="0"/>
              <a:t>Disclaimer and Overview</a:t>
            </a:r>
          </a:p>
        </p:txBody>
      </p:sp>
      <p:sp>
        <p:nvSpPr>
          <p:cNvPr id="3" name="Content Placeholder 2">
            <a:extLst>
              <a:ext uri="{FF2B5EF4-FFF2-40B4-BE49-F238E27FC236}">
                <a16:creationId xmlns:a16="http://schemas.microsoft.com/office/drawing/2014/main" id="{C9E761D3-6E31-4269-9A5B-DEB822394285}"/>
              </a:ext>
            </a:extLst>
          </p:cNvPr>
          <p:cNvSpPr>
            <a:spLocks noGrp="1"/>
          </p:cNvSpPr>
          <p:nvPr>
            <p:ph idx="1"/>
          </p:nvPr>
        </p:nvSpPr>
        <p:spPr>
          <a:xfrm>
            <a:off x="687124" y="1360145"/>
            <a:ext cx="8914073" cy="4979882"/>
          </a:xfrm>
        </p:spPr>
        <p:txBody>
          <a:bodyPr>
            <a:normAutofit fontScale="92500" lnSpcReduction="20000"/>
          </a:bodyPr>
          <a:lstStyle/>
          <a:p>
            <a:r>
              <a:rPr lang="en-US" dirty="0">
                <a:effectLst/>
                <a:ea typeface="Times New Roman" panose="02020603050405020304" pitchFamily="18" charset="0"/>
              </a:rPr>
              <a:t>The intent of this training is to build awareness for Defense Industrial Base (DIB) suppliers of the likely requirements of the Cybersecurity Maturity Model Certification (CMMC) and their obligation to meet FAR 52.204-21 (basic cyber hygiene) and DFARS 252.204-7012 (specialized data handling and protection requirements).</a:t>
            </a:r>
            <a:endParaRPr lang="en-US" dirty="0"/>
          </a:p>
          <a:p>
            <a:r>
              <a:rPr lang="en-US" dirty="0"/>
              <a:t>This training is self-paced and intended for a range of roles and responsibilities including, but not limited to, executives, project managers and technical staff from organizations seeking certification (OSC) and need to comply with CMMC. Currently, CMMC does not apply to any contractor.</a:t>
            </a:r>
          </a:p>
          <a:p>
            <a:r>
              <a:rPr lang="en-US" dirty="0"/>
              <a:t>Note: Completion of this training DOES NOT certify your organization. This training is intended for the purposes of providing awareness of the subjects outlined above.</a:t>
            </a:r>
          </a:p>
          <a:p>
            <a:r>
              <a:rPr lang="en-US" dirty="0"/>
              <a:t>The DIB Sector Coordinating Council (SCC) Supply Chain Task Force does not take responsibility for suppliers’ certification by the CMMC 3rd Party Assessment Organization (C3PAO).</a:t>
            </a:r>
          </a:p>
          <a:p>
            <a:r>
              <a:rPr lang="en-US" dirty="0"/>
              <a:t>This training focuses on U.S. regulations and industry best practices:</a:t>
            </a:r>
          </a:p>
          <a:p>
            <a:pPr lvl="1"/>
            <a:r>
              <a:rPr lang="en-US" dirty="0">
                <a:effectLst/>
              </a:rPr>
              <a:t>U.S. Department of Defense (DoD) Chief Information Officer (CIO) </a:t>
            </a:r>
            <a:r>
              <a:rPr lang="en-US" dirty="0"/>
              <a:t>Cybersecurity Maturity Model Certification (CMMC) Information</a:t>
            </a:r>
          </a:p>
          <a:p>
            <a:pPr lvl="1"/>
            <a:r>
              <a:rPr lang="en-US" dirty="0"/>
              <a:t>National Institute of Standards &amp; Technologies (NIST) publications</a:t>
            </a:r>
          </a:p>
          <a:p>
            <a:pPr lvl="1"/>
            <a:r>
              <a:rPr lang="en-US" dirty="0"/>
              <a:t>National Archives &amp; Records Administration (NARA) definitions</a:t>
            </a:r>
          </a:p>
          <a:p>
            <a:pPr lvl="1"/>
            <a:r>
              <a:rPr lang="en-US" dirty="0"/>
              <a:t>DIB SCC Supply Chain Task Force – </a:t>
            </a:r>
            <a:r>
              <a:rPr lang="en-US" dirty="0" err="1"/>
              <a:t>CyberAssist</a:t>
            </a:r>
            <a:r>
              <a:rPr lang="en-US" dirty="0"/>
              <a:t> website</a:t>
            </a:r>
          </a:p>
        </p:txBody>
      </p:sp>
      <p:sp>
        <p:nvSpPr>
          <p:cNvPr id="5" name="Slide Number Placeholder 4">
            <a:extLst>
              <a:ext uri="{FF2B5EF4-FFF2-40B4-BE49-F238E27FC236}">
                <a16:creationId xmlns:a16="http://schemas.microsoft.com/office/drawing/2014/main" id="{5C041CD4-597A-4DD0-B10E-07983346772E}"/>
              </a:ext>
            </a:extLst>
          </p:cNvPr>
          <p:cNvSpPr>
            <a:spLocks noGrp="1"/>
          </p:cNvSpPr>
          <p:nvPr>
            <p:ph type="sldNum" sz="quarter" idx="12"/>
          </p:nvPr>
        </p:nvSpPr>
        <p:spPr/>
        <p:txBody>
          <a:bodyPr/>
          <a:lstStyle/>
          <a:p>
            <a:fld id="{EBCD8977-B073-4460-AE63-2BD9EC7B16E4}" type="slidenum">
              <a:rPr lang="en-US"/>
              <a:pPr/>
              <a:t>4</a:t>
            </a:fld>
            <a:endParaRPr lang="en-US"/>
          </a:p>
        </p:txBody>
      </p:sp>
      <p:pic>
        <p:nvPicPr>
          <p:cNvPr id="6" name="Picture 5">
            <a:extLst>
              <a:ext uri="{FF2B5EF4-FFF2-40B4-BE49-F238E27FC236}">
                <a16:creationId xmlns:a16="http://schemas.microsoft.com/office/drawing/2014/main" id="{9EDDC60C-7E51-4907-A376-B45F46DBBE3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A2A68308-3371-4E34-8D38-CEBC661F2E66}"/>
              </a:ext>
            </a:extLst>
          </p:cNvPr>
          <p:cNvSpPr txBox="1"/>
          <p:nvPr/>
        </p:nvSpPr>
        <p:spPr>
          <a:xfrm>
            <a:off x="5945624" y="165582"/>
            <a:ext cx="3526057" cy="1092607"/>
          </a:xfrm>
          <a:prstGeom prst="rect">
            <a:avLst/>
          </a:prstGeom>
          <a:noFill/>
        </p:spPr>
        <p:txBody>
          <a:bodyPr wrap="square" rtlCol="0">
            <a:spAutoFit/>
          </a:bodyPr>
          <a:lstStyle/>
          <a:p>
            <a:r>
              <a:rPr lang="en-US" sz="1300" b="1" dirty="0">
                <a:solidFill>
                  <a:srgbClr val="FF0000"/>
                </a:solidFill>
              </a:rPr>
              <a:t>Note: CMMC is still going through the rule-making process and certain aspects and requirements may change. Refer to the</a:t>
            </a:r>
            <a:r>
              <a:rPr lang="en-US" sz="1300" b="1" i="1" dirty="0">
                <a:solidFill>
                  <a:srgbClr val="FF0000"/>
                </a:solidFill>
              </a:rPr>
              <a:t> Resources Guide </a:t>
            </a:r>
            <a:r>
              <a:rPr lang="en-US" sz="1300" b="1" dirty="0">
                <a:solidFill>
                  <a:srgbClr val="FF0000"/>
                </a:solidFill>
              </a:rPr>
              <a:t>provided in this training for the most updated information.</a:t>
            </a:r>
          </a:p>
        </p:txBody>
      </p:sp>
      <p:sp>
        <p:nvSpPr>
          <p:cNvPr id="7" name="Footer Placeholder 3">
            <a:extLst>
              <a:ext uri="{FF2B5EF4-FFF2-40B4-BE49-F238E27FC236}">
                <a16:creationId xmlns:a16="http://schemas.microsoft.com/office/drawing/2014/main" id="{EF882294-5982-5646-C93B-D30BA792B5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67543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Module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fontScale="92500" lnSpcReduction="10000"/>
          </a:bodyPr>
          <a:lstStyle/>
          <a:p>
            <a:pPr marL="0" indent="0">
              <a:buNone/>
            </a:pPr>
            <a:r>
              <a:rPr lang="en-US" sz="1700" dirty="0"/>
              <a:t>Topics covered in this module:</a:t>
            </a:r>
          </a:p>
          <a:p>
            <a:pPr lvl="1"/>
            <a:r>
              <a:rPr lang="en-US" dirty="0"/>
              <a:t>What is Cybersecurity?</a:t>
            </a:r>
          </a:p>
          <a:p>
            <a:pPr lvl="1"/>
            <a:r>
              <a:rPr lang="en-US" dirty="0"/>
              <a:t>CIA Triad</a:t>
            </a:r>
          </a:p>
          <a:p>
            <a:pPr lvl="1"/>
            <a:r>
              <a:rPr lang="en-US" dirty="0"/>
              <a:t>Why it is important?</a:t>
            </a:r>
          </a:p>
          <a:p>
            <a:pPr lvl="1"/>
            <a:r>
              <a:rPr lang="en-US" dirty="0"/>
              <a:t>Are your IT environments protected? Is your information protected?</a:t>
            </a:r>
          </a:p>
          <a:p>
            <a:pPr lvl="1"/>
            <a:r>
              <a:rPr lang="en-US" dirty="0"/>
              <a:t>Module Summary</a:t>
            </a:r>
          </a:p>
          <a:p>
            <a:pPr marL="0" indent="0">
              <a:buNone/>
            </a:pPr>
            <a:r>
              <a:rPr lang="en-US" sz="1700" dirty="0"/>
              <a:t>The objectives of this module are:</a:t>
            </a:r>
          </a:p>
          <a:p>
            <a:pPr lvl="1"/>
            <a:r>
              <a:rPr lang="en-US" dirty="0"/>
              <a:t>Provide understanding of the importance of cybersecurity;</a:t>
            </a:r>
          </a:p>
          <a:p>
            <a:pPr lvl="1"/>
            <a:r>
              <a:rPr lang="en-US" dirty="0"/>
              <a:t>Provide understanding of the CIA Triad; and</a:t>
            </a:r>
          </a:p>
          <a:p>
            <a:pPr lvl="1"/>
            <a:r>
              <a:rPr lang="en-US" dirty="0"/>
              <a:t>Provide understanding of who is at risk.</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5</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grpSp>
        <p:nvGrpSpPr>
          <p:cNvPr id="18" name="Group 17">
            <a:extLst>
              <a:ext uri="{FF2B5EF4-FFF2-40B4-BE49-F238E27FC236}">
                <a16:creationId xmlns:a16="http://schemas.microsoft.com/office/drawing/2014/main" id="{1A472EA9-05D8-4D41-9232-B01022A46CDE}"/>
              </a:ext>
            </a:extLst>
          </p:cNvPr>
          <p:cNvGrpSpPr/>
          <p:nvPr/>
        </p:nvGrpSpPr>
        <p:grpSpPr>
          <a:xfrm>
            <a:off x="2787275" y="5338609"/>
            <a:ext cx="4494879" cy="1384995"/>
            <a:chOff x="2787275" y="5410933"/>
            <a:chExt cx="4494879" cy="1384995"/>
          </a:xfrm>
        </p:grpSpPr>
        <p:grpSp>
          <p:nvGrpSpPr>
            <p:cNvPr id="8" name="Group 7">
              <a:extLst>
                <a:ext uri="{FF2B5EF4-FFF2-40B4-BE49-F238E27FC236}">
                  <a16:creationId xmlns:a16="http://schemas.microsoft.com/office/drawing/2014/main" id="{B2C9A1E6-3BA0-46A6-847C-A51D60CC429C}"/>
                </a:ext>
              </a:extLst>
            </p:cNvPr>
            <p:cNvGrpSpPr/>
            <p:nvPr/>
          </p:nvGrpSpPr>
          <p:grpSpPr>
            <a:xfrm>
              <a:off x="2787275" y="5410933"/>
              <a:ext cx="4494879" cy="1384995"/>
              <a:chOff x="605931" y="4849067"/>
              <a:chExt cx="4494879" cy="1384995"/>
            </a:xfrm>
          </p:grpSpPr>
          <p:grpSp>
            <p:nvGrpSpPr>
              <p:cNvPr id="9" name="Group 8">
                <a:extLst>
                  <a:ext uri="{FF2B5EF4-FFF2-40B4-BE49-F238E27FC236}">
                    <a16:creationId xmlns:a16="http://schemas.microsoft.com/office/drawing/2014/main" id="{B794DF81-7F40-4AFD-8BED-C7D27779F768}"/>
                  </a:ext>
                </a:extLst>
              </p:cNvPr>
              <p:cNvGrpSpPr/>
              <p:nvPr/>
            </p:nvGrpSpPr>
            <p:grpSpPr>
              <a:xfrm>
                <a:off x="605931" y="4849067"/>
                <a:ext cx="4494879" cy="1384995"/>
                <a:chOff x="1850838" y="2535522"/>
                <a:chExt cx="5184159" cy="1384995"/>
              </a:xfrm>
            </p:grpSpPr>
            <p:sp>
              <p:nvSpPr>
                <p:cNvPr id="11" name="TextBox 10">
                  <a:extLst>
                    <a:ext uri="{FF2B5EF4-FFF2-40B4-BE49-F238E27FC236}">
                      <a16:creationId xmlns:a16="http://schemas.microsoft.com/office/drawing/2014/main" id="{BCB25306-CF5B-4B4B-8225-053FED78D340}"/>
                    </a:ext>
                  </a:extLst>
                </p:cNvPr>
                <p:cNvSpPr txBox="1"/>
                <p:nvPr/>
              </p:nvSpPr>
              <p:spPr>
                <a:xfrm>
                  <a:off x="1850838" y="2535522"/>
                  <a:ext cx="5184159" cy="1384995"/>
                </a:xfrm>
                <a:prstGeom prst="rect">
                  <a:avLst/>
                </a:prstGeom>
                <a:noFill/>
                <a:ln w="38100">
                  <a:solidFill>
                    <a:schemeClr val="accent1"/>
                  </a:solidFill>
                </a:ln>
              </p:spPr>
              <p:txBody>
                <a:bodyPr wrap="square" rtlCol="0">
                  <a:spAutoFit/>
                </a:bodyPr>
                <a:lstStyle/>
                <a:p>
                  <a:r>
                    <a:rPr lang="en-US" sz="1400" b="1" u="sng" dirty="0"/>
                    <a:t>Content Legend </a:t>
                  </a:r>
                </a:p>
                <a:p>
                  <a:r>
                    <a:rPr lang="en-US" sz="1400" dirty="0">
                      <a:solidFill>
                        <a:srgbClr val="00B050"/>
                      </a:solidFill>
                    </a:rPr>
                    <a:t>      </a:t>
                  </a:r>
                </a:p>
                <a:p>
                  <a:r>
                    <a:rPr lang="en-US" sz="1400" dirty="0">
                      <a:solidFill>
                        <a:srgbClr val="00B050"/>
                      </a:solidFill>
                    </a:rPr>
                    <a:t>	= CMMC L1 Content</a:t>
                  </a:r>
                </a:p>
                <a:p>
                  <a:r>
                    <a:rPr lang="en-US" sz="1400" dirty="0">
                      <a:solidFill>
                        <a:srgbClr val="00B050"/>
                      </a:solidFill>
                    </a:rPr>
                    <a:t>	</a:t>
                  </a:r>
                  <a:r>
                    <a:rPr lang="en-US" sz="1400" dirty="0">
                      <a:solidFill>
                        <a:schemeClr val="accent2"/>
                      </a:solidFill>
                    </a:rPr>
                    <a:t>= CMMC L2 Content</a:t>
                  </a:r>
                </a:p>
                <a:p>
                  <a:r>
                    <a:rPr lang="en-US" sz="1400" dirty="0">
                      <a:solidFill>
                        <a:schemeClr val="accent2"/>
                      </a:solidFill>
                    </a:rPr>
                    <a:t>	</a:t>
                  </a:r>
                  <a:r>
                    <a:rPr lang="en-US" sz="1400" dirty="0">
                      <a:solidFill>
                        <a:schemeClr val="accent1">
                          <a:lumMod val="75000"/>
                          <a:lumOff val="25000"/>
                        </a:schemeClr>
                      </a:solidFill>
                    </a:rPr>
                    <a:t>= CMMC L3 Content</a:t>
                  </a:r>
                </a:p>
                <a:p>
                  <a:r>
                    <a:rPr lang="en-US" sz="1400" dirty="0">
                      <a:solidFill>
                        <a:srgbClr val="FF0000"/>
                      </a:solidFill>
                    </a:rPr>
                    <a:t>         = Non-CMMC Content/Extra</a:t>
                  </a:r>
                </a:p>
              </p:txBody>
            </p:sp>
            <p:sp>
              <p:nvSpPr>
                <p:cNvPr id="12" name="Diamond 11">
                  <a:extLst>
                    <a:ext uri="{FF2B5EF4-FFF2-40B4-BE49-F238E27FC236}">
                      <a16:creationId xmlns:a16="http://schemas.microsoft.com/office/drawing/2014/main" id="{8B362BC9-E47E-4B99-AD4E-E715992AB687}"/>
                    </a:ext>
                  </a:extLst>
                </p:cNvPr>
                <p:cNvSpPr/>
                <p:nvPr/>
              </p:nvSpPr>
              <p:spPr>
                <a:xfrm>
                  <a:off x="2136393" y="3217112"/>
                  <a:ext cx="209321" cy="188401"/>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Star: 5 Points 12">
                  <a:extLst>
                    <a:ext uri="{FF2B5EF4-FFF2-40B4-BE49-F238E27FC236}">
                      <a16:creationId xmlns:a16="http://schemas.microsoft.com/office/drawing/2014/main" id="{B27D50DD-A906-46E4-A265-A3FBE5BB3E86}"/>
                    </a:ext>
                  </a:extLst>
                </p:cNvPr>
                <p:cNvSpPr/>
                <p:nvPr/>
              </p:nvSpPr>
              <p:spPr>
                <a:xfrm>
                  <a:off x="2136393" y="2984006"/>
                  <a:ext cx="209321" cy="188401"/>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Plus Sign 9">
                <a:extLst>
                  <a:ext uri="{FF2B5EF4-FFF2-40B4-BE49-F238E27FC236}">
                    <a16:creationId xmlns:a16="http://schemas.microsoft.com/office/drawing/2014/main" id="{AC1BB7A5-FE5B-4DA1-AD9A-A6493D552978}"/>
                  </a:ext>
                </a:extLst>
              </p:cNvPr>
              <p:cNvSpPr/>
              <p:nvPr/>
            </p:nvSpPr>
            <p:spPr>
              <a:xfrm>
                <a:off x="795459" y="5918637"/>
                <a:ext cx="284194" cy="300704"/>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BAFC68E1-A1D1-4F03-A616-6FE1F965100B}"/>
                </a:ext>
              </a:extLst>
            </p:cNvPr>
            <p:cNvSpPr/>
            <p:nvPr/>
          </p:nvSpPr>
          <p:spPr>
            <a:xfrm>
              <a:off x="2999677" y="6311587"/>
              <a:ext cx="245327" cy="144966"/>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Resource Guide for a Glossary and Acronym Guide</a:t>
            </a:r>
          </a:p>
        </p:txBody>
      </p:sp>
      <p:sp>
        <p:nvSpPr>
          <p:cNvPr id="4" name="Footer Placeholder 3">
            <a:extLst>
              <a:ext uri="{FF2B5EF4-FFF2-40B4-BE49-F238E27FC236}">
                <a16:creationId xmlns:a16="http://schemas.microsoft.com/office/drawing/2014/main" id="{333832E8-C6CA-4734-DB76-662C83433C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84969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CAC2-9114-4FD3-AB3B-06E8EEFFA69E}"/>
              </a:ext>
            </a:extLst>
          </p:cNvPr>
          <p:cNvSpPr>
            <a:spLocks noGrp="1"/>
          </p:cNvSpPr>
          <p:nvPr>
            <p:ph type="title"/>
          </p:nvPr>
        </p:nvSpPr>
        <p:spPr>
          <a:xfrm>
            <a:off x="381000" y="278551"/>
            <a:ext cx="10515600" cy="941161"/>
          </a:xfrm>
        </p:spPr>
        <p:txBody>
          <a:bodyPr/>
          <a:lstStyle/>
          <a:p>
            <a:r>
              <a:rPr lang="en-US" dirty="0"/>
              <a:t>What is Cybersecurity?</a:t>
            </a:r>
          </a:p>
        </p:txBody>
      </p:sp>
      <p:sp>
        <p:nvSpPr>
          <p:cNvPr id="3" name="Content Placeholder 2">
            <a:extLst>
              <a:ext uri="{FF2B5EF4-FFF2-40B4-BE49-F238E27FC236}">
                <a16:creationId xmlns:a16="http://schemas.microsoft.com/office/drawing/2014/main" id="{165A5AB9-4ADF-417D-B989-D0AB0FF1FEC1}"/>
              </a:ext>
            </a:extLst>
          </p:cNvPr>
          <p:cNvSpPr>
            <a:spLocks noGrp="1"/>
          </p:cNvSpPr>
          <p:nvPr>
            <p:ph idx="1"/>
          </p:nvPr>
        </p:nvSpPr>
        <p:spPr>
          <a:xfrm>
            <a:off x="381000" y="1375877"/>
            <a:ext cx="4909458" cy="3914581"/>
          </a:xfrm>
        </p:spPr>
        <p:txBody>
          <a:bodyPr>
            <a:normAutofit/>
          </a:bodyPr>
          <a:lstStyle/>
          <a:p>
            <a:r>
              <a:rPr lang="en-US" dirty="0"/>
              <a:t>All the tools we use and actions we take to keep computers, networks, and information </a:t>
            </a:r>
            <a:r>
              <a:rPr lang="en-US" b="1" dirty="0"/>
              <a:t>safe and available</a:t>
            </a:r>
            <a:r>
              <a:rPr lang="en-US" dirty="0"/>
              <a:t> for those who need it, and unavailable for those who should not have it.</a:t>
            </a:r>
          </a:p>
          <a:p>
            <a:r>
              <a:rPr lang="en-US" spc="-10" dirty="0">
                <a:cs typeface="Calibri"/>
              </a:rPr>
              <a:t>That means</a:t>
            </a:r>
            <a:r>
              <a:rPr lang="en-US" b="1" spc="-10" dirty="0">
                <a:cs typeface="Calibri"/>
              </a:rPr>
              <a:t> protecting </a:t>
            </a:r>
            <a:r>
              <a:rPr lang="en-US" spc="-10" dirty="0">
                <a:cs typeface="Calibri"/>
              </a:rPr>
              <a:t>hardware, software, people, and data from everything from cyber attacks to earthquakes.</a:t>
            </a:r>
            <a:endParaRPr lang="en-US" dirty="0"/>
          </a:p>
        </p:txBody>
      </p:sp>
      <p:sp>
        <p:nvSpPr>
          <p:cNvPr id="5" name="Slide Number Placeholder 4">
            <a:extLst>
              <a:ext uri="{FF2B5EF4-FFF2-40B4-BE49-F238E27FC236}">
                <a16:creationId xmlns:a16="http://schemas.microsoft.com/office/drawing/2014/main" id="{3AE1191C-78B2-406F-A1B1-15C86EB43A83}"/>
              </a:ext>
            </a:extLst>
          </p:cNvPr>
          <p:cNvSpPr>
            <a:spLocks noGrp="1"/>
          </p:cNvSpPr>
          <p:nvPr>
            <p:ph type="sldNum" sz="quarter" idx="12"/>
          </p:nvPr>
        </p:nvSpPr>
        <p:spPr/>
        <p:txBody>
          <a:bodyPr/>
          <a:lstStyle/>
          <a:p>
            <a:fld id="{EBCD8977-B073-4460-AE63-2BD9EC7B16E4}" type="slidenum">
              <a:rPr lang="en-US" smtClean="0"/>
              <a:t>6</a:t>
            </a:fld>
            <a:endParaRPr lang="en-US" dirty="0"/>
          </a:p>
        </p:txBody>
      </p:sp>
      <p:pic>
        <p:nvPicPr>
          <p:cNvPr id="6" name="Picture 5">
            <a:extLst>
              <a:ext uri="{FF2B5EF4-FFF2-40B4-BE49-F238E27FC236}">
                <a16:creationId xmlns:a16="http://schemas.microsoft.com/office/drawing/2014/main" id="{C571F99C-242B-4741-A21F-2FE2AA429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509" y="749131"/>
            <a:ext cx="4827605" cy="3780004"/>
          </a:xfrm>
          <a:prstGeom prst="rect">
            <a:avLst/>
          </a:prstGeom>
        </p:spPr>
      </p:pic>
      <p:sp>
        <p:nvSpPr>
          <p:cNvPr id="10" name="TextBox 9">
            <a:extLst>
              <a:ext uri="{FF2B5EF4-FFF2-40B4-BE49-F238E27FC236}">
                <a16:creationId xmlns:a16="http://schemas.microsoft.com/office/drawing/2014/main" id="{A0CE603B-AAF0-413B-A7C8-8CE11353B052}"/>
              </a:ext>
            </a:extLst>
          </p:cNvPr>
          <p:cNvSpPr txBox="1"/>
          <p:nvPr/>
        </p:nvSpPr>
        <p:spPr>
          <a:xfrm>
            <a:off x="669685" y="5321747"/>
            <a:ext cx="8455780" cy="738664"/>
          </a:xfrm>
          <a:prstGeom prst="rect">
            <a:avLst/>
          </a:prstGeom>
          <a:solidFill>
            <a:srgbClr val="28517A"/>
          </a:solidFill>
        </p:spPr>
        <p:txBody>
          <a:bodyPr wrap="square" tIns="91440" bIns="91440" rtlCol="0">
            <a:spAutoFit/>
          </a:bodyPr>
          <a:lstStyle/>
          <a:p>
            <a:pPr algn="ctr"/>
            <a:r>
              <a:rPr lang="en-US" dirty="0">
                <a:solidFill>
                  <a:schemeClr val="bg1"/>
                </a:solidFill>
                <a:cs typeface="Arial" panose="020B0604020202020204" pitchFamily="34" charset="0"/>
              </a:rPr>
              <a:t>Cybersecurity is about keeping our information technology (IT) resources secure (confidential, available, and unaltered).</a:t>
            </a:r>
          </a:p>
        </p:txBody>
      </p:sp>
      <p:pic>
        <p:nvPicPr>
          <p:cNvPr id="8" name="Picture 7">
            <a:extLst>
              <a:ext uri="{FF2B5EF4-FFF2-40B4-BE49-F238E27FC236}">
                <a16:creationId xmlns:a16="http://schemas.microsoft.com/office/drawing/2014/main" id="{20989C0E-14A7-4A61-9E72-DA93A3F46BA8}"/>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Plus Sign 12">
            <a:extLst>
              <a:ext uri="{FF2B5EF4-FFF2-40B4-BE49-F238E27FC236}">
                <a16:creationId xmlns:a16="http://schemas.microsoft.com/office/drawing/2014/main" id="{E2CB9416-89A8-4ACF-A9BD-5D195541D562}"/>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368340B-8D63-97C4-4F6F-4BF4EB7FC7F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41067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342A-94CA-4882-A552-FCA2762B8FDB}"/>
              </a:ext>
            </a:extLst>
          </p:cNvPr>
          <p:cNvSpPr>
            <a:spLocks noGrp="1"/>
          </p:cNvSpPr>
          <p:nvPr>
            <p:ph type="title"/>
          </p:nvPr>
        </p:nvSpPr>
        <p:spPr>
          <a:xfrm>
            <a:off x="380999" y="365125"/>
            <a:ext cx="11379201" cy="828675"/>
          </a:xfrm>
        </p:spPr>
        <p:txBody>
          <a:bodyPr>
            <a:noAutofit/>
          </a:bodyPr>
          <a:lstStyle/>
          <a:p>
            <a:r>
              <a:rPr lang="en-US" dirty="0"/>
              <a:t>CIA Triad</a:t>
            </a:r>
          </a:p>
        </p:txBody>
      </p:sp>
      <p:sp>
        <p:nvSpPr>
          <p:cNvPr id="5" name="Slide Number Placeholder 4">
            <a:extLst>
              <a:ext uri="{FF2B5EF4-FFF2-40B4-BE49-F238E27FC236}">
                <a16:creationId xmlns:a16="http://schemas.microsoft.com/office/drawing/2014/main" id="{C438949E-FC49-447F-B9C1-CBC9EBBD5E5B}"/>
              </a:ext>
            </a:extLst>
          </p:cNvPr>
          <p:cNvSpPr>
            <a:spLocks noGrp="1"/>
          </p:cNvSpPr>
          <p:nvPr>
            <p:ph type="sldNum" sz="quarter" idx="12"/>
          </p:nvPr>
        </p:nvSpPr>
        <p:spPr/>
        <p:txBody>
          <a:bodyPr/>
          <a:lstStyle/>
          <a:p>
            <a:fld id="{EBCD8977-B073-4460-AE63-2BD9EC7B16E4}" type="slidenum">
              <a:rPr lang="en-US" smtClean="0"/>
              <a:t>7</a:t>
            </a:fld>
            <a:endParaRPr lang="en-US" dirty="0"/>
          </a:p>
        </p:txBody>
      </p:sp>
      <p:sp>
        <p:nvSpPr>
          <p:cNvPr id="36" name="TextBox 35">
            <a:extLst>
              <a:ext uri="{FF2B5EF4-FFF2-40B4-BE49-F238E27FC236}">
                <a16:creationId xmlns:a16="http://schemas.microsoft.com/office/drawing/2014/main" id="{0BAF9775-A9F6-4E31-BFAA-A3C5395D7CD6}"/>
              </a:ext>
            </a:extLst>
          </p:cNvPr>
          <p:cNvSpPr txBox="1"/>
          <p:nvPr/>
        </p:nvSpPr>
        <p:spPr>
          <a:xfrm>
            <a:off x="806952" y="6375324"/>
            <a:ext cx="9753600" cy="369332"/>
          </a:xfrm>
          <a:prstGeom prst="rect">
            <a:avLst/>
          </a:prstGeom>
          <a:no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EAED38FB-D43F-4396-B209-2D3AC769D4A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0" name="Plus Sign 19">
            <a:extLst>
              <a:ext uri="{FF2B5EF4-FFF2-40B4-BE49-F238E27FC236}">
                <a16:creationId xmlns:a16="http://schemas.microsoft.com/office/drawing/2014/main" id="{00A37861-8112-4087-978D-D39F419680D6}"/>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5D69B2BC-A3B0-DE87-4C52-72E849430ED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4" name="Group 3">
            <a:extLst>
              <a:ext uri="{FF2B5EF4-FFF2-40B4-BE49-F238E27FC236}">
                <a16:creationId xmlns:a16="http://schemas.microsoft.com/office/drawing/2014/main" id="{FF795DEE-A804-1696-2B29-4FDE32AC6A99}"/>
              </a:ext>
            </a:extLst>
          </p:cNvPr>
          <p:cNvGrpSpPr/>
          <p:nvPr/>
        </p:nvGrpSpPr>
        <p:grpSpPr>
          <a:xfrm>
            <a:off x="314343" y="1082349"/>
            <a:ext cx="9291878" cy="5188603"/>
            <a:chOff x="1730496" y="1104906"/>
            <a:chExt cx="8695432" cy="4771422"/>
          </a:xfrm>
        </p:grpSpPr>
        <p:sp>
          <p:nvSpPr>
            <p:cNvPr id="6" name="Right Arrow 28">
              <a:extLst>
                <a:ext uri="{FF2B5EF4-FFF2-40B4-BE49-F238E27FC236}">
                  <a16:creationId xmlns:a16="http://schemas.microsoft.com/office/drawing/2014/main" id="{284F0E43-714F-C8D5-C028-399E4F168D62}"/>
                </a:ext>
              </a:extLst>
            </p:cNvPr>
            <p:cNvSpPr/>
            <p:nvPr/>
          </p:nvSpPr>
          <p:spPr bwMode="auto">
            <a:xfrm rot="16200000">
              <a:off x="5596129" y="4087257"/>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7" name="Content Placeholder 4">
              <a:extLst>
                <a:ext uri="{FF2B5EF4-FFF2-40B4-BE49-F238E27FC236}">
                  <a16:creationId xmlns:a16="http://schemas.microsoft.com/office/drawing/2014/main" id="{9E5CE603-B555-B794-827A-80E0A7ACE00C}"/>
                </a:ext>
              </a:extLst>
            </p:cNvPr>
            <p:cNvSpPr txBox="1">
              <a:spLocks/>
            </p:cNvSpPr>
            <p:nvPr/>
          </p:nvSpPr>
          <p:spPr>
            <a:xfrm>
              <a:off x="1730496" y="1652611"/>
              <a:ext cx="2783085" cy="1625670"/>
            </a:xfrm>
            <a:prstGeom prst="rect">
              <a:avLst/>
            </a:prstGeom>
            <a:solidFill>
              <a:schemeClr val="bg1"/>
            </a:solid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Confidentiality</a:t>
              </a:r>
            </a:p>
            <a:p>
              <a:pPr marL="0" lvl="3" indent="0" algn="ctr">
                <a:spcBef>
                  <a:spcPct val="20000"/>
                </a:spcBef>
                <a:spcAft>
                  <a:spcPts val="349"/>
                </a:spcAft>
                <a:buNone/>
              </a:pPr>
              <a:r>
                <a:rPr lang="en-US" sz="2000" kern="0" dirty="0"/>
                <a:t>Ensuring information is only made available to, or shared with, authorized individuals. </a:t>
              </a:r>
            </a:p>
          </p:txBody>
        </p:sp>
        <p:sp>
          <p:nvSpPr>
            <p:cNvPr id="8" name="Content Placeholder 4">
              <a:extLst>
                <a:ext uri="{FF2B5EF4-FFF2-40B4-BE49-F238E27FC236}">
                  <a16:creationId xmlns:a16="http://schemas.microsoft.com/office/drawing/2014/main" id="{D300511B-8B35-B8AE-4F7A-B7677D0FE295}"/>
                </a:ext>
              </a:extLst>
            </p:cNvPr>
            <p:cNvSpPr txBox="1">
              <a:spLocks/>
            </p:cNvSpPr>
            <p:nvPr/>
          </p:nvSpPr>
          <p:spPr>
            <a:xfrm>
              <a:off x="7510390" y="1651324"/>
              <a:ext cx="2915538" cy="1625670"/>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Integrity</a:t>
              </a:r>
            </a:p>
            <a:p>
              <a:pPr marL="0" lvl="3" indent="0" algn="ctr">
                <a:spcBef>
                  <a:spcPct val="20000"/>
                </a:spcBef>
                <a:spcAft>
                  <a:spcPts val="349"/>
                </a:spcAft>
                <a:buNone/>
              </a:pPr>
              <a:r>
                <a:rPr lang="en-US" sz="2000" kern="0" dirty="0"/>
                <a:t>Ensuring information is protected against unauthorized modification or destruction.</a:t>
              </a:r>
            </a:p>
          </p:txBody>
        </p:sp>
        <p:sp>
          <p:nvSpPr>
            <p:cNvPr id="9" name="Content Placeholder 4">
              <a:extLst>
                <a:ext uri="{FF2B5EF4-FFF2-40B4-BE49-F238E27FC236}">
                  <a16:creationId xmlns:a16="http://schemas.microsoft.com/office/drawing/2014/main" id="{72586B26-0BE8-E7FA-40A8-1753CDDA7EAA}"/>
                </a:ext>
              </a:extLst>
            </p:cNvPr>
            <p:cNvSpPr txBox="1">
              <a:spLocks/>
            </p:cNvSpPr>
            <p:nvPr/>
          </p:nvSpPr>
          <p:spPr>
            <a:xfrm>
              <a:off x="4408083" y="4590295"/>
              <a:ext cx="3228337" cy="1286033"/>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Availability</a:t>
              </a:r>
            </a:p>
            <a:p>
              <a:pPr algn="ctr"/>
              <a:r>
                <a:rPr lang="en-US" sz="2000" kern="0" dirty="0"/>
                <a:t>Ensuring </a:t>
              </a:r>
              <a:r>
                <a:rPr lang="en-US" sz="2000" dirty="0"/>
                <a:t>timely and reliable access to, and use of, information.</a:t>
              </a:r>
            </a:p>
          </p:txBody>
        </p:sp>
        <p:sp>
          <p:nvSpPr>
            <p:cNvPr id="11" name="Right Arrow 29">
              <a:extLst>
                <a:ext uri="{FF2B5EF4-FFF2-40B4-BE49-F238E27FC236}">
                  <a16:creationId xmlns:a16="http://schemas.microsoft.com/office/drawing/2014/main" id="{04B69DED-5A2F-AD03-C14C-1772940790F8}"/>
                </a:ext>
              </a:extLst>
            </p:cNvPr>
            <p:cNvSpPr/>
            <p:nvPr/>
          </p:nvSpPr>
          <p:spPr bwMode="auto">
            <a:xfrm>
              <a:off x="4550949" y="2281350"/>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12" name="Right Arrow 30">
              <a:extLst>
                <a:ext uri="{FF2B5EF4-FFF2-40B4-BE49-F238E27FC236}">
                  <a16:creationId xmlns:a16="http://schemas.microsoft.com/office/drawing/2014/main" id="{0894A1D2-F28B-81D2-C703-1221BACA3A85}"/>
                </a:ext>
              </a:extLst>
            </p:cNvPr>
            <p:cNvSpPr/>
            <p:nvPr/>
          </p:nvSpPr>
          <p:spPr bwMode="auto">
            <a:xfrm rot="10800000">
              <a:off x="6755242" y="2246791"/>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13" name="Isosceles Triangle 12">
              <a:extLst>
                <a:ext uri="{FF2B5EF4-FFF2-40B4-BE49-F238E27FC236}">
                  <a16:creationId xmlns:a16="http://schemas.microsoft.com/office/drawing/2014/main" id="{E75B400F-491D-F707-7C18-B9EC91D2B9D9}"/>
                </a:ext>
              </a:extLst>
            </p:cNvPr>
            <p:cNvSpPr/>
            <p:nvPr/>
          </p:nvSpPr>
          <p:spPr bwMode="auto">
            <a:xfrm>
              <a:off x="4687756" y="1409967"/>
              <a:ext cx="2691685" cy="2343955"/>
            </a:xfrm>
            <a:prstGeom prst="triangle">
              <a:avLst/>
            </a:prstGeom>
            <a:gradFill flip="none" rotWithShape="1">
              <a:gsLst>
                <a:gs pos="0">
                  <a:schemeClr val="accent1">
                    <a:lumMod val="75000"/>
                  </a:schemeClr>
                </a:gs>
                <a:gs pos="50000">
                  <a:schemeClr val="accent1">
                    <a:lumMod val="60000"/>
                    <a:lumOff val="40000"/>
                  </a:schemeClr>
                </a:gs>
                <a:gs pos="100000">
                  <a:schemeClr val="accent1">
                    <a:lumMod val="60000"/>
                    <a:lumOff val="40000"/>
                  </a:schemeClr>
                </a:gs>
              </a:gsLst>
              <a:lin ang="16200000" scaled="1"/>
              <a:tileRect/>
            </a:gradFill>
            <a:ln w="2540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effectLst/>
                <a:latin typeface="Times New Roman" panose="02020603050405020304" pitchFamily="18" charset="0"/>
              </a:endParaRPr>
            </a:p>
          </p:txBody>
        </p:sp>
        <p:sp>
          <p:nvSpPr>
            <p:cNvPr id="14" name="TextBox 13">
              <a:extLst>
                <a:ext uri="{FF2B5EF4-FFF2-40B4-BE49-F238E27FC236}">
                  <a16:creationId xmlns:a16="http://schemas.microsoft.com/office/drawing/2014/main" id="{11F230E0-C63F-F746-B133-3B5515F712A0}"/>
                </a:ext>
              </a:extLst>
            </p:cNvPr>
            <p:cNvSpPr txBox="1"/>
            <p:nvPr/>
          </p:nvSpPr>
          <p:spPr>
            <a:xfrm rot="17994753">
              <a:off x="4118844" y="2262610"/>
              <a:ext cx="2661034" cy="345625"/>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sz="1800" b="1" dirty="0">
                  <a:solidFill>
                    <a:schemeClr val="bg1"/>
                  </a:solidFill>
                  <a:effectLst>
                    <a:outerShdw blurRad="38100" dist="38100" dir="2700000" algn="tl">
                      <a:srgbClr val="000000">
                        <a:alpha val="43137"/>
                      </a:srgbClr>
                    </a:outerShdw>
                  </a:effectLst>
                  <a:latin typeface="Times New Roman"/>
                  <a:cs typeface="Times New Roman"/>
                </a:rPr>
                <a:t>CONFIDENTIALITY</a:t>
              </a:r>
            </a:p>
          </p:txBody>
        </p:sp>
        <p:sp>
          <p:nvSpPr>
            <p:cNvPr id="15" name="TextBox 14">
              <a:extLst>
                <a:ext uri="{FF2B5EF4-FFF2-40B4-BE49-F238E27FC236}">
                  <a16:creationId xmlns:a16="http://schemas.microsoft.com/office/drawing/2014/main" id="{E704BD25-E89B-501A-2237-25AD4783089E}"/>
                </a:ext>
              </a:extLst>
            </p:cNvPr>
            <p:cNvSpPr txBox="1"/>
            <p:nvPr/>
          </p:nvSpPr>
          <p:spPr>
            <a:xfrm rot="3604242">
              <a:off x="5564486" y="2428590"/>
              <a:ext cx="2268186" cy="356766"/>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1800" b="1" dirty="0">
                  <a:solidFill>
                    <a:schemeClr val="bg1"/>
                  </a:solidFill>
                  <a:effectLst>
                    <a:outerShdw blurRad="38100" dist="38100" dir="2700000" algn="tl">
                      <a:srgbClr val="000000">
                        <a:alpha val="43137"/>
                      </a:srgbClr>
                    </a:outerShdw>
                  </a:effectLst>
                  <a:latin typeface="Times New Roman"/>
                  <a:cs typeface="Times New Roman"/>
                </a:rPr>
                <a:t>INTEGRITY</a:t>
              </a:r>
            </a:p>
          </p:txBody>
        </p:sp>
        <p:sp>
          <p:nvSpPr>
            <p:cNvPr id="16" name="TextBox 15">
              <a:extLst>
                <a:ext uri="{FF2B5EF4-FFF2-40B4-BE49-F238E27FC236}">
                  <a16:creationId xmlns:a16="http://schemas.microsoft.com/office/drawing/2014/main" id="{35ABA06E-0290-3233-EB03-711B99C1C3CF}"/>
                </a:ext>
              </a:extLst>
            </p:cNvPr>
            <p:cNvSpPr txBox="1"/>
            <p:nvPr/>
          </p:nvSpPr>
          <p:spPr>
            <a:xfrm>
              <a:off x="4556932" y="3565863"/>
              <a:ext cx="3021035" cy="339636"/>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1800" b="1" dirty="0">
                  <a:solidFill>
                    <a:schemeClr val="bg1"/>
                  </a:solidFill>
                  <a:effectLst>
                    <a:outerShdw blurRad="38100" dist="38100" dir="2700000" algn="tl">
                      <a:srgbClr val="000000">
                        <a:alpha val="43137"/>
                      </a:srgbClr>
                    </a:outerShdw>
                  </a:effectLst>
                  <a:latin typeface="Times New Roman"/>
                  <a:cs typeface="Times New Roman"/>
                </a:rPr>
                <a:t>AVAILABILITY</a:t>
              </a:r>
            </a:p>
          </p:txBody>
        </p:sp>
        <p:sp>
          <p:nvSpPr>
            <p:cNvPr id="17" name="TextBox 16">
              <a:extLst>
                <a:ext uri="{FF2B5EF4-FFF2-40B4-BE49-F238E27FC236}">
                  <a16:creationId xmlns:a16="http://schemas.microsoft.com/office/drawing/2014/main" id="{664CA53C-8D7D-46B7-B9E3-A9AA7C261C58}"/>
                </a:ext>
              </a:extLst>
            </p:cNvPr>
            <p:cNvSpPr txBox="1"/>
            <p:nvPr/>
          </p:nvSpPr>
          <p:spPr>
            <a:xfrm>
              <a:off x="5318821" y="2453154"/>
              <a:ext cx="1429555" cy="87739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2800" b="1" dirty="0">
                  <a:solidFill>
                    <a:srgbClr val="FFFFFF"/>
                  </a:solidFill>
                  <a:effectLst>
                    <a:outerShdw blurRad="38100" dist="38100" dir="2700000" algn="tl">
                      <a:srgbClr val="000000">
                        <a:alpha val="43137"/>
                      </a:srgbClr>
                    </a:outerShdw>
                  </a:effectLst>
                </a:rPr>
                <a:t>CIA </a:t>
              </a:r>
            </a:p>
            <a:p>
              <a:pPr algn="ctr"/>
              <a:r>
                <a:rPr lang="en-US" sz="2800" b="1" dirty="0">
                  <a:solidFill>
                    <a:srgbClr val="FFFFFF"/>
                  </a:solidFill>
                  <a:effectLst>
                    <a:outerShdw blurRad="38100" dist="38100" dir="2700000" algn="tl">
                      <a:srgbClr val="000000">
                        <a:alpha val="43137"/>
                      </a:srgbClr>
                    </a:outerShdw>
                  </a:effectLst>
                </a:rPr>
                <a:t>TRIAD</a:t>
              </a:r>
            </a:p>
          </p:txBody>
        </p:sp>
      </p:grpSp>
    </p:spTree>
    <p:extLst>
      <p:ext uri="{BB962C8B-B14F-4D97-AF65-F5344CB8AC3E}">
        <p14:creationId xmlns:p14="http://schemas.microsoft.com/office/powerpoint/2010/main" val="66668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28B7-2E51-4E1D-8C27-25797F2B6EF5}"/>
              </a:ext>
            </a:extLst>
          </p:cNvPr>
          <p:cNvSpPr>
            <a:spLocks noGrp="1"/>
          </p:cNvSpPr>
          <p:nvPr>
            <p:ph type="title"/>
          </p:nvPr>
        </p:nvSpPr>
        <p:spPr>
          <a:xfrm>
            <a:off x="478971" y="38775"/>
            <a:ext cx="11364686" cy="708296"/>
          </a:xfrm>
        </p:spPr>
        <p:txBody>
          <a:bodyPr>
            <a:normAutofit/>
          </a:bodyPr>
          <a:lstStyle/>
          <a:p>
            <a:r>
              <a:rPr lang="en-US" dirty="0"/>
              <a:t>Why is it Important?</a:t>
            </a:r>
          </a:p>
        </p:txBody>
      </p:sp>
      <p:sp>
        <p:nvSpPr>
          <p:cNvPr id="5" name="Slide Number Placeholder 4">
            <a:extLst>
              <a:ext uri="{FF2B5EF4-FFF2-40B4-BE49-F238E27FC236}">
                <a16:creationId xmlns:a16="http://schemas.microsoft.com/office/drawing/2014/main" id="{2CBB436D-77E8-4709-AFDD-D9A7DA2AA85A}"/>
              </a:ext>
            </a:extLst>
          </p:cNvPr>
          <p:cNvSpPr>
            <a:spLocks noGrp="1"/>
          </p:cNvSpPr>
          <p:nvPr>
            <p:ph type="sldNum" sz="quarter" idx="12"/>
          </p:nvPr>
        </p:nvSpPr>
        <p:spPr/>
        <p:txBody>
          <a:bodyPr/>
          <a:lstStyle/>
          <a:p>
            <a:fld id="{EBCD8977-B073-4460-AE63-2BD9EC7B16E4}" type="slidenum">
              <a:rPr lang="en-US" smtClean="0"/>
              <a:t>8</a:t>
            </a:fld>
            <a:endParaRPr lang="en-US" dirty="0"/>
          </a:p>
        </p:txBody>
      </p:sp>
      <p:sp>
        <p:nvSpPr>
          <p:cNvPr id="6" name="Rectangle 5">
            <a:extLst>
              <a:ext uri="{FF2B5EF4-FFF2-40B4-BE49-F238E27FC236}">
                <a16:creationId xmlns:a16="http://schemas.microsoft.com/office/drawing/2014/main" id="{EA2D8873-2631-407F-99C7-CF82DAF74B35}"/>
              </a:ext>
            </a:extLst>
          </p:cNvPr>
          <p:cNvSpPr/>
          <p:nvPr/>
        </p:nvSpPr>
        <p:spPr bwMode="auto">
          <a:xfrm>
            <a:off x="2438400" y="1195679"/>
            <a:ext cx="9753600" cy="1937287"/>
          </a:xfrm>
          <a:prstGeom prst="rect">
            <a:avLst/>
          </a:prstGeom>
          <a:blipFill>
            <a:blip r:embed="rId3"/>
            <a:stretch>
              <a:fillRect/>
            </a:stretch>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7" name="Rectangle 6">
            <a:extLst>
              <a:ext uri="{FF2B5EF4-FFF2-40B4-BE49-F238E27FC236}">
                <a16:creationId xmlns:a16="http://schemas.microsoft.com/office/drawing/2014/main" id="{5AF13CD2-8A09-49B2-A4A8-C77D051CE72A}"/>
              </a:ext>
            </a:extLst>
          </p:cNvPr>
          <p:cNvSpPr/>
          <p:nvPr/>
        </p:nvSpPr>
        <p:spPr bwMode="auto">
          <a:xfrm>
            <a:off x="2438400" y="2514224"/>
            <a:ext cx="9753600" cy="618676"/>
          </a:xfrm>
          <a:prstGeom prst="rect">
            <a:avLst/>
          </a:prstGeom>
          <a:gradFill>
            <a:gsLst>
              <a:gs pos="80000">
                <a:schemeClr val="tx1"/>
              </a:gs>
              <a:gs pos="100000">
                <a:schemeClr val="bg2"/>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8" name="Rectangle 7">
            <a:extLst>
              <a:ext uri="{FF2B5EF4-FFF2-40B4-BE49-F238E27FC236}">
                <a16:creationId xmlns:a16="http://schemas.microsoft.com/office/drawing/2014/main" id="{87D9CA4B-8382-4261-A5C8-1FB8B4A4D952}"/>
              </a:ext>
            </a:extLst>
          </p:cNvPr>
          <p:cNvSpPr/>
          <p:nvPr/>
        </p:nvSpPr>
        <p:spPr bwMode="auto">
          <a:xfrm>
            <a:off x="0" y="1195679"/>
            <a:ext cx="2438400" cy="1937287"/>
          </a:xfrm>
          <a:prstGeom prst="rect">
            <a:avLst/>
          </a:prstGeom>
          <a:solidFill>
            <a:schemeClr val="bg2">
              <a:lumMod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 </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Potential Impact</a:t>
            </a:r>
          </a:p>
        </p:txBody>
      </p:sp>
      <p:sp>
        <p:nvSpPr>
          <p:cNvPr id="9" name="Rectangle 8">
            <a:extLst>
              <a:ext uri="{FF2B5EF4-FFF2-40B4-BE49-F238E27FC236}">
                <a16:creationId xmlns:a16="http://schemas.microsoft.com/office/drawing/2014/main" id="{C6969AA0-0830-4D40-8834-EBD474003DF8}"/>
              </a:ext>
            </a:extLst>
          </p:cNvPr>
          <p:cNvSpPr/>
          <p:nvPr/>
        </p:nvSpPr>
        <p:spPr bwMode="auto">
          <a:xfrm>
            <a:off x="0" y="3132966"/>
            <a:ext cx="2438400" cy="1937287"/>
          </a:xfrm>
          <a:prstGeom prst="rect">
            <a:avLst/>
          </a:pr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Increasingly</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Unstable Threats</a:t>
            </a:r>
          </a:p>
        </p:txBody>
      </p:sp>
      <p:sp>
        <p:nvSpPr>
          <p:cNvPr id="11" name="Rectangle 10">
            <a:extLst>
              <a:ext uri="{FF2B5EF4-FFF2-40B4-BE49-F238E27FC236}">
                <a16:creationId xmlns:a16="http://schemas.microsoft.com/office/drawing/2014/main" id="{1B94ADA9-8ABB-42DF-A1F0-29117CE9ADA9}"/>
              </a:ext>
            </a:extLst>
          </p:cNvPr>
          <p:cNvSpPr/>
          <p:nvPr/>
        </p:nvSpPr>
        <p:spPr bwMode="auto">
          <a:xfrm>
            <a:off x="7315200" y="3132966"/>
            <a:ext cx="2438400" cy="1937287"/>
          </a:xfrm>
          <a:prstGeom prst="rect">
            <a:avLst/>
          </a:prstGeom>
          <a:blipFill>
            <a:blip r:embed="rId4"/>
            <a:stretch>
              <a:fillRect/>
            </a:stretch>
          </a:blipFill>
          <a:ln w="12700" cap="flat" cmpd="sng" algn="ctr">
            <a:noFill/>
            <a:prstDash val="solid"/>
            <a:round/>
            <a:headEnd type="none" w="med" len="med"/>
            <a:tailEnd type="none" w="med" len="med"/>
          </a:ln>
          <a:effectLst/>
        </p:spPr>
        <p:txBody>
          <a:bodyPr vert="horz" wrap="square" lIns="91440" tIns="45720" rIns="274320" bIns="91440" numCol="1" rtlCol="0" anchor="b" anchorCtr="0" compatLnSpc="1">
            <a:prstTxWarp prst="textNoShape">
              <a:avLst/>
            </a:prstTxWarp>
          </a:bodyPr>
          <a:lstStyle/>
          <a:p>
            <a:pPr algn="r" eaLnBrk="0" fontAlgn="base" hangingPunct="0">
              <a:spcBef>
                <a:spcPct val="0"/>
              </a:spcBef>
              <a:spcAft>
                <a:spcPct val="0"/>
              </a:spcAft>
            </a:pPr>
            <a:r>
              <a:rPr lang="en-US" sz="2000" dirty="0">
                <a:solidFill>
                  <a:schemeClr val="bg1"/>
                </a:solidFill>
                <a:latin typeface="Calibri Light" panose="020F0302020204030204" pitchFamily="34" charset="0"/>
              </a:rPr>
              <a:t>HACKTIVISTS</a:t>
            </a:r>
            <a:endParaRPr kumimoji="0" lang="en-US" sz="2000" i="0" u="none" strike="noStrike" cap="none" normalizeH="0" baseline="0" dirty="0">
              <a:ln>
                <a:noFill/>
              </a:ln>
              <a:solidFill>
                <a:schemeClr val="bg1"/>
              </a:solidFill>
              <a:latin typeface="Calibri Light" panose="020F0302020204030204" pitchFamily="34" charset="0"/>
            </a:endParaRPr>
          </a:p>
        </p:txBody>
      </p:sp>
      <p:sp>
        <p:nvSpPr>
          <p:cNvPr id="12" name="Rectangle 11">
            <a:extLst>
              <a:ext uri="{FF2B5EF4-FFF2-40B4-BE49-F238E27FC236}">
                <a16:creationId xmlns:a16="http://schemas.microsoft.com/office/drawing/2014/main" id="{FE1E0A82-A797-4770-8D5E-73F4672AA817}"/>
              </a:ext>
            </a:extLst>
          </p:cNvPr>
          <p:cNvSpPr/>
          <p:nvPr/>
        </p:nvSpPr>
        <p:spPr bwMode="auto">
          <a:xfrm>
            <a:off x="9753600" y="3132966"/>
            <a:ext cx="2438400" cy="1937287"/>
          </a:xfrm>
          <a:prstGeom prst="rect">
            <a:avLst/>
          </a:prstGeom>
          <a:blipFill>
            <a:blip r:embed="rId5"/>
            <a:stretch>
              <a:fillRect/>
            </a:stretch>
          </a:blipFill>
          <a:ln w="12700" cap="flat" cmpd="sng" algn="ctr">
            <a:noFill/>
            <a:prstDash val="solid"/>
            <a:round/>
            <a:headEnd type="none" w="med" len="med"/>
            <a:tailEnd type="none" w="med" len="med"/>
          </a:ln>
          <a:effectLst/>
        </p:spPr>
        <p:txBody>
          <a:bodyPr vert="horz" wrap="square" lIns="91440" tIns="45720" rIns="91440" bIns="91440" numCol="1" rtlCol="0" anchor="b" anchorCtr="0" compatLnSpc="1">
            <a:prstTxWarp prst="textNoShape">
              <a:avLst/>
            </a:prstTxWarp>
          </a:bodyPr>
          <a:lstStyle/>
          <a:p>
            <a:pPr algn="ctr" eaLnBrk="0" fontAlgn="base" hangingPunct="0">
              <a:spcBef>
                <a:spcPct val="0"/>
              </a:spcBef>
              <a:spcAft>
                <a:spcPct val="0"/>
              </a:spcAft>
            </a:pPr>
            <a:r>
              <a:rPr lang="en-US" sz="2000" dirty="0">
                <a:solidFill>
                  <a:schemeClr val="bg1"/>
                </a:solidFill>
                <a:latin typeface="Calibri Light" panose="020F0302020204030204" pitchFamily="34" charset="0"/>
              </a:rPr>
              <a:t>ROGUE ACTORS</a:t>
            </a:r>
          </a:p>
        </p:txBody>
      </p:sp>
      <p:sp>
        <p:nvSpPr>
          <p:cNvPr id="13" name="Rectangle 12">
            <a:extLst>
              <a:ext uri="{FF2B5EF4-FFF2-40B4-BE49-F238E27FC236}">
                <a16:creationId xmlns:a16="http://schemas.microsoft.com/office/drawing/2014/main" id="{C1269E3F-73B8-4C39-916C-0F99703F7FA3}"/>
              </a:ext>
            </a:extLst>
          </p:cNvPr>
          <p:cNvSpPr/>
          <p:nvPr/>
        </p:nvSpPr>
        <p:spPr bwMode="auto">
          <a:xfrm>
            <a:off x="2438400" y="3132965"/>
            <a:ext cx="2438400" cy="968643"/>
          </a:xfrm>
          <a:prstGeom prst="rect">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latin typeface="Calibri Light" panose="020F0302020204030204" pitchFamily="34" charset="0"/>
              </a:rPr>
              <a:t>ADVANCED PERSISTENT THREATS  (APT)</a:t>
            </a:r>
          </a:p>
        </p:txBody>
      </p:sp>
      <p:sp>
        <p:nvSpPr>
          <p:cNvPr id="14" name="Rectangle 13">
            <a:extLst>
              <a:ext uri="{FF2B5EF4-FFF2-40B4-BE49-F238E27FC236}">
                <a16:creationId xmlns:a16="http://schemas.microsoft.com/office/drawing/2014/main" id="{19C85753-5802-4944-947B-A3923A20C504}"/>
              </a:ext>
            </a:extLst>
          </p:cNvPr>
          <p:cNvSpPr/>
          <p:nvPr/>
        </p:nvSpPr>
        <p:spPr bwMode="auto">
          <a:xfrm>
            <a:off x="2438400" y="4101609"/>
            <a:ext cx="2438400" cy="96864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BROADBASED</a:t>
            </a:r>
          </a:p>
          <a:p>
            <a:pPr algn="ctr" eaLnBrk="0" fontAlgn="base" hangingPunct="0">
              <a:spcBef>
                <a:spcPct val="0"/>
              </a:spcBef>
              <a:spcAft>
                <a:spcPct val="0"/>
              </a:spcAft>
            </a:pPr>
            <a:r>
              <a:rPr lang="en-US" dirty="0">
                <a:solidFill>
                  <a:schemeClr val="bg1"/>
                </a:solidFill>
                <a:latin typeface="Calibri Light" panose="020F0302020204030204" pitchFamily="34" charset="0"/>
              </a:rPr>
              <a:t>&amp;  CRIMINAL</a:t>
            </a:r>
          </a:p>
        </p:txBody>
      </p:sp>
      <p:sp>
        <p:nvSpPr>
          <p:cNvPr id="15" name="Rectangle 14">
            <a:extLst>
              <a:ext uri="{FF2B5EF4-FFF2-40B4-BE49-F238E27FC236}">
                <a16:creationId xmlns:a16="http://schemas.microsoft.com/office/drawing/2014/main" id="{4C9D49EA-A97A-4CFA-B23E-1334B5C1226C}"/>
              </a:ext>
            </a:extLst>
          </p:cNvPr>
          <p:cNvSpPr/>
          <p:nvPr/>
        </p:nvSpPr>
        <p:spPr bwMode="auto">
          <a:xfrm>
            <a:off x="0" y="738478"/>
            <a:ext cx="12192000" cy="457201"/>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r>
              <a:rPr lang="en-US" sz="2800" dirty="0">
                <a:latin typeface="Calibri Light" panose="020F0302020204030204" pitchFamily="34" charset="0"/>
              </a:rPr>
              <a:t>Evolving Threats</a:t>
            </a:r>
          </a:p>
        </p:txBody>
      </p:sp>
      <p:cxnSp>
        <p:nvCxnSpPr>
          <p:cNvPr id="20" name="Straight Connector 19">
            <a:extLst>
              <a:ext uri="{FF2B5EF4-FFF2-40B4-BE49-F238E27FC236}">
                <a16:creationId xmlns:a16="http://schemas.microsoft.com/office/drawing/2014/main" id="{D0883138-35C1-4C06-8895-A9DFEA8A4430}"/>
              </a:ext>
            </a:extLst>
          </p:cNvPr>
          <p:cNvCxnSpPr/>
          <p:nvPr/>
        </p:nvCxnSpPr>
        <p:spPr bwMode="auto">
          <a:xfrm>
            <a:off x="2438400" y="4101565"/>
            <a:ext cx="24384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14E12DB-C792-445B-ABAE-C2AC8729AD11}"/>
              </a:ext>
            </a:extLst>
          </p:cNvPr>
          <p:cNvCxnSpPr/>
          <p:nvPr/>
        </p:nvCxnSpPr>
        <p:spPr bwMode="auto">
          <a:xfrm>
            <a:off x="4876800"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sp>
        <p:nvSpPr>
          <p:cNvPr id="22" name="Rectangle 21">
            <a:extLst>
              <a:ext uri="{FF2B5EF4-FFF2-40B4-BE49-F238E27FC236}">
                <a16:creationId xmlns:a16="http://schemas.microsoft.com/office/drawing/2014/main" id="{66A3D408-701A-400C-B2E1-0A3B60D0C0A1}"/>
              </a:ext>
            </a:extLst>
          </p:cNvPr>
          <p:cNvSpPr/>
          <p:nvPr/>
        </p:nvSpPr>
        <p:spPr bwMode="auto">
          <a:xfrm>
            <a:off x="0" y="5070253"/>
            <a:ext cx="12192000" cy="457199"/>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91440" numCol="1" spcCol="0" rtlCol="0" fromWordArt="0" anchor="ctr" anchorCtr="0" forceAA="0" compatLnSpc="1">
            <a:prstTxWarp prst="textNoShape">
              <a:avLst/>
            </a:prstTxWarp>
            <a:noAutofit/>
          </a:bodyPr>
          <a:lstStyle/>
          <a:p>
            <a:pPr algn="ctr"/>
            <a:r>
              <a:rPr lang="en-US" sz="2800" dirty="0">
                <a:solidFill>
                  <a:schemeClr val="bg1"/>
                </a:solidFill>
                <a:latin typeface="Calibri Light" panose="020F0302020204030204" pitchFamily="34" charset="0"/>
              </a:rPr>
              <a:t>The Only Constant is Change</a:t>
            </a:r>
          </a:p>
        </p:txBody>
      </p:sp>
      <p:grpSp>
        <p:nvGrpSpPr>
          <p:cNvPr id="23" name="Group 22">
            <a:extLst>
              <a:ext uri="{FF2B5EF4-FFF2-40B4-BE49-F238E27FC236}">
                <a16:creationId xmlns:a16="http://schemas.microsoft.com/office/drawing/2014/main" id="{BC43BA6F-7B42-4271-8779-EF347C71822D}"/>
              </a:ext>
            </a:extLst>
          </p:cNvPr>
          <p:cNvGrpSpPr/>
          <p:nvPr/>
        </p:nvGrpSpPr>
        <p:grpSpPr>
          <a:xfrm>
            <a:off x="7529658" y="4223694"/>
            <a:ext cx="508036" cy="695310"/>
            <a:chOff x="3576638" y="-38100"/>
            <a:chExt cx="5038725" cy="6896100"/>
          </a:xfrm>
          <a:solidFill>
            <a:schemeClr val="bg1"/>
          </a:solidFill>
        </p:grpSpPr>
        <p:sp>
          <p:nvSpPr>
            <p:cNvPr id="24" name="Freeform 10">
              <a:extLst>
                <a:ext uri="{FF2B5EF4-FFF2-40B4-BE49-F238E27FC236}">
                  <a16:creationId xmlns:a16="http://schemas.microsoft.com/office/drawing/2014/main" id="{7087BD28-8E5B-4074-AAAE-17119BA5AA38}"/>
                </a:ext>
              </a:extLst>
            </p:cNvPr>
            <p:cNvSpPr>
              <a:spLocks noEditPoints="1"/>
            </p:cNvSpPr>
            <p:nvPr/>
          </p:nvSpPr>
          <p:spPr bwMode="auto">
            <a:xfrm>
              <a:off x="3576638" y="-38100"/>
              <a:ext cx="5038725" cy="6896100"/>
            </a:xfrm>
            <a:custGeom>
              <a:avLst/>
              <a:gdLst>
                <a:gd name="T0" fmla="*/ 1700 w 1744"/>
                <a:gd name="T1" fmla="*/ 1767 h 2389"/>
                <a:gd name="T2" fmla="*/ 1651 w 1744"/>
                <a:gd name="T3" fmla="*/ 1234 h 2389"/>
                <a:gd name="T4" fmla="*/ 1357 w 1744"/>
                <a:gd name="T5" fmla="*/ 985 h 2389"/>
                <a:gd name="T6" fmla="*/ 1487 w 1744"/>
                <a:gd name="T7" fmla="*/ 828 h 2389"/>
                <a:gd name="T8" fmla="*/ 1238 w 1744"/>
                <a:gd name="T9" fmla="*/ 763 h 2389"/>
                <a:gd name="T10" fmla="*/ 1243 w 1744"/>
                <a:gd name="T11" fmla="*/ 678 h 2389"/>
                <a:gd name="T12" fmla="*/ 1231 w 1744"/>
                <a:gd name="T13" fmla="*/ 315 h 2389"/>
                <a:gd name="T14" fmla="*/ 1071 w 1744"/>
                <a:gd name="T15" fmla="*/ 19 h 2389"/>
                <a:gd name="T16" fmla="*/ 858 w 1744"/>
                <a:gd name="T17" fmla="*/ 62 h 2389"/>
                <a:gd name="T18" fmla="*/ 586 w 1744"/>
                <a:gd name="T19" fmla="*/ 103 h 2389"/>
                <a:gd name="T20" fmla="*/ 268 w 1744"/>
                <a:gd name="T21" fmla="*/ 466 h 2389"/>
                <a:gd name="T22" fmla="*/ 501 w 1744"/>
                <a:gd name="T23" fmla="*/ 699 h 2389"/>
                <a:gd name="T24" fmla="*/ 289 w 1744"/>
                <a:gd name="T25" fmla="*/ 799 h 2389"/>
                <a:gd name="T26" fmla="*/ 269 w 1744"/>
                <a:gd name="T27" fmla="*/ 869 h 2389"/>
                <a:gd name="T28" fmla="*/ 280 w 1744"/>
                <a:gd name="T29" fmla="*/ 1022 h 2389"/>
                <a:gd name="T30" fmla="*/ 11 w 1744"/>
                <a:gd name="T31" fmla="*/ 1621 h 2389"/>
                <a:gd name="T32" fmla="*/ 213 w 1744"/>
                <a:gd name="T33" fmla="*/ 1991 h 2389"/>
                <a:gd name="T34" fmla="*/ 238 w 1744"/>
                <a:gd name="T35" fmla="*/ 2199 h 2389"/>
                <a:gd name="T36" fmla="*/ 318 w 1744"/>
                <a:gd name="T37" fmla="*/ 2389 h 2389"/>
                <a:gd name="T38" fmla="*/ 1538 w 1744"/>
                <a:gd name="T39" fmla="*/ 2277 h 2389"/>
                <a:gd name="T40" fmla="*/ 1524 w 1744"/>
                <a:gd name="T41" fmla="*/ 2144 h 2389"/>
                <a:gd name="T42" fmla="*/ 351 w 1744"/>
                <a:gd name="T43" fmla="*/ 466 h 2389"/>
                <a:gd name="T44" fmla="*/ 493 w 1744"/>
                <a:gd name="T45" fmla="*/ 402 h 2389"/>
                <a:gd name="T46" fmla="*/ 525 w 1744"/>
                <a:gd name="T47" fmla="*/ 503 h 2389"/>
                <a:gd name="T48" fmla="*/ 662 w 1744"/>
                <a:gd name="T49" fmla="*/ 137 h 2389"/>
                <a:gd name="T50" fmla="*/ 817 w 1744"/>
                <a:gd name="T51" fmla="*/ 133 h 2389"/>
                <a:gd name="T52" fmla="*/ 1047 w 1744"/>
                <a:gd name="T53" fmla="*/ 98 h 2389"/>
                <a:gd name="T54" fmla="*/ 1178 w 1744"/>
                <a:gd name="T55" fmla="*/ 462 h 2389"/>
                <a:gd name="T56" fmla="*/ 1260 w 1744"/>
                <a:gd name="T57" fmla="*/ 462 h 2389"/>
                <a:gd name="T58" fmla="*/ 1262 w 1744"/>
                <a:gd name="T59" fmla="*/ 404 h 2389"/>
                <a:gd name="T60" fmla="*/ 872 w 1744"/>
                <a:gd name="T61" fmla="*/ 659 h 2389"/>
                <a:gd name="T62" fmla="*/ 1160 w 1744"/>
                <a:gd name="T63" fmla="*/ 705 h 2389"/>
                <a:gd name="T64" fmla="*/ 926 w 1744"/>
                <a:gd name="T65" fmla="*/ 1081 h 2389"/>
                <a:gd name="T66" fmla="*/ 774 w 1744"/>
                <a:gd name="T67" fmla="*/ 1050 h 2389"/>
                <a:gd name="T68" fmla="*/ 872 w 1744"/>
                <a:gd name="T69" fmla="*/ 742 h 2389"/>
                <a:gd name="T70" fmla="*/ 1426 w 1744"/>
                <a:gd name="T71" fmla="*/ 2306 h 2389"/>
                <a:gd name="T72" fmla="*/ 288 w 1744"/>
                <a:gd name="T73" fmla="*/ 2277 h 2389"/>
                <a:gd name="T74" fmla="*/ 330 w 1744"/>
                <a:gd name="T75" fmla="*/ 2248 h 2389"/>
                <a:gd name="T76" fmla="*/ 1426 w 1744"/>
                <a:gd name="T77" fmla="*/ 2248 h 2389"/>
                <a:gd name="T78" fmla="*/ 1426 w 1744"/>
                <a:gd name="T79" fmla="*/ 2306 h 2389"/>
                <a:gd name="T80" fmla="*/ 1414 w 1744"/>
                <a:gd name="T81" fmla="*/ 2166 h 2389"/>
                <a:gd name="T82" fmla="*/ 303 w 1744"/>
                <a:gd name="T83" fmla="*/ 2140 h 2389"/>
                <a:gd name="T84" fmla="*/ 281 w 1744"/>
                <a:gd name="T85" fmla="*/ 1498 h 2389"/>
                <a:gd name="T86" fmla="*/ 1443 w 1744"/>
                <a:gd name="T87" fmla="*/ 1490 h 2389"/>
                <a:gd name="T88" fmla="*/ 1470 w 1744"/>
                <a:gd name="T89" fmla="*/ 1518 h 2389"/>
                <a:gd name="T90" fmla="*/ 1443 w 1744"/>
                <a:gd name="T91" fmla="*/ 1407 h 2389"/>
                <a:gd name="T92" fmla="*/ 222 w 1744"/>
                <a:gd name="T93" fmla="*/ 1441 h 2389"/>
                <a:gd name="T94" fmla="*/ 207 w 1744"/>
                <a:gd name="T95" fmla="*/ 1846 h 2389"/>
                <a:gd name="T96" fmla="*/ 92 w 1744"/>
                <a:gd name="T97" fmla="*/ 1638 h 2389"/>
                <a:gd name="T98" fmla="*/ 173 w 1744"/>
                <a:gd name="T99" fmla="*/ 1251 h 2389"/>
                <a:gd name="T100" fmla="*/ 451 w 1744"/>
                <a:gd name="T101" fmla="*/ 1051 h 2389"/>
                <a:gd name="T102" fmla="*/ 555 w 1744"/>
                <a:gd name="T103" fmla="*/ 1144 h 2389"/>
                <a:gd name="T104" fmla="*/ 586 w 1744"/>
                <a:gd name="T105" fmla="*/ 1076 h 2389"/>
                <a:gd name="T106" fmla="*/ 524 w 1744"/>
                <a:gd name="T107" fmla="*/ 844 h 2389"/>
                <a:gd name="T108" fmla="*/ 771 w 1744"/>
                <a:gd name="T109" fmla="*/ 1149 h 2389"/>
                <a:gd name="T110" fmla="*/ 973 w 1744"/>
                <a:gd name="T111" fmla="*/ 1149 h 2389"/>
                <a:gd name="T112" fmla="*/ 1220 w 1744"/>
                <a:gd name="T113" fmla="*/ 844 h 2389"/>
                <a:gd name="T114" fmla="*/ 1158 w 1744"/>
                <a:gd name="T115" fmla="*/ 1076 h 2389"/>
                <a:gd name="T116" fmla="*/ 1219 w 1744"/>
                <a:gd name="T117" fmla="*/ 1131 h 2389"/>
                <a:gd name="T118" fmla="*/ 1437 w 1744"/>
                <a:gd name="T119" fmla="*/ 1100 h 2389"/>
                <a:gd name="T120" fmla="*/ 1652 w 1744"/>
                <a:gd name="T121" fmla="*/ 1638 h 2389"/>
                <a:gd name="T122" fmla="*/ 1537 w 1744"/>
                <a:gd name="T123" fmla="*/ 1846 h 2389"/>
                <a:gd name="T124" fmla="*/ 1522 w 1744"/>
                <a:gd name="T125" fmla="*/ 1441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4" h="2389">
                  <a:moveTo>
                    <a:pt x="1531" y="1991"/>
                  </a:moveTo>
                  <a:cubicBezTo>
                    <a:pt x="1700" y="1767"/>
                    <a:pt x="1700" y="1767"/>
                    <a:pt x="1700" y="1767"/>
                  </a:cubicBezTo>
                  <a:cubicBezTo>
                    <a:pt x="1732" y="1725"/>
                    <a:pt x="1744" y="1672"/>
                    <a:pt x="1733" y="1621"/>
                  </a:cubicBezTo>
                  <a:cubicBezTo>
                    <a:pt x="1706" y="1492"/>
                    <a:pt x="1678" y="1363"/>
                    <a:pt x="1651" y="1234"/>
                  </a:cubicBezTo>
                  <a:cubicBezTo>
                    <a:pt x="1630" y="1135"/>
                    <a:pt x="1559" y="1055"/>
                    <a:pt x="1464" y="1022"/>
                  </a:cubicBezTo>
                  <a:cubicBezTo>
                    <a:pt x="1428" y="1010"/>
                    <a:pt x="1392" y="998"/>
                    <a:pt x="1357" y="985"/>
                  </a:cubicBezTo>
                  <a:cubicBezTo>
                    <a:pt x="1395" y="947"/>
                    <a:pt x="1434" y="908"/>
                    <a:pt x="1475" y="869"/>
                  </a:cubicBezTo>
                  <a:cubicBezTo>
                    <a:pt x="1486" y="859"/>
                    <a:pt x="1491" y="843"/>
                    <a:pt x="1487" y="828"/>
                  </a:cubicBezTo>
                  <a:cubicBezTo>
                    <a:pt x="1482" y="813"/>
                    <a:pt x="1470" y="802"/>
                    <a:pt x="1455" y="799"/>
                  </a:cubicBezTo>
                  <a:cubicBezTo>
                    <a:pt x="1383" y="784"/>
                    <a:pt x="1311" y="772"/>
                    <a:pt x="1238" y="763"/>
                  </a:cubicBezTo>
                  <a:cubicBezTo>
                    <a:pt x="1241" y="742"/>
                    <a:pt x="1243" y="721"/>
                    <a:pt x="1243" y="699"/>
                  </a:cubicBezTo>
                  <a:cubicBezTo>
                    <a:pt x="1243" y="678"/>
                    <a:pt x="1243" y="678"/>
                    <a:pt x="1243" y="678"/>
                  </a:cubicBezTo>
                  <a:cubicBezTo>
                    <a:pt x="1382" y="627"/>
                    <a:pt x="1476" y="548"/>
                    <a:pt x="1476" y="466"/>
                  </a:cubicBezTo>
                  <a:cubicBezTo>
                    <a:pt x="1476" y="380"/>
                    <a:pt x="1387" y="336"/>
                    <a:pt x="1231" y="315"/>
                  </a:cubicBezTo>
                  <a:cubicBezTo>
                    <a:pt x="1212" y="246"/>
                    <a:pt x="1186" y="165"/>
                    <a:pt x="1154" y="96"/>
                  </a:cubicBezTo>
                  <a:cubicBezTo>
                    <a:pt x="1132" y="47"/>
                    <a:pt x="1096" y="27"/>
                    <a:pt x="1071" y="19"/>
                  </a:cubicBezTo>
                  <a:cubicBezTo>
                    <a:pt x="1007" y="0"/>
                    <a:pt x="934" y="32"/>
                    <a:pt x="885" y="62"/>
                  </a:cubicBezTo>
                  <a:cubicBezTo>
                    <a:pt x="877" y="66"/>
                    <a:pt x="866" y="66"/>
                    <a:pt x="858" y="62"/>
                  </a:cubicBezTo>
                  <a:cubicBezTo>
                    <a:pt x="808" y="33"/>
                    <a:pt x="735" y="3"/>
                    <a:pt x="671" y="24"/>
                  </a:cubicBezTo>
                  <a:cubicBezTo>
                    <a:pt x="634" y="36"/>
                    <a:pt x="605" y="63"/>
                    <a:pt x="586" y="103"/>
                  </a:cubicBezTo>
                  <a:cubicBezTo>
                    <a:pt x="556" y="170"/>
                    <a:pt x="531" y="248"/>
                    <a:pt x="513" y="315"/>
                  </a:cubicBezTo>
                  <a:cubicBezTo>
                    <a:pt x="357" y="336"/>
                    <a:pt x="268" y="380"/>
                    <a:pt x="268" y="466"/>
                  </a:cubicBezTo>
                  <a:cubicBezTo>
                    <a:pt x="268" y="548"/>
                    <a:pt x="362" y="627"/>
                    <a:pt x="501" y="678"/>
                  </a:cubicBezTo>
                  <a:cubicBezTo>
                    <a:pt x="501" y="699"/>
                    <a:pt x="501" y="699"/>
                    <a:pt x="501" y="699"/>
                  </a:cubicBezTo>
                  <a:cubicBezTo>
                    <a:pt x="501" y="721"/>
                    <a:pt x="503" y="742"/>
                    <a:pt x="506" y="763"/>
                  </a:cubicBezTo>
                  <a:cubicBezTo>
                    <a:pt x="433" y="772"/>
                    <a:pt x="361" y="784"/>
                    <a:pt x="289" y="799"/>
                  </a:cubicBezTo>
                  <a:cubicBezTo>
                    <a:pt x="274" y="802"/>
                    <a:pt x="262" y="813"/>
                    <a:pt x="257" y="828"/>
                  </a:cubicBezTo>
                  <a:cubicBezTo>
                    <a:pt x="253" y="843"/>
                    <a:pt x="258" y="859"/>
                    <a:pt x="269" y="869"/>
                  </a:cubicBezTo>
                  <a:cubicBezTo>
                    <a:pt x="310" y="908"/>
                    <a:pt x="349" y="947"/>
                    <a:pt x="387" y="985"/>
                  </a:cubicBezTo>
                  <a:cubicBezTo>
                    <a:pt x="352" y="998"/>
                    <a:pt x="316" y="1010"/>
                    <a:pt x="280" y="1022"/>
                  </a:cubicBezTo>
                  <a:cubicBezTo>
                    <a:pt x="185" y="1055"/>
                    <a:pt x="114" y="1135"/>
                    <a:pt x="93" y="1234"/>
                  </a:cubicBezTo>
                  <a:cubicBezTo>
                    <a:pt x="66" y="1363"/>
                    <a:pt x="38" y="1492"/>
                    <a:pt x="11" y="1621"/>
                  </a:cubicBezTo>
                  <a:cubicBezTo>
                    <a:pt x="0" y="1672"/>
                    <a:pt x="12" y="1725"/>
                    <a:pt x="44" y="1767"/>
                  </a:cubicBezTo>
                  <a:cubicBezTo>
                    <a:pt x="213" y="1991"/>
                    <a:pt x="213" y="1991"/>
                    <a:pt x="213" y="1991"/>
                  </a:cubicBezTo>
                  <a:cubicBezTo>
                    <a:pt x="220" y="2144"/>
                    <a:pt x="220" y="2144"/>
                    <a:pt x="220" y="2144"/>
                  </a:cubicBezTo>
                  <a:cubicBezTo>
                    <a:pt x="221" y="2164"/>
                    <a:pt x="228" y="2183"/>
                    <a:pt x="238" y="2199"/>
                  </a:cubicBezTo>
                  <a:cubicBezTo>
                    <a:pt x="218" y="2219"/>
                    <a:pt x="206" y="2247"/>
                    <a:pt x="206" y="2277"/>
                  </a:cubicBezTo>
                  <a:cubicBezTo>
                    <a:pt x="206" y="2339"/>
                    <a:pt x="256" y="2389"/>
                    <a:pt x="318" y="2389"/>
                  </a:cubicBezTo>
                  <a:cubicBezTo>
                    <a:pt x="1426" y="2389"/>
                    <a:pt x="1426" y="2389"/>
                    <a:pt x="1426" y="2389"/>
                  </a:cubicBezTo>
                  <a:cubicBezTo>
                    <a:pt x="1488" y="2389"/>
                    <a:pt x="1538" y="2339"/>
                    <a:pt x="1538" y="2277"/>
                  </a:cubicBezTo>
                  <a:cubicBezTo>
                    <a:pt x="1538" y="2247"/>
                    <a:pt x="1526" y="2219"/>
                    <a:pt x="1506" y="2199"/>
                  </a:cubicBezTo>
                  <a:cubicBezTo>
                    <a:pt x="1516" y="2183"/>
                    <a:pt x="1523" y="2164"/>
                    <a:pt x="1524" y="2144"/>
                  </a:cubicBezTo>
                  <a:lnTo>
                    <a:pt x="1531" y="1991"/>
                  </a:lnTo>
                  <a:close/>
                  <a:moveTo>
                    <a:pt x="351" y="466"/>
                  </a:moveTo>
                  <a:cubicBezTo>
                    <a:pt x="351" y="442"/>
                    <a:pt x="400" y="419"/>
                    <a:pt x="482" y="404"/>
                  </a:cubicBezTo>
                  <a:cubicBezTo>
                    <a:pt x="485" y="403"/>
                    <a:pt x="489" y="403"/>
                    <a:pt x="493" y="402"/>
                  </a:cubicBezTo>
                  <a:cubicBezTo>
                    <a:pt x="487" y="431"/>
                    <a:pt x="484" y="453"/>
                    <a:pt x="484" y="462"/>
                  </a:cubicBezTo>
                  <a:cubicBezTo>
                    <a:pt x="484" y="485"/>
                    <a:pt x="502" y="503"/>
                    <a:pt x="525" y="503"/>
                  </a:cubicBezTo>
                  <a:cubicBezTo>
                    <a:pt x="548" y="503"/>
                    <a:pt x="566" y="485"/>
                    <a:pt x="566" y="462"/>
                  </a:cubicBezTo>
                  <a:cubicBezTo>
                    <a:pt x="567" y="437"/>
                    <a:pt x="604" y="264"/>
                    <a:pt x="662" y="137"/>
                  </a:cubicBezTo>
                  <a:cubicBezTo>
                    <a:pt x="673" y="112"/>
                    <a:pt x="686" y="105"/>
                    <a:pt x="696" y="102"/>
                  </a:cubicBezTo>
                  <a:cubicBezTo>
                    <a:pt x="723" y="94"/>
                    <a:pt x="767" y="105"/>
                    <a:pt x="817" y="133"/>
                  </a:cubicBezTo>
                  <a:cubicBezTo>
                    <a:pt x="851" y="153"/>
                    <a:pt x="894" y="153"/>
                    <a:pt x="928" y="132"/>
                  </a:cubicBezTo>
                  <a:cubicBezTo>
                    <a:pt x="977" y="102"/>
                    <a:pt x="1020" y="90"/>
                    <a:pt x="1047" y="98"/>
                  </a:cubicBezTo>
                  <a:cubicBezTo>
                    <a:pt x="1056" y="101"/>
                    <a:pt x="1069" y="107"/>
                    <a:pt x="1079" y="131"/>
                  </a:cubicBezTo>
                  <a:cubicBezTo>
                    <a:pt x="1141" y="265"/>
                    <a:pt x="1177" y="442"/>
                    <a:pt x="1178" y="462"/>
                  </a:cubicBezTo>
                  <a:cubicBezTo>
                    <a:pt x="1178" y="485"/>
                    <a:pt x="1196" y="503"/>
                    <a:pt x="1219" y="503"/>
                  </a:cubicBezTo>
                  <a:cubicBezTo>
                    <a:pt x="1242" y="503"/>
                    <a:pt x="1260" y="485"/>
                    <a:pt x="1260" y="462"/>
                  </a:cubicBezTo>
                  <a:cubicBezTo>
                    <a:pt x="1260" y="453"/>
                    <a:pt x="1257" y="431"/>
                    <a:pt x="1251" y="402"/>
                  </a:cubicBezTo>
                  <a:cubicBezTo>
                    <a:pt x="1255" y="403"/>
                    <a:pt x="1259" y="403"/>
                    <a:pt x="1262" y="404"/>
                  </a:cubicBezTo>
                  <a:cubicBezTo>
                    <a:pt x="1344" y="419"/>
                    <a:pt x="1393" y="442"/>
                    <a:pt x="1393" y="466"/>
                  </a:cubicBezTo>
                  <a:cubicBezTo>
                    <a:pt x="1393" y="534"/>
                    <a:pt x="1178" y="659"/>
                    <a:pt x="872" y="659"/>
                  </a:cubicBezTo>
                  <a:cubicBezTo>
                    <a:pt x="566" y="659"/>
                    <a:pt x="351" y="534"/>
                    <a:pt x="351" y="466"/>
                  </a:cubicBezTo>
                  <a:close/>
                  <a:moveTo>
                    <a:pt x="1160" y="705"/>
                  </a:moveTo>
                  <a:cubicBezTo>
                    <a:pt x="1158" y="839"/>
                    <a:pt x="1088" y="968"/>
                    <a:pt x="970" y="1050"/>
                  </a:cubicBezTo>
                  <a:cubicBezTo>
                    <a:pt x="926" y="1081"/>
                    <a:pt x="926" y="1081"/>
                    <a:pt x="926" y="1081"/>
                  </a:cubicBezTo>
                  <a:cubicBezTo>
                    <a:pt x="895" y="1103"/>
                    <a:pt x="849" y="1103"/>
                    <a:pt x="818" y="1081"/>
                  </a:cubicBezTo>
                  <a:cubicBezTo>
                    <a:pt x="774" y="1050"/>
                    <a:pt x="774" y="1050"/>
                    <a:pt x="774" y="1050"/>
                  </a:cubicBezTo>
                  <a:cubicBezTo>
                    <a:pt x="656" y="968"/>
                    <a:pt x="586" y="839"/>
                    <a:pt x="584" y="705"/>
                  </a:cubicBezTo>
                  <a:cubicBezTo>
                    <a:pt x="671" y="728"/>
                    <a:pt x="770" y="742"/>
                    <a:pt x="872" y="742"/>
                  </a:cubicBezTo>
                  <a:cubicBezTo>
                    <a:pt x="974" y="742"/>
                    <a:pt x="1073" y="728"/>
                    <a:pt x="1160" y="705"/>
                  </a:cubicBezTo>
                  <a:close/>
                  <a:moveTo>
                    <a:pt x="1426" y="2306"/>
                  </a:moveTo>
                  <a:cubicBezTo>
                    <a:pt x="318" y="2306"/>
                    <a:pt x="318" y="2306"/>
                    <a:pt x="318" y="2306"/>
                  </a:cubicBezTo>
                  <a:cubicBezTo>
                    <a:pt x="301" y="2306"/>
                    <a:pt x="288" y="2293"/>
                    <a:pt x="288" y="2277"/>
                  </a:cubicBezTo>
                  <a:cubicBezTo>
                    <a:pt x="288" y="2261"/>
                    <a:pt x="301" y="2248"/>
                    <a:pt x="318" y="2248"/>
                  </a:cubicBezTo>
                  <a:cubicBezTo>
                    <a:pt x="330" y="2248"/>
                    <a:pt x="330" y="2248"/>
                    <a:pt x="330" y="2248"/>
                  </a:cubicBezTo>
                  <a:cubicBezTo>
                    <a:pt x="1414" y="2248"/>
                    <a:pt x="1414" y="2248"/>
                    <a:pt x="1414" y="2248"/>
                  </a:cubicBezTo>
                  <a:cubicBezTo>
                    <a:pt x="1426" y="2248"/>
                    <a:pt x="1426" y="2248"/>
                    <a:pt x="1426" y="2248"/>
                  </a:cubicBezTo>
                  <a:cubicBezTo>
                    <a:pt x="1443" y="2248"/>
                    <a:pt x="1456" y="2261"/>
                    <a:pt x="1456" y="2277"/>
                  </a:cubicBezTo>
                  <a:cubicBezTo>
                    <a:pt x="1456" y="2293"/>
                    <a:pt x="1443" y="2306"/>
                    <a:pt x="1426" y="2306"/>
                  </a:cubicBezTo>
                  <a:close/>
                  <a:moveTo>
                    <a:pt x="1441" y="2140"/>
                  </a:moveTo>
                  <a:cubicBezTo>
                    <a:pt x="1440" y="2154"/>
                    <a:pt x="1429" y="2166"/>
                    <a:pt x="1414" y="2166"/>
                  </a:cubicBezTo>
                  <a:cubicBezTo>
                    <a:pt x="330" y="2166"/>
                    <a:pt x="330" y="2166"/>
                    <a:pt x="330" y="2166"/>
                  </a:cubicBezTo>
                  <a:cubicBezTo>
                    <a:pt x="315" y="2166"/>
                    <a:pt x="304" y="2154"/>
                    <a:pt x="303" y="2140"/>
                  </a:cubicBezTo>
                  <a:cubicBezTo>
                    <a:pt x="274" y="1518"/>
                    <a:pt x="274" y="1518"/>
                    <a:pt x="274" y="1518"/>
                  </a:cubicBezTo>
                  <a:cubicBezTo>
                    <a:pt x="274" y="1511"/>
                    <a:pt x="276" y="1503"/>
                    <a:pt x="281" y="1498"/>
                  </a:cubicBezTo>
                  <a:cubicBezTo>
                    <a:pt x="287" y="1493"/>
                    <a:pt x="293" y="1490"/>
                    <a:pt x="301" y="1490"/>
                  </a:cubicBezTo>
                  <a:cubicBezTo>
                    <a:pt x="1443" y="1490"/>
                    <a:pt x="1443" y="1490"/>
                    <a:pt x="1443" y="1490"/>
                  </a:cubicBezTo>
                  <a:cubicBezTo>
                    <a:pt x="1451" y="1490"/>
                    <a:pt x="1457" y="1493"/>
                    <a:pt x="1463" y="1498"/>
                  </a:cubicBezTo>
                  <a:cubicBezTo>
                    <a:pt x="1468" y="1503"/>
                    <a:pt x="1470" y="1511"/>
                    <a:pt x="1470" y="1518"/>
                  </a:cubicBezTo>
                  <a:lnTo>
                    <a:pt x="1441" y="2140"/>
                  </a:lnTo>
                  <a:close/>
                  <a:moveTo>
                    <a:pt x="1443" y="1407"/>
                  </a:moveTo>
                  <a:cubicBezTo>
                    <a:pt x="301" y="1407"/>
                    <a:pt x="301" y="1407"/>
                    <a:pt x="301" y="1407"/>
                  </a:cubicBezTo>
                  <a:cubicBezTo>
                    <a:pt x="271" y="1407"/>
                    <a:pt x="243" y="1419"/>
                    <a:pt x="222" y="1441"/>
                  </a:cubicBezTo>
                  <a:cubicBezTo>
                    <a:pt x="201" y="1463"/>
                    <a:pt x="190" y="1492"/>
                    <a:pt x="192" y="1522"/>
                  </a:cubicBezTo>
                  <a:cubicBezTo>
                    <a:pt x="207" y="1846"/>
                    <a:pt x="207" y="1846"/>
                    <a:pt x="207" y="1846"/>
                  </a:cubicBezTo>
                  <a:cubicBezTo>
                    <a:pt x="110" y="1717"/>
                    <a:pt x="110" y="1717"/>
                    <a:pt x="110" y="1717"/>
                  </a:cubicBezTo>
                  <a:cubicBezTo>
                    <a:pt x="93" y="1695"/>
                    <a:pt x="86" y="1665"/>
                    <a:pt x="92" y="1638"/>
                  </a:cubicBezTo>
                  <a:cubicBezTo>
                    <a:pt x="161" y="1308"/>
                    <a:pt x="161" y="1308"/>
                    <a:pt x="161" y="1308"/>
                  </a:cubicBezTo>
                  <a:cubicBezTo>
                    <a:pt x="173" y="1251"/>
                    <a:pt x="173" y="1251"/>
                    <a:pt x="173" y="1251"/>
                  </a:cubicBezTo>
                  <a:cubicBezTo>
                    <a:pt x="188" y="1181"/>
                    <a:pt x="239" y="1123"/>
                    <a:pt x="307" y="1100"/>
                  </a:cubicBezTo>
                  <a:cubicBezTo>
                    <a:pt x="355" y="1084"/>
                    <a:pt x="403" y="1067"/>
                    <a:pt x="451" y="1051"/>
                  </a:cubicBezTo>
                  <a:cubicBezTo>
                    <a:pt x="476" y="1077"/>
                    <a:pt x="500" y="1104"/>
                    <a:pt x="525" y="1131"/>
                  </a:cubicBezTo>
                  <a:cubicBezTo>
                    <a:pt x="533" y="1140"/>
                    <a:pt x="544" y="1144"/>
                    <a:pt x="555" y="1144"/>
                  </a:cubicBezTo>
                  <a:cubicBezTo>
                    <a:pt x="565" y="1144"/>
                    <a:pt x="575" y="1141"/>
                    <a:pt x="583" y="1134"/>
                  </a:cubicBezTo>
                  <a:cubicBezTo>
                    <a:pt x="600" y="1119"/>
                    <a:pt x="601" y="1092"/>
                    <a:pt x="586" y="1076"/>
                  </a:cubicBezTo>
                  <a:cubicBezTo>
                    <a:pt x="522" y="1004"/>
                    <a:pt x="455" y="935"/>
                    <a:pt x="383" y="865"/>
                  </a:cubicBezTo>
                  <a:cubicBezTo>
                    <a:pt x="430" y="857"/>
                    <a:pt x="477" y="850"/>
                    <a:pt x="524" y="844"/>
                  </a:cubicBezTo>
                  <a:cubicBezTo>
                    <a:pt x="557" y="952"/>
                    <a:pt x="628" y="1049"/>
                    <a:pt x="727" y="1118"/>
                  </a:cubicBezTo>
                  <a:cubicBezTo>
                    <a:pt x="771" y="1149"/>
                    <a:pt x="771" y="1149"/>
                    <a:pt x="771" y="1149"/>
                  </a:cubicBezTo>
                  <a:cubicBezTo>
                    <a:pt x="800" y="1169"/>
                    <a:pt x="835" y="1180"/>
                    <a:pt x="872" y="1180"/>
                  </a:cubicBezTo>
                  <a:cubicBezTo>
                    <a:pt x="909" y="1180"/>
                    <a:pt x="944" y="1169"/>
                    <a:pt x="973" y="1149"/>
                  </a:cubicBezTo>
                  <a:cubicBezTo>
                    <a:pt x="1017" y="1118"/>
                    <a:pt x="1017" y="1118"/>
                    <a:pt x="1017" y="1118"/>
                  </a:cubicBezTo>
                  <a:cubicBezTo>
                    <a:pt x="1116" y="1049"/>
                    <a:pt x="1187" y="952"/>
                    <a:pt x="1220" y="844"/>
                  </a:cubicBezTo>
                  <a:cubicBezTo>
                    <a:pt x="1267" y="850"/>
                    <a:pt x="1314" y="857"/>
                    <a:pt x="1361" y="865"/>
                  </a:cubicBezTo>
                  <a:cubicBezTo>
                    <a:pt x="1289" y="935"/>
                    <a:pt x="1222" y="1004"/>
                    <a:pt x="1158" y="1076"/>
                  </a:cubicBezTo>
                  <a:cubicBezTo>
                    <a:pt x="1143" y="1092"/>
                    <a:pt x="1144" y="1119"/>
                    <a:pt x="1161" y="1134"/>
                  </a:cubicBezTo>
                  <a:cubicBezTo>
                    <a:pt x="1178" y="1149"/>
                    <a:pt x="1204" y="1148"/>
                    <a:pt x="1219" y="1131"/>
                  </a:cubicBezTo>
                  <a:cubicBezTo>
                    <a:pt x="1244" y="1104"/>
                    <a:pt x="1268" y="1077"/>
                    <a:pt x="1293" y="1051"/>
                  </a:cubicBezTo>
                  <a:cubicBezTo>
                    <a:pt x="1341" y="1067"/>
                    <a:pt x="1389" y="1084"/>
                    <a:pt x="1437" y="1100"/>
                  </a:cubicBezTo>
                  <a:cubicBezTo>
                    <a:pt x="1505" y="1123"/>
                    <a:pt x="1556" y="1181"/>
                    <a:pt x="1571" y="1251"/>
                  </a:cubicBezTo>
                  <a:cubicBezTo>
                    <a:pt x="1652" y="1638"/>
                    <a:pt x="1652" y="1638"/>
                    <a:pt x="1652" y="1638"/>
                  </a:cubicBezTo>
                  <a:cubicBezTo>
                    <a:pt x="1658" y="1665"/>
                    <a:pt x="1651" y="1695"/>
                    <a:pt x="1634" y="1717"/>
                  </a:cubicBezTo>
                  <a:cubicBezTo>
                    <a:pt x="1537" y="1846"/>
                    <a:pt x="1537" y="1846"/>
                    <a:pt x="1537" y="1846"/>
                  </a:cubicBezTo>
                  <a:cubicBezTo>
                    <a:pt x="1552" y="1522"/>
                    <a:pt x="1552" y="1522"/>
                    <a:pt x="1552" y="1522"/>
                  </a:cubicBezTo>
                  <a:cubicBezTo>
                    <a:pt x="1554" y="1492"/>
                    <a:pt x="1543" y="1463"/>
                    <a:pt x="1522" y="1441"/>
                  </a:cubicBezTo>
                  <a:cubicBezTo>
                    <a:pt x="1501" y="1419"/>
                    <a:pt x="1473" y="1407"/>
                    <a:pt x="1443" y="1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Freeform 11">
              <a:extLst>
                <a:ext uri="{FF2B5EF4-FFF2-40B4-BE49-F238E27FC236}">
                  <a16:creationId xmlns:a16="http://schemas.microsoft.com/office/drawing/2014/main" id="{EFD22663-229B-4577-AC6B-2870E433D9C5}"/>
                </a:ext>
              </a:extLst>
            </p:cNvPr>
            <p:cNvSpPr>
              <a:spLocks noEditPoints="1"/>
            </p:cNvSpPr>
            <p:nvPr/>
          </p:nvSpPr>
          <p:spPr bwMode="auto">
            <a:xfrm>
              <a:off x="5792788" y="4945063"/>
              <a:ext cx="606425" cy="608013"/>
            </a:xfrm>
            <a:custGeom>
              <a:avLst/>
              <a:gdLst>
                <a:gd name="T0" fmla="*/ 105 w 210"/>
                <a:gd name="T1" fmla="*/ 0 h 211"/>
                <a:gd name="T2" fmla="*/ 0 w 210"/>
                <a:gd name="T3" fmla="*/ 106 h 211"/>
                <a:gd name="T4" fmla="*/ 105 w 210"/>
                <a:gd name="T5" fmla="*/ 211 h 211"/>
                <a:gd name="T6" fmla="*/ 210 w 210"/>
                <a:gd name="T7" fmla="*/ 106 h 211"/>
                <a:gd name="T8" fmla="*/ 105 w 210"/>
                <a:gd name="T9" fmla="*/ 0 h 211"/>
                <a:gd name="T10" fmla="*/ 105 w 210"/>
                <a:gd name="T11" fmla="*/ 129 h 211"/>
                <a:gd name="T12" fmla="*/ 82 w 210"/>
                <a:gd name="T13" fmla="*/ 106 h 211"/>
                <a:gd name="T14" fmla="*/ 105 w 210"/>
                <a:gd name="T15" fmla="*/ 83 h 211"/>
                <a:gd name="T16" fmla="*/ 128 w 210"/>
                <a:gd name="T17" fmla="*/ 106 h 211"/>
                <a:gd name="T18" fmla="*/ 105 w 210"/>
                <a:gd name="T19" fmla="*/ 1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1">
                  <a:moveTo>
                    <a:pt x="105" y="0"/>
                  </a:moveTo>
                  <a:cubicBezTo>
                    <a:pt x="47" y="0"/>
                    <a:pt x="0" y="48"/>
                    <a:pt x="0" y="106"/>
                  </a:cubicBezTo>
                  <a:cubicBezTo>
                    <a:pt x="0" y="164"/>
                    <a:pt x="47" y="211"/>
                    <a:pt x="105" y="211"/>
                  </a:cubicBezTo>
                  <a:cubicBezTo>
                    <a:pt x="163" y="211"/>
                    <a:pt x="210" y="164"/>
                    <a:pt x="210" y="106"/>
                  </a:cubicBezTo>
                  <a:cubicBezTo>
                    <a:pt x="210" y="48"/>
                    <a:pt x="163" y="0"/>
                    <a:pt x="105" y="0"/>
                  </a:cubicBezTo>
                  <a:close/>
                  <a:moveTo>
                    <a:pt x="105" y="129"/>
                  </a:moveTo>
                  <a:cubicBezTo>
                    <a:pt x="92" y="129"/>
                    <a:pt x="82" y="118"/>
                    <a:pt x="82" y="106"/>
                  </a:cubicBezTo>
                  <a:cubicBezTo>
                    <a:pt x="82" y="93"/>
                    <a:pt x="92" y="83"/>
                    <a:pt x="105" y="83"/>
                  </a:cubicBezTo>
                  <a:cubicBezTo>
                    <a:pt x="118" y="83"/>
                    <a:pt x="128" y="93"/>
                    <a:pt x="128" y="106"/>
                  </a:cubicBezTo>
                  <a:cubicBezTo>
                    <a:pt x="128" y="118"/>
                    <a:pt x="118" y="129"/>
                    <a:pt x="105"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cxnSp>
        <p:nvCxnSpPr>
          <p:cNvPr id="26" name="Straight Connector 25">
            <a:extLst>
              <a:ext uri="{FF2B5EF4-FFF2-40B4-BE49-F238E27FC236}">
                <a16:creationId xmlns:a16="http://schemas.microsoft.com/office/drawing/2014/main" id="{8BA6AEF4-2A30-4275-B9FC-F72E0E68EE0F}"/>
              </a:ext>
            </a:extLst>
          </p:cNvPr>
          <p:cNvCxnSpPr/>
          <p:nvPr/>
        </p:nvCxnSpPr>
        <p:spPr bwMode="auto">
          <a:xfrm>
            <a:off x="73091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7" name="Straight Connector 26">
            <a:extLst>
              <a:ext uri="{FF2B5EF4-FFF2-40B4-BE49-F238E27FC236}">
                <a16:creationId xmlns:a16="http://schemas.microsoft.com/office/drawing/2014/main" id="{74A0E874-39E6-408E-AB31-37D399D1FB17}"/>
              </a:ext>
            </a:extLst>
          </p:cNvPr>
          <p:cNvCxnSpPr/>
          <p:nvPr/>
        </p:nvCxnSpPr>
        <p:spPr bwMode="auto">
          <a:xfrm>
            <a:off x="97475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8" name="Straight Connector 27">
            <a:extLst>
              <a:ext uri="{FF2B5EF4-FFF2-40B4-BE49-F238E27FC236}">
                <a16:creationId xmlns:a16="http://schemas.microsoft.com/office/drawing/2014/main" id="{5FE2CB57-14FC-47AA-81D2-ED93CFF24DB4}"/>
              </a:ext>
            </a:extLst>
          </p:cNvPr>
          <p:cNvCxnSpPr/>
          <p:nvPr/>
        </p:nvCxnSpPr>
        <p:spPr bwMode="auto">
          <a:xfrm>
            <a:off x="2438400" y="3132965"/>
            <a:ext cx="97536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grpSp>
        <p:nvGrpSpPr>
          <p:cNvPr id="29" name="Group 28">
            <a:extLst>
              <a:ext uri="{FF2B5EF4-FFF2-40B4-BE49-F238E27FC236}">
                <a16:creationId xmlns:a16="http://schemas.microsoft.com/office/drawing/2014/main" id="{48A743CC-77DC-418E-A164-DA3B6A1A4891}"/>
              </a:ext>
            </a:extLst>
          </p:cNvPr>
          <p:cNvGrpSpPr/>
          <p:nvPr/>
        </p:nvGrpSpPr>
        <p:grpSpPr>
          <a:xfrm>
            <a:off x="2438400" y="2590085"/>
            <a:ext cx="9753600" cy="478646"/>
            <a:chOff x="2438400" y="2696821"/>
            <a:chExt cx="7303009" cy="547715"/>
          </a:xfrm>
        </p:grpSpPr>
        <p:sp>
          <p:nvSpPr>
            <p:cNvPr id="30" name="Rectangle 29">
              <a:extLst>
                <a:ext uri="{FF2B5EF4-FFF2-40B4-BE49-F238E27FC236}">
                  <a16:creationId xmlns:a16="http://schemas.microsoft.com/office/drawing/2014/main" id="{0507DBEE-BD9C-432D-8CBE-0BE6E99E8B7A}"/>
                </a:ext>
              </a:extLst>
            </p:cNvPr>
            <p:cNvSpPr/>
            <p:nvPr/>
          </p:nvSpPr>
          <p:spPr bwMode="auto">
            <a:xfrm>
              <a:off x="2438400" y="2721436"/>
              <a:ext cx="2438400" cy="52310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CONFIDENTIALITY</a:t>
              </a:r>
            </a:p>
          </p:txBody>
        </p:sp>
        <p:sp>
          <p:nvSpPr>
            <p:cNvPr id="31" name="Rectangle 30">
              <a:extLst>
                <a:ext uri="{FF2B5EF4-FFF2-40B4-BE49-F238E27FC236}">
                  <a16:creationId xmlns:a16="http://schemas.microsoft.com/office/drawing/2014/main" id="{9FF00E2C-CD0A-4E8E-A51C-01A12D42B604}"/>
                </a:ext>
              </a:extLst>
            </p:cNvPr>
            <p:cNvSpPr/>
            <p:nvPr/>
          </p:nvSpPr>
          <p:spPr bwMode="auto">
            <a:xfrm>
              <a:off x="4870704" y="2721436"/>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INTEGRITY</a:t>
              </a:r>
            </a:p>
          </p:txBody>
        </p:sp>
        <p:sp>
          <p:nvSpPr>
            <p:cNvPr id="32" name="Rectangle 31">
              <a:extLst>
                <a:ext uri="{FF2B5EF4-FFF2-40B4-BE49-F238E27FC236}">
                  <a16:creationId xmlns:a16="http://schemas.microsoft.com/office/drawing/2014/main" id="{E4F762F3-E49F-4B77-9B50-A6D42BCF138E}"/>
                </a:ext>
              </a:extLst>
            </p:cNvPr>
            <p:cNvSpPr/>
            <p:nvPr/>
          </p:nvSpPr>
          <p:spPr bwMode="auto">
            <a:xfrm>
              <a:off x="7303009" y="2696821"/>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AVAILABILITY</a:t>
              </a:r>
            </a:p>
          </p:txBody>
        </p:sp>
      </p:grpSp>
      <p:sp>
        <p:nvSpPr>
          <p:cNvPr id="33" name="Title 1">
            <a:extLst>
              <a:ext uri="{FF2B5EF4-FFF2-40B4-BE49-F238E27FC236}">
                <a16:creationId xmlns:a16="http://schemas.microsoft.com/office/drawing/2014/main" id="{4E84A972-C072-45DE-8AE4-181E6C0C1B9E}"/>
              </a:ext>
            </a:extLst>
          </p:cNvPr>
          <p:cNvSpPr txBox="1">
            <a:spLocks/>
          </p:cNvSpPr>
          <p:nvPr/>
        </p:nvSpPr>
        <p:spPr bwMode="auto">
          <a:xfrm>
            <a:off x="1502295" y="5520671"/>
            <a:ext cx="8961620" cy="932259"/>
          </a:xfrm>
          <a:prstGeom prst="roundRect">
            <a:avLst>
              <a:gd name="adj" fmla="val 1870"/>
            </a:avLst>
          </a:prstGeom>
          <a:noFill/>
          <a:ln>
            <a:noFill/>
          </a:ln>
        </p:spPr>
        <p:txBody>
          <a:bodyPr vert="horz" wrap="square" lIns="182880" tIns="91440" rIns="182880" bIns="91440" numCol="1" anchor="ctr" anchorCtr="0" compatLnSpc="1">
            <a:prstTxWarp prst="textNoShape">
              <a:avLst/>
            </a:prstTxWarp>
            <a:spAutoFit/>
          </a:bodyPr>
          <a:lstStyle>
            <a:lvl1pPr algn="l" defTabSz="887413" rtl="0" eaLnBrk="0" fontAlgn="base" hangingPunct="0">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dirty="0">
                <a:solidFill>
                  <a:schemeClr val="tx1"/>
                </a:solidFill>
                <a:latin typeface="Calibri Light" panose="020F0302020204030204" pitchFamily="34" charset="0"/>
                <a:cs typeface="Calibri Light" panose="020F0302020204030204" pitchFamily="34" charset="0"/>
              </a:rPr>
              <a:t>Cybersecurity attacks continue to increase in frequency and sophistication for the Aerospace and Defense industry</a:t>
            </a:r>
          </a:p>
        </p:txBody>
      </p:sp>
      <p:grpSp>
        <p:nvGrpSpPr>
          <p:cNvPr id="34" name="Group 33">
            <a:extLst>
              <a:ext uri="{FF2B5EF4-FFF2-40B4-BE49-F238E27FC236}">
                <a16:creationId xmlns:a16="http://schemas.microsoft.com/office/drawing/2014/main" id="{896FD7AB-2516-4501-8C96-A656EF7F5750}"/>
              </a:ext>
            </a:extLst>
          </p:cNvPr>
          <p:cNvGrpSpPr/>
          <p:nvPr/>
        </p:nvGrpSpPr>
        <p:grpSpPr>
          <a:xfrm>
            <a:off x="5583936" y="3432266"/>
            <a:ext cx="1036320" cy="1036320"/>
            <a:chOff x="4146550" y="1479550"/>
            <a:chExt cx="3898900" cy="3898900"/>
          </a:xfrm>
          <a:solidFill>
            <a:sysClr val="window" lastClr="FFFFFF"/>
          </a:solidFill>
        </p:grpSpPr>
        <p:sp>
          <p:nvSpPr>
            <p:cNvPr id="35" name="Freeform 5">
              <a:extLst>
                <a:ext uri="{FF2B5EF4-FFF2-40B4-BE49-F238E27FC236}">
                  <a16:creationId xmlns:a16="http://schemas.microsoft.com/office/drawing/2014/main" id="{FC686AAE-2510-4B56-BE9A-6A86433B4976}"/>
                </a:ext>
              </a:extLst>
            </p:cNvPr>
            <p:cNvSpPr>
              <a:spLocks noEditPoints="1"/>
            </p:cNvSpPr>
            <p:nvPr/>
          </p:nvSpPr>
          <p:spPr bwMode="auto">
            <a:xfrm>
              <a:off x="4146550" y="1479550"/>
              <a:ext cx="3898900" cy="3898900"/>
            </a:xfrm>
            <a:custGeom>
              <a:avLst/>
              <a:gdLst>
                <a:gd name="T0" fmla="*/ 518 w 1036"/>
                <a:gd name="T1" fmla="*/ 0 h 1036"/>
                <a:gd name="T2" fmla="*/ 0 w 1036"/>
                <a:gd name="T3" fmla="*/ 518 h 1036"/>
                <a:gd name="T4" fmla="*/ 518 w 1036"/>
                <a:gd name="T5" fmla="*/ 1036 h 1036"/>
                <a:gd name="T6" fmla="*/ 1036 w 1036"/>
                <a:gd name="T7" fmla="*/ 518 h 1036"/>
                <a:gd name="T8" fmla="*/ 518 w 1036"/>
                <a:gd name="T9" fmla="*/ 0 h 1036"/>
                <a:gd name="T10" fmla="*/ 835 w 1036"/>
                <a:gd name="T11" fmla="*/ 199 h 1036"/>
                <a:gd name="T12" fmla="*/ 201 w 1036"/>
                <a:gd name="T13" fmla="*/ 199 h 1036"/>
                <a:gd name="T14" fmla="*/ 518 w 1036"/>
                <a:gd name="T15" fmla="*/ 68 h 1036"/>
                <a:gd name="T16" fmla="*/ 835 w 1036"/>
                <a:gd name="T17" fmla="*/ 199 h 1036"/>
                <a:gd name="T18" fmla="*/ 783 w 1036"/>
                <a:gd name="T19" fmla="*/ 367 h 1036"/>
                <a:gd name="T20" fmla="*/ 716 w 1036"/>
                <a:gd name="T21" fmla="*/ 434 h 1036"/>
                <a:gd name="T22" fmla="*/ 649 w 1036"/>
                <a:gd name="T23" fmla="*/ 367 h 1036"/>
                <a:gd name="T24" fmla="*/ 716 w 1036"/>
                <a:gd name="T25" fmla="*/ 301 h 1036"/>
                <a:gd name="T26" fmla="*/ 783 w 1036"/>
                <a:gd name="T27" fmla="*/ 367 h 1036"/>
                <a:gd name="T28" fmla="*/ 392 w 1036"/>
                <a:gd name="T29" fmla="*/ 367 h 1036"/>
                <a:gd name="T30" fmla="*/ 326 w 1036"/>
                <a:gd name="T31" fmla="*/ 434 h 1036"/>
                <a:gd name="T32" fmla="*/ 259 w 1036"/>
                <a:gd name="T33" fmla="*/ 367 h 1036"/>
                <a:gd name="T34" fmla="*/ 326 w 1036"/>
                <a:gd name="T35" fmla="*/ 301 h 1036"/>
                <a:gd name="T36" fmla="*/ 392 w 1036"/>
                <a:gd name="T37" fmla="*/ 367 h 1036"/>
                <a:gd name="T38" fmla="*/ 518 w 1036"/>
                <a:gd name="T39" fmla="*/ 968 h 1036"/>
                <a:gd name="T40" fmla="*/ 68 w 1036"/>
                <a:gd name="T41" fmla="*/ 518 h 1036"/>
                <a:gd name="T42" fmla="*/ 968 w 1036"/>
                <a:gd name="T43" fmla="*/ 518 h 1036"/>
                <a:gd name="T44" fmla="*/ 518 w 1036"/>
                <a:gd name="T45" fmla="*/ 96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6" h="1036">
                  <a:moveTo>
                    <a:pt x="518" y="0"/>
                  </a:moveTo>
                  <a:cubicBezTo>
                    <a:pt x="232" y="0"/>
                    <a:pt x="0" y="232"/>
                    <a:pt x="0" y="518"/>
                  </a:cubicBezTo>
                  <a:cubicBezTo>
                    <a:pt x="0" y="804"/>
                    <a:pt x="232" y="1036"/>
                    <a:pt x="518" y="1036"/>
                  </a:cubicBezTo>
                  <a:cubicBezTo>
                    <a:pt x="804" y="1036"/>
                    <a:pt x="1036" y="804"/>
                    <a:pt x="1036" y="518"/>
                  </a:cubicBezTo>
                  <a:cubicBezTo>
                    <a:pt x="1036" y="232"/>
                    <a:pt x="804" y="0"/>
                    <a:pt x="518" y="0"/>
                  </a:cubicBezTo>
                  <a:close/>
                  <a:moveTo>
                    <a:pt x="835" y="199"/>
                  </a:moveTo>
                  <a:cubicBezTo>
                    <a:pt x="201" y="199"/>
                    <a:pt x="201" y="199"/>
                    <a:pt x="201" y="199"/>
                  </a:cubicBezTo>
                  <a:cubicBezTo>
                    <a:pt x="282" y="118"/>
                    <a:pt x="394" y="68"/>
                    <a:pt x="518" y="68"/>
                  </a:cubicBezTo>
                  <a:cubicBezTo>
                    <a:pt x="642" y="68"/>
                    <a:pt x="754" y="118"/>
                    <a:pt x="835" y="199"/>
                  </a:cubicBezTo>
                  <a:close/>
                  <a:moveTo>
                    <a:pt x="783" y="367"/>
                  </a:moveTo>
                  <a:cubicBezTo>
                    <a:pt x="783" y="404"/>
                    <a:pt x="753" y="434"/>
                    <a:pt x="716" y="434"/>
                  </a:cubicBezTo>
                  <a:cubicBezTo>
                    <a:pt x="679" y="434"/>
                    <a:pt x="649" y="404"/>
                    <a:pt x="649" y="367"/>
                  </a:cubicBezTo>
                  <a:cubicBezTo>
                    <a:pt x="649" y="331"/>
                    <a:pt x="679" y="301"/>
                    <a:pt x="716" y="301"/>
                  </a:cubicBezTo>
                  <a:cubicBezTo>
                    <a:pt x="753" y="301"/>
                    <a:pt x="783" y="331"/>
                    <a:pt x="783" y="367"/>
                  </a:cubicBezTo>
                  <a:close/>
                  <a:moveTo>
                    <a:pt x="392" y="367"/>
                  </a:moveTo>
                  <a:cubicBezTo>
                    <a:pt x="392" y="404"/>
                    <a:pt x="363" y="434"/>
                    <a:pt x="326" y="434"/>
                  </a:cubicBezTo>
                  <a:cubicBezTo>
                    <a:pt x="289" y="434"/>
                    <a:pt x="259" y="404"/>
                    <a:pt x="259" y="367"/>
                  </a:cubicBezTo>
                  <a:cubicBezTo>
                    <a:pt x="259" y="331"/>
                    <a:pt x="289" y="301"/>
                    <a:pt x="326" y="301"/>
                  </a:cubicBezTo>
                  <a:cubicBezTo>
                    <a:pt x="363" y="301"/>
                    <a:pt x="392" y="331"/>
                    <a:pt x="392" y="367"/>
                  </a:cubicBezTo>
                  <a:close/>
                  <a:moveTo>
                    <a:pt x="518" y="968"/>
                  </a:moveTo>
                  <a:cubicBezTo>
                    <a:pt x="270" y="968"/>
                    <a:pt x="68" y="767"/>
                    <a:pt x="68" y="518"/>
                  </a:cubicBezTo>
                  <a:cubicBezTo>
                    <a:pt x="968" y="518"/>
                    <a:pt x="968" y="518"/>
                    <a:pt x="968" y="518"/>
                  </a:cubicBezTo>
                  <a:cubicBezTo>
                    <a:pt x="968" y="767"/>
                    <a:pt x="767" y="968"/>
                    <a:pt x="518" y="9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6" name="Freeform 6">
              <a:extLst>
                <a:ext uri="{FF2B5EF4-FFF2-40B4-BE49-F238E27FC236}">
                  <a16:creationId xmlns:a16="http://schemas.microsoft.com/office/drawing/2014/main" id="{13C7CE16-E61A-4083-A6CB-358A39A97E1A}"/>
                </a:ext>
              </a:extLst>
            </p:cNvPr>
            <p:cNvSpPr>
              <a:spLocks/>
            </p:cNvSpPr>
            <p:nvPr/>
          </p:nvSpPr>
          <p:spPr bwMode="auto">
            <a:xfrm>
              <a:off x="5648325" y="4335463"/>
              <a:ext cx="895350" cy="338138"/>
            </a:xfrm>
            <a:custGeom>
              <a:avLst/>
              <a:gdLst>
                <a:gd name="T0" fmla="*/ 193 w 238"/>
                <a:gd name="T1" fmla="*/ 90 h 90"/>
                <a:gd name="T2" fmla="*/ 45 w 238"/>
                <a:gd name="T3" fmla="*/ 90 h 90"/>
                <a:gd name="T4" fmla="*/ 0 w 238"/>
                <a:gd name="T5" fmla="*/ 45 h 90"/>
                <a:gd name="T6" fmla="*/ 0 w 238"/>
                <a:gd name="T7" fmla="*/ 44 h 90"/>
                <a:gd name="T8" fmla="*/ 45 w 238"/>
                <a:gd name="T9" fmla="*/ 0 h 90"/>
                <a:gd name="T10" fmla="*/ 193 w 238"/>
                <a:gd name="T11" fmla="*/ 0 h 90"/>
                <a:gd name="T12" fmla="*/ 238 w 238"/>
                <a:gd name="T13" fmla="*/ 44 h 90"/>
                <a:gd name="T14" fmla="*/ 238 w 238"/>
                <a:gd name="T15" fmla="*/ 45 h 90"/>
                <a:gd name="T16" fmla="*/ 193 w 23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90">
                  <a:moveTo>
                    <a:pt x="193" y="90"/>
                  </a:moveTo>
                  <a:cubicBezTo>
                    <a:pt x="45" y="90"/>
                    <a:pt x="45" y="90"/>
                    <a:pt x="45" y="90"/>
                  </a:cubicBezTo>
                  <a:cubicBezTo>
                    <a:pt x="20" y="90"/>
                    <a:pt x="0" y="70"/>
                    <a:pt x="0" y="45"/>
                  </a:cubicBezTo>
                  <a:cubicBezTo>
                    <a:pt x="0" y="44"/>
                    <a:pt x="0" y="44"/>
                    <a:pt x="0" y="44"/>
                  </a:cubicBezTo>
                  <a:cubicBezTo>
                    <a:pt x="0" y="20"/>
                    <a:pt x="20" y="0"/>
                    <a:pt x="45" y="0"/>
                  </a:cubicBezTo>
                  <a:cubicBezTo>
                    <a:pt x="193" y="0"/>
                    <a:pt x="193" y="0"/>
                    <a:pt x="193" y="0"/>
                  </a:cubicBezTo>
                  <a:cubicBezTo>
                    <a:pt x="218" y="0"/>
                    <a:pt x="238" y="20"/>
                    <a:pt x="238" y="44"/>
                  </a:cubicBezTo>
                  <a:cubicBezTo>
                    <a:pt x="238" y="45"/>
                    <a:pt x="238" y="45"/>
                    <a:pt x="238" y="45"/>
                  </a:cubicBezTo>
                  <a:cubicBezTo>
                    <a:pt x="238" y="70"/>
                    <a:pt x="218" y="90"/>
                    <a:pt x="19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grpSp>
      <p:sp>
        <p:nvSpPr>
          <p:cNvPr id="37" name="Plus Sign 36">
            <a:extLst>
              <a:ext uri="{FF2B5EF4-FFF2-40B4-BE49-F238E27FC236}">
                <a16:creationId xmlns:a16="http://schemas.microsoft.com/office/drawing/2014/main" id="{B771653E-8990-4E7D-B609-03C0DD927B38}"/>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CAB5A820-79DD-C6A1-3970-1590CB1B9D7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pic>
        <p:nvPicPr>
          <p:cNvPr id="4" name="Picture 3">
            <a:extLst>
              <a:ext uri="{FF2B5EF4-FFF2-40B4-BE49-F238E27FC236}">
                <a16:creationId xmlns:a16="http://schemas.microsoft.com/office/drawing/2014/main" id="{ACA7B390-A8FA-AC8E-0575-9FDFBEF4B67A}"/>
              </a:ext>
            </a:extLst>
          </p:cNvPr>
          <p:cNvPicPr>
            <a:picLocks noChangeAspect="1"/>
          </p:cNvPicPr>
          <p:nvPr/>
        </p:nvPicPr>
        <p:blipFill>
          <a:blip r:embed="rId6"/>
          <a:stretch>
            <a:fillRect/>
          </a:stretch>
        </p:blipFill>
        <p:spPr>
          <a:xfrm>
            <a:off x="4879181" y="3135157"/>
            <a:ext cx="2433638" cy="1933092"/>
          </a:xfrm>
          <a:prstGeom prst="rect">
            <a:avLst/>
          </a:prstGeom>
        </p:spPr>
      </p:pic>
      <p:sp>
        <p:nvSpPr>
          <p:cNvPr id="16" name="TextBox 15">
            <a:extLst>
              <a:ext uri="{FF2B5EF4-FFF2-40B4-BE49-F238E27FC236}">
                <a16:creationId xmlns:a16="http://schemas.microsoft.com/office/drawing/2014/main" id="{4227B18C-80FF-A95B-96B7-14F8160DDFD9}"/>
              </a:ext>
            </a:extLst>
          </p:cNvPr>
          <p:cNvSpPr txBox="1"/>
          <p:nvPr/>
        </p:nvSpPr>
        <p:spPr>
          <a:xfrm>
            <a:off x="4879181" y="4605337"/>
            <a:ext cx="24455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Calibri Light"/>
              </a:rPr>
              <a:t>INSIDER</a:t>
            </a:r>
            <a:endParaRPr lang="en-US" dirty="0"/>
          </a:p>
        </p:txBody>
      </p:sp>
    </p:spTree>
    <p:extLst>
      <p:ext uri="{BB962C8B-B14F-4D97-AF65-F5344CB8AC3E}">
        <p14:creationId xmlns:p14="http://schemas.microsoft.com/office/powerpoint/2010/main" val="390439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0D8-A404-464D-BBCA-0E5852A644BE}"/>
              </a:ext>
            </a:extLst>
          </p:cNvPr>
          <p:cNvSpPr>
            <a:spLocks noGrp="1"/>
          </p:cNvSpPr>
          <p:nvPr>
            <p:ph type="title"/>
          </p:nvPr>
        </p:nvSpPr>
        <p:spPr>
          <a:xfrm>
            <a:off x="657225" y="365126"/>
            <a:ext cx="10696575" cy="1142398"/>
          </a:xfrm>
        </p:spPr>
        <p:txBody>
          <a:bodyPr>
            <a:noAutofit/>
          </a:bodyPr>
          <a:lstStyle/>
          <a:p>
            <a:r>
              <a:rPr lang="en-US" sz="3200" dirty="0">
                <a:effectLst/>
              </a:rPr>
              <a:t>Are your IT environments protected? </a:t>
            </a:r>
            <a:br>
              <a:rPr lang="en-US" sz="3200" dirty="0">
                <a:effectLst/>
              </a:rPr>
            </a:br>
            <a:r>
              <a:rPr lang="en-US" sz="3200" dirty="0">
                <a:effectLst/>
              </a:rPr>
              <a:t>Is your </a:t>
            </a:r>
            <a:r>
              <a:rPr lang="en-US" dirty="0">
                <a:effectLst/>
              </a:rPr>
              <a:t>information</a:t>
            </a:r>
            <a:r>
              <a:rPr lang="en-US" sz="3200" dirty="0">
                <a:effectLst/>
              </a:rPr>
              <a:t> secure?</a:t>
            </a:r>
          </a:p>
        </p:txBody>
      </p:sp>
      <p:sp>
        <p:nvSpPr>
          <p:cNvPr id="3" name="Content Placeholder 2">
            <a:extLst>
              <a:ext uri="{FF2B5EF4-FFF2-40B4-BE49-F238E27FC236}">
                <a16:creationId xmlns:a16="http://schemas.microsoft.com/office/drawing/2014/main" id="{4051B4C3-87F0-4DD1-8781-46368F20C2F8}"/>
              </a:ext>
            </a:extLst>
          </p:cNvPr>
          <p:cNvSpPr>
            <a:spLocks noGrp="1"/>
          </p:cNvSpPr>
          <p:nvPr>
            <p:ph idx="1"/>
          </p:nvPr>
        </p:nvSpPr>
        <p:spPr>
          <a:xfrm>
            <a:off x="657226" y="1728144"/>
            <a:ext cx="9216118" cy="4317545"/>
          </a:xfrm>
        </p:spPr>
        <p:txBody>
          <a:bodyPr>
            <a:normAutofit/>
          </a:bodyPr>
          <a:lstStyle/>
          <a:p>
            <a:pPr marL="0" indent="0">
              <a:buNone/>
            </a:pPr>
            <a:r>
              <a:rPr lang="en-US" dirty="0"/>
              <a:t>As a DIB Partner, now is the time to understand your cybersecurity posture so that you can make sound, risk‐based decisions about investing in cybersecurity protections.</a:t>
            </a:r>
          </a:p>
          <a:p>
            <a:pPr lvl="1"/>
            <a:r>
              <a:rPr lang="en-US" sz="1700" dirty="0"/>
              <a:t>Identify and secure information through cybersecurity best practices.</a:t>
            </a:r>
          </a:p>
          <a:p>
            <a:pPr lvl="1"/>
            <a:r>
              <a:rPr lang="en-US" sz="1700" dirty="0"/>
              <a:t>Understand and identify your risks and the types of cyber threats and vulnerabilities that affect your business.</a:t>
            </a:r>
          </a:p>
          <a:p>
            <a:pPr marL="0" indent="0">
              <a:buNone/>
            </a:pPr>
            <a:endParaRPr lang="en-US" dirty="0"/>
          </a:p>
          <a:p>
            <a:pPr marL="0" indent="0">
              <a:buNone/>
            </a:pPr>
            <a:r>
              <a:rPr lang="en-US" dirty="0"/>
              <a:t>By understanding the threats and vulnerabilities that affect your business, the business owners can make sound, risk-based decisions about investing in cybersecurity protection.</a:t>
            </a:r>
            <a:endParaRPr lang="en-US" b="1" dirty="0">
              <a:effectLst>
                <a:outerShdw blurRad="38100" dist="38100" dir="2700000" algn="tl">
                  <a:srgbClr val="000000">
                    <a:alpha val="43137"/>
                  </a:srgbClr>
                </a:outerShdw>
              </a:effectLst>
            </a:endParaRPr>
          </a:p>
          <a:p>
            <a:pPr marL="0" indent="0">
              <a:buNone/>
            </a:pPr>
            <a:endParaRPr lang="en-US" dirty="0"/>
          </a:p>
        </p:txBody>
      </p:sp>
      <p:sp>
        <p:nvSpPr>
          <p:cNvPr id="5" name="Slide Number Placeholder 4">
            <a:extLst>
              <a:ext uri="{FF2B5EF4-FFF2-40B4-BE49-F238E27FC236}">
                <a16:creationId xmlns:a16="http://schemas.microsoft.com/office/drawing/2014/main" id="{22103C00-8D34-43A7-8C7B-A835E75FADB3}"/>
              </a:ext>
            </a:extLst>
          </p:cNvPr>
          <p:cNvSpPr>
            <a:spLocks noGrp="1"/>
          </p:cNvSpPr>
          <p:nvPr>
            <p:ph type="sldNum" sz="quarter" idx="12"/>
          </p:nvPr>
        </p:nvSpPr>
        <p:spPr/>
        <p:txBody>
          <a:bodyPr/>
          <a:lstStyle/>
          <a:p>
            <a:fld id="{EBCD8977-B073-4460-AE63-2BD9EC7B16E4}" type="slidenum">
              <a:rPr lang="en-US" smtClean="0"/>
              <a:t>9</a:t>
            </a:fld>
            <a:endParaRPr lang="en-US" dirty="0"/>
          </a:p>
        </p:txBody>
      </p:sp>
      <p:pic>
        <p:nvPicPr>
          <p:cNvPr id="6" name="Picture 5">
            <a:extLst>
              <a:ext uri="{FF2B5EF4-FFF2-40B4-BE49-F238E27FC236}">
                <a16:creationId xmlns:a16="http://schemas.microsoft.com/office/drawing/2014/main" id="{A343C916-6A86-4AD8-9F01-0E1FD3D2C82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9" name="Plus Sign 8">
            <a:extLst>
              <a:ext uri="{FF2B5EF4-FFF2-40B4-BE49-F238E27FC236}">
                <a16:creationId xmlns:a16="http://schemas.microsoft.com/office/drawing/2014/main" id="{87A23E74-B044-4639-9D8F-394B5BF8B965}"/>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B1C3D39-174D-7D32-A81E-EFE7AD48C04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34949794"/>
      </p:ext>
    </p:extLst>
  </p:cSld>
  <p:clrMapOvr>
    <a:masterClrMapping/>
  </p:clrMapOvr>
</p:sld>
</file>

<file path=ppt/theme/theme1.xml><?xml version="1.0" encoding="utf-8"?>
<a:theme xmlns:a="http://schemas.openxmlformats.org/drawingml/2006/main" name="Facet">
  <a:themeElements>
    <a:clrScheme name="Custom 12">
      <a:dk1>
        <a:sysClr val="windowText" lastClr="000000"/>
      </a:dk1>
      <a:lt1>
        <a:sysClr val="window" lastClr="FFFFFF"/>
      </a:lt1>
      <a:dk2>
        <a:srgbClr val="2C3C43"/>
      </a:dk2>
      <a:lt2>
        <a:srgbClr val="EBEBEB"/>
      </a:lt2>
      <a:accent1>
        <a:srgbClr val="002060"/>
      </a:accent1>
      <a:accent2>
        <a:srgbClr val="E6B91E"/>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Theme1</Template>
  <TotalTime>152931</TotalTime>
  <Words>1339</Words>
  <Application>Microsoft Office PowerPoint</Application>
  <PresentationFormat>Widescreen</PresentationFormat>
  <Paragraphs>146</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Times New Roman</vt:lpstr>
      <vt:lpstr>Trebuchet MS</vt:lpstr>
      <vt:lpstr>Wingdings 3</vt:lpstr>
      <vt:lpstr>Facet</vt:lpstr>
      <vt:lpstr>Defense Industrial Base (DIB) Sector Coordinating Council (SCC)  Supply Chain Cyber Training</vt:lpstr>
      <vt:lpstr>Agenda</vt:lpstr>
      <vt:lpstr>Cybersecurity:  Why is it Important?</vt:lpstr>
      <vt:lpstr>Disclaimer and Overview</vt:lpstr>
      <vt:lpstr>Module Topics and Objectives </vt:lpstr>
      <vt:lpstr>What is Cybersecurity?</vt:lpstr>
      <vt:lpstr>CIA Triad</vt:lpstr>
      <vt:lpstr>Why is it Important?</vt:lpstr>
      <vt:lpstr>Are your IT environments protected?  Is your information secure?</vt:lpstr>
      <vt:lpstr>Module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Industrial Base  Supply Chain Cyber Training</dc:title>
  <dc:creator/>
  <cp:keywords>Unrestricted</cp:keywords>
  <cp:lastModifiedBy>Stevens, Mary Kay [USA]</cp:lastModifiedBy>
  <cp:revision>924</cp:revision>
  <dcterms:created xsi:type="dcterms:W3CDTF">2021-03-04T18:31:47Z</dcterms:created>
  <dcterms:modified xsi:type="dcterms:W3CDTF">2023-10-20T16:09:06Z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US\e337530</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ies>
</file>