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56" r:id="rId2"/>
    <p:sldId id="2978" r:id="rId3"/>
    <p:sldId id="2979" r:id="rId4"/>
    <p:sldId id="2971" r:id="rId5"/>
    <p:sldId id="2976" r:id="rId6"/>
    <p:sldId id="29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62DD92-7BF4-8651-F4AF-F1B461EDDB34}" name="Stevens, Mary Kay [USA]" initials="SMK[" userId="S::029523@bah.com::0cc034a4-8d22-4a99-a182-942d1067962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ns, Mary Kay [USA]" initials="SMK[" lastIdx="496" clrIdx="0">
    <p:extLst>
      <p:ext uri="{19B8F6BF-5375-455C-9EA6-DF929625EA0E}">
        <p15:presenceInfo xmlns:p15="http://schemas.microsoft.com/office/powerpoint/2012/main" userId="S::029523@bah.com::0cc034a4-8d22-4a99-a182-942d10679622" providerId="AD"/>
      </p:ext>
    </p:extLst>
  </p:cmAuthor>
  <p:cmAuthor id="2" name="Johnson, Jeannie" initials="JJ" lastIdx="9" clrIdx="1">
    <p:extLst>
      <p:ext uri="{19B8F6BF-5375-455C-9EA6-DF929625EA0E}">
        <p15:presenceInfo xmlns:p15="http://schemas.microsoft.com/office/powerpoint/2012/main" userId="S-1-5-21-1993962763-688789844-682003330-584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28517A"/>
    <a:srgbClr val="CC99FF"/>
    <a:srgbClr val="CCCCFF"/>
    <a:srgbClr val="00FFCC"/>
    <a:srgbClr val="CCFFFF"/>
    <a:srgbClr val="009999"/>
    <a:srgbClr val="33CCFF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3690" autoAdjust="0"/>
  </p:normalViewPr>
  <p:slideViewPr>
    <p:cSldViewPr snapToGrid="0">
      <p:cViewPr>
        <p:scale>
          <a:sx n="60" d="100"/>
          <a:sy n="60" d="100"/>
        </p:scale>
        <p:origin x="560" y="-24"/>
      </p:cViewPr>
      <p:guideLst/>
    </p:cSldViewPr>
  </p:slideViewPr>
  <p:outlineViewPr>
    <p:cViewPr>
      <p:scale>
        <a:sx n="33" d="100"/>
        <a:sy n="33" d="100"/>
      </p:scale>
      <p:origin x="0" y="-40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08"/>
    </p:cViewPr>
  </p:sorterViewPr>
  <p:notesViewPr>
    <p:cSldViewPr snapToGrid="0">
      <p:cViewPr>
        <p:scale>
          <a:sx n="72" d="100"/>
          <a:sy n="72" d="100"/>
        </p:scale>
        <p:origin x="2244" y="-6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209340-AF7D-49FE-9694-5D60501785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14905-171C-4D18-9F02-52FCF1CBB1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79900-1908-4BBB-B369-1F7CFE4E44D5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FCF8D-F573-4B47-B647-2A7ABB5046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39100-4496-4E08-85DE-1265AC1CDF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E3050-68A4-494F-891D-1C5FFDCDE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5540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CA404-9458-4CE8-A284-DC6CE0B67EF2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71A22-84E6-4B62-A31C-293EB5412B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5793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71A22-84E6-4B62-A31C-293EB5412B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8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71A22-84E6-4B62-A31C-293EB5412B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02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2"/>
                </a:solidFill>
              </a:rPr>
              <a:t>*Prerequisite: CMMC L2 Final Certification</a:t>
            </a:r>
          </a:p>
          <a:p>
            <a:pPr marL="457200" indent="-457200">
              <a:buAutoNum type="arabicParenR"/>
            </a:pPr>
            <a:r>
              <a:rPr lang="en-US" sz="1200" dirty="0">
                <a:solidFill>
                  <a:schemeClr val="tx2"/>
                </a:solidFill>
              </a:rPr>
              <a:t>See 170.24 for scoring details</a:t>
            </a:r>
          </a:p>
          <a:p>
            <a:pPr marL="457200" indent="-457200">
              <a:buAutoNum type="arabicParenR"/>
            </a:pPr>
            <a:r>
              <a:rPr lang="en-US" sz="1200" dirty="0">
                <a:solidFill>
                  <a:schemeClr val="tx2"/>
                </a:solidFill>
              </a:rPr>
              <a:t>See 170.16-170.18 for criteria</a:t>
            </a:r>
          </a:p>
          <a:p>
            <a:pPr marL="457200" indent="-457200">
              <a:buAutoNum type="arabicParenR"/>
            </a:pPr>
            <a:r>
              <a:rPr lang="en-US" sz="1200" dirty="0">
                <a:solidFill>
                  <a:schemeClr val="tx2"/>
                </a:solidFill>
              </a:rPr>
              <a:t>See 170.21 for restrictions</a:t>
            </a:r>
          </a:p>
          <a:p>
            <a:pPr marL="457200" indent="-457200">
              <a:buAutoNum type="arabicParenR"/>
            </a:pPr>
            <a:r>
              <a:rPr lang="en-US" sz="1200" dirty="0">
                <a:solidFill>
                  <a:schemeClr val="tx2"/>
                </a:solidFill>
              </a:rPr>
              <a:t>See 170.19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71A22-84E6-4B62-A31C-293EB5412B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2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093FF-2B7D-47FB-B7F8-CD6287FEE21C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1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7DC6-50BB-4B71-AC02-590E9CB87A2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9434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7DC6-50BB-4B71-AC02-590E9CB87A2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30478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7DC6-50BB-4B71-AC02-590E9CB87A2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6601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7DC6-50BB-4B71-AC02-590E9CB87A2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19571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7DC6-50BB-4B71-AC02-590E9CB87A2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830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4F66-48E7-4977-9607-0AE3FDCA8A60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82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EE5-C50D-4795-A7B3-BC5D19082982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00-8D47-4B72-9872-7241F6076F74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63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A9CA-2D3B-4F9C-BC51-F46BC3E2D1D9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1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4C-6E62-4616-92EE-3D39E4DAC5DC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3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6C84-297B-41EA-866E-ABE0C8E1469B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8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EC6D-030A-4245-8862-F7117E3200F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0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D76-0ECC-40E7-93D7-49F99F961602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B38-9F4C-419B-AA33-57512512B421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8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7836-7422-41A7-BAA7-9BA9CF0DC85F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DRAFT-DIB SCC Cyber Training Working Group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5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21452" y="6022370"/>
            <a:ext cx="2549096" cy="784830"/>
          </a:xfrm>
          <a:prstGeom prst="rect">
            <a:avLst/>
          </a:prstGeom>
        </p:spPr>
        <p:txBody>
          <a:bodyPr vert="horz" wrap="none" lIns="91440" tIns="45720" rIns="91440" bIns="45720" rtlCol="0" anchor="b" anchorCtr="1">
            <a:sp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DRAFT-DIB SCC Cyber Training Working Group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A7DC6-50BB-4B71-AC02-590E9CB87A28}" type="datetime1">
              <a:rPr lang="en-US" smtClean="0"/>
              <a:t>7/30/2024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CD8977-B073-4460-AE63-2BD9EC7B16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0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mmit7.us/webinars/proposed-cmmc-rule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-inspection.federalregister.gov/2023-27280.pdf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federalregister.gov/d/2023-272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efense.gov/News/News-Stories/Article/Article/3678476/defense-department-releases-companion-video-for-cmmc-public-comment-period/" TargetMode="External"/><Relationship Id="rId5" Type="http://schemas.openxmlformats.org/officeDocument/2006/relationships/hyperlink" Target="https://public-inspection.federalregister.gov/2023-27281.pdf" TargetMode="External"/><Relationship Id="rId4" Type="http://schemas.openxmlformats.org/officeDocument/2006/relationships/hyperlink" Target="https://www.federalregister.gov/d/2023-272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0220-005B-4589-AF14-312C82CAF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085" y="1216418"/>
            <a:ext cx="9994900" cy="23876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Defense Industrial Base (DIB)</a:t>
            </a:r>
            <a:br>
              <a:rPr lang="en-US" sz="4400" dirty="0"/>
            </a:br>
            <a:r>
              <a:rPr lang="en-US" sz="4400" dirty="0"/>
              <a:t>Sector Coordinating Council (SCC) </a:t>
            </a:r>
            <a:br>
              <a:rPr lang="en-US" sz="4400" dirty="0"/>
            </a:br>
            <a:r>
              <a:rPr lang="en-US" sz="4400" dirty="0"/>
              <a:t>Supply Chain Cyber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9652C-637D-41CB-9946-B468E748C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Cyber/Cybersecurity Maturity Model Certification (CMMC) v2.0</a:t>
            </a:r>
          </a:p>
          <a:p>
            <a:pPr algn="ctr"/>
            <a:r>
              <a:rPr lang="en-US" dirty="0"/>
              <a:t>CMMC Proposed Rule 32 CFR 170 Supplemental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760A5-C95A-40B0-B7E7-85A1F79E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/>
              <a:pPr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E51D84-AEE6-473B-94A0-6C323CD5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1599" y="5953125"/>
            <a:ext cx="13716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76200"/>
          </a:effectLst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FB2EB224-DF51-E4C4-BE1A-153ADF5B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778" y="6576368"/>
            <a:ext cx="1338828" cy="230832"/>
          </a:xfrm>
        </p:spPr>
        <p:txBody>
          <a:bodyPr wrap="none" anchor="b" anchorCtr="1">
            <a:spAutoFit/>
          </a:bodyPr>
          <a:lstStyle/>
          <a:p>
            <a:r>
              <a:rPr lang="en-US" dirty="0"/>
              <a:t>Cyber/CMMC Training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99449C-7C6E-4D78-3698-660D260364D3}"/>
              </a:ext>
            </a:extLst>
          </p:cNvPr>
          <p:cNvSpPr txBox="1"/>
          <p:nvPr/>
        </p:nvSpPr>
        <p:spPr>
          <a:xfrm>
            <a:off x="5945624" y="165582"/>
            <a:ext cx="352605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FF0000"/>
                </a:solidFill>
              </a:rPr>
              <a:t>Note: CMMC is still going through the rule-making process and certain aspects and requirements may change. Refer to the</a:t>
            </a:r>
            <a:r>
              <a:rPr lang="en-US" sz="1300" b="1" i="1" dirty="0">
                <a:solidFill>
                  <a:srgbClr val="FF0000"/>
                </a:solidFill>
              </a:rPr>
              <a:t> Resources Guide </a:t>
            </a:r>
            <a:r>
              <a:rPr lang="en-US" sz="1300" b="1" dirty="0">
                <a:solidFill>
                  <a:srgbClr val="FF0000"/>
                </a:solidFill>
              </a:rPr>
              <a:t>provided in this training for the most updated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347043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5462-8809-4F5A-8D5F-883657E6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55" y="451625"/>
            <a:ext cx="10515600" cy="832304"/>
          </a:xfrm>
        </p:spPr>
        <p:txBody>
          <a:bodyPr>
            <a:normAutofit/>
          </a:bodyPr>
          <a:lstStyle/>
          <a:p>
            <a:r>
              <a:rPr lang="en-US" sz="3200" dirty="0">
                <a:cs typeface="Arial"/>
              </a:rPr>
              <a:t>Initial Summary of CMMC Proposed Rule 32 CFR 170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823A5-7D6F-4FB3-806D-653B44301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78" y="964840"/>
            <a:ext cx="9502125" cy="544072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CMMC Program Rule Focus/Purpose: Formally establishing DCMA DIBCAC Role/Responsibilities and Cyber AB Ecosystem with High-Level Planning</a:t>
            </a:r>
          </a:p>
          <a:p>
            <a:pPr lvl="1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Comments were due 26 Feb 2024 (Public Inspection 22 Dec, Officially in Federal Register 26 Dec 2023)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32 CFR 170 Defense Contracting  | Title: Cybersecurity Maturity Model Certification (CMMC) Program</a:t>
            </a:r>
          </a:p>
          <a:p>
            <a:pPr lvl="1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230+ pages, 70+ regulatory language (</a:t>
            </a:r>
            <a:r>
              <a:rPr lang="en-US" sz="15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initial summary on regulatory language only; does not include supplement/discussion</a:t>
            </a: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 Subparts: i) General Info, ii) Govt Roles &amp; Responsibilities, iii) CMMC Ecosystem, &amp; iv) CMMC Key Elements</a:t>
            </a:r>
          </a:p>
          <a:p>
            <a:pPr lvl="1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24 Subordinate Parts designated as 32 CFR 170.01 – 170.24 and Appendix A with URLs for Assessment and Scoping Guides</a:t>
            </a:r>
          </a:p>
          <a:p>
            <a:pPr lvl="1">
              <a:spcBef>
                <a:spcPts val="600"/>
              </a:spcBef>
            </a:pPr>
            <a:r>
              <a:rPr lang="en-US" sz="1500" b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DFARS 252.204-7021 Cybersecurity Maturity Model Certification Requirements or DFARS implementation</a:t>
            </a:r>
            <a:endParaRPr lang="en-US" sz="15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Describes the DoD CMMC Program and establishes </a:t>
            </a:r>
            <a:r>
              <a:rPr lang="en-US" sz="15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 for FCI and CUI safeguarding &amp; compliance</a:t>
            </a:r>
          </a:p>
          <a:p>
            <a:pPr lvl="1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Standards as set forth in FAR 52.204-21 and NIST 800-171 Rev 2, and for CMMC Level 3 only select requirements from NIST 800-172/ODPs</a:t>
            </a:r>
          </a:p>
          <a:p>
            <a:pPr lvl="1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Establishes Requirements for CMMC Self Assessments/Certifications for Organizations w/Company Affirmation &amp; Scoping Criteria</a:t>
            </a:r>
          </a:p>
          <a:p>
            <a:pPr lvl="2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 on Scoring, POA&amp;M Conditions, &amp; Subcontractor Compliance </a:t>
            </a:r>
          </a:p>
          <a:p>
            <a:pPr lvl="2">
              <a:spcBef>
                <a:spcPts val="600"/>
              </a:spcBef>
            </a:pPr>
            <a:r>
              <a:rPr lang="en-US" sz="15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interest includes Joint Surveillance limited acceptance &amp; process for FedRAMP Moderate Equivalency</a:t>
            </a:r>
          </a:p>
          <a:p>
            <a:pPr>
              <a:spcBef>
                <a:spcPts val="600"/>
              </a:spcBef>
            </a:pPr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C0EA8-2BF6-4BA1-933F-130335F0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529330-87F2-4AEB-ABBB-527D677BB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1599" y="5953125"/>
            <a:ext cx="13716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76200"/>
          </a:effectLst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BE574D5-DD5F-6195-A6EC-02ECC58F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778" y="6576368"/>
            <a:ext cx="1338828" cy="230832"/>
          </a:xfrm>
        </p:spPr>
        <p:txBody>
          <a:bodyPr wrap="none" anchor="b" anchorCtr="1">
            <a:spAutoFit/>
          </a:bodyPr>
          <a:lstStyle/>
          <a:p>
            <a:r>
              <a:rPr lang="en-US" dirty="0"/>
              <a:t>Cyber/CMMC Training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AC74DB-EFB2-939F-A68E-F9590E52EF23}"/>
              </a:ext>
            </a:extLst>
          </p:cNvPr>
          <p:cNvSpPr txBox="1"/>
          <p:nvPr/>
        </p:nvSpPr>
        <p:spPr>
          <a:xfrm>
            <a:off x="4773515" y="6480553"/>
            <a:ext cx="5088129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Cybersecurity Maturity Model Certification Model Certification Program, A Proposed Rule by Department of Defense | December 26, 2023, https://www.federalregister.gov/d/2023-27280</a:t>
            </a:r>
          </a:p>
        </p:txBody>
      </p:sp>
    </p:spTree>
    <p:extLst>
      <p:ext uri="{BB962C8B-B14F-4D97-AF65-F5344CB8AC3E}">
        <p14:creationId xmlns:p14="http://schemas.microsoft.com/office/powerpoint/2010/main" val="194528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5462-8809-4F5A-8D5F-883657E6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55" y="451625"/>
            <a:ext cx="10515600" cy="832304"/>
          </a:xfrm>
        </p:spPr>
        <p:txBody>
          <a:bodyPr>
            <a:normAutofit/>
          </a:bodyPr>
          <a:lstStyle/>
          <a:p>
            <a:r>
              <a:rPr lang="en-US" sz="3200" dirty="0">
                <a:cs typeface="Arial"/>
              </a:rPr>
              <a:t>Initial Summary of CMMC Proposed Rule 32 CFR 170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823A5-7D6F-4FB3-806D-653B44301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78" y="1086219"/>
            <a:ext cx="7179054" cy="2293353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7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CMMC Level 1 New or Partially New Requirements</a:t>
            </a:r>
          </a:p>
          <a:p>
            <a:pPr lvl="1">
              <a:spcBef>
                <a:spcPts val="600"/>
              </a:spcBef>
            </a:pP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Self-assessment using NIST SP 800-171A against “basic safeguarding” requirements of FAR clause 52.204-21 (15 FAR / 17 NIST SP 800-171 requirements) annually </a:t>
            </a:r>
            <a:r>
              <a:rPr lang="en-US" kern="100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(Partially New)</a:t>
            </a:r>
          </a:p>
          <a:p>
            <a:pPr lvl="1">
              <a:spcBef>
                <a:spcPts val="600"/>
              </a:spcBef>
            </a:pPr>
            <a:r>
              <a:rPr lang="en-US" dirty="0">
                <a:ea typeface="+mn-lt"/>
                <a:cs typeface="Arial"/>
              </a:rPr>
              <a:t>Report implementation status in the DoD’s Supplier Performance Risk System (SPRS) </a:t>
            </a:r>
            <a:r>
              <a:rPr lang="en-US" dirty="0">
                <a:solidFill>
                  <a:srgbClr val="00B050"/>
                </a:solidFill>
                <a:ea typeface="+mn-lt"/>
                <a:cs typeface="Arial"/>
              </a:rPr>
              <a:t>(New)</a:t>
            </a:r>
          </a:p>
          <a:p>
            <a:pPr lvl="1">
              <a:spcBef>
                <a:spcPts val="600"/>
              </a:spcBef>
            </a:pPr>
            <a:r>
              <a:rPr lang="en-US" dirty="0">
                <a:ea typeface="+mn-lt"/>
                <a:cs typeface="Arial"/>
              </a:rPr>
              <a:t>Affirmation by organization senior official of continuing compliance with the security requirements annually </a:t>
            </a:r>
            <a:r>
              <a:rPr lang="en-US" dirty="0">
                <a:solidFill>
                  <a:srgbClr val="00B050"/>
                </a:solidFill>
                <a:ea typeface="+mn-lt"/>
                <a:cs typeface="Arial"/>
              </a:rPr>
              <a:t>(New)</a:t>
            </a:r>
            <a:endParaRPr lang="en-US" dirty="0">
              <a:solidFill>
                <a:schemeClr val="tx2"/>
              </a:solidFill>
              <a:ea typeface="+mn-lt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C0EA8-2BF6-4BA1-933F-130335F0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529330-87F2-4AEB-ABBB-527D677BB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1599" y="5953125"/>
            <a:ext cx="13716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762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A93415-E0CE-2BD5-6DD2-0F6A7A23C6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580" y="1458455"/>
            <a:ext cx="2866667" cy="50666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304D9E-3738-3D03-63BA-E711850A2567}"/>
              </a:ext>
            </a:extLst>
          </p:cNvPr>
          <p:cNvSpPr txBox="1"/>
          <p:nvPr/>
        </p:nvSpPr>
        <p:spPr>
          <a:xfrm>
            <a:off x="8807864" y="1065305"/>
            <a:ext cx="126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CMMC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3527F4-905B-FA66-5359-6E4FF83E0E8E}"/>
              </a:ext>
            </a:extLst>
          </p:cNvPr>
          <p:cNvSpPr txBox="1">
            <a:spLocks/>
          </p:cNvSpPr>
          <p:nvPr/>
        </p:nvSpPr>
        <p:spPr>
          <a:xfrm>
            <a:off x="498608" y="3509318"/>
            <a:ext cx="7179054" cy="2869342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17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CMMC Level 2 New or Partially New Requirements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Requires affirmation after every assessment, including POAM closeout </a:t>
            </a:r>
            <a:r>
              <a:rPr lang="en-US" dirty="0">
                <a:solidFill>
                  <a:srgbClr val="00B050"/>
                </a:solidFill>
              </a:rPr>
              <a:t>(New)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Requires affirmation annually by senior organization official </a:t>
            </a:r>
            <a:r>
              <a:rPr lang="en-US" dirty="0">
                <a:solidFill>
                  <a:srgbClr val="00B050"/>
                </a:solidFill>
              </a:rPr>
              <a:t>(New)</a:t>
            </a:r>
          </a:p>
          <a:p>
            <a:pPr lvl="2">
              <a:spcBef>
                <a:spcPts val="600"/>
              </a:spcBef>
            </a:pPr>
            <a:r>
              <a:rPr lang="en-US" sz="1600" dirty="0"/>
              <a:t>Affirming official: OSA senior official who is responsible for ensuring OSA compliance with CMMC Program requirements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POAMs are allowed for selected requirements but must be closed out and verified (by 3</a:t>
            </a:r>
            <a:r>
              <a:rPr lang="en-US" baseline="30000" dirty="0"/>
              <a:t>rd</a:t>
            </a:r>
            <a:r>
              <a:rPr lang="en-US" dirty="0"/>
              <a:t> party) within 180 days </a:t>
            </a:r>
            <a:r>
              <a:rPr lang="en-US" dirty="0">
                <a:solidFill>
                  <a:srgbClr val="00B050"/>
                </a:solidFill>
              </a:rPr>
              <a:t>(New)</a:t>
            </a:r>
          </a:p>
          <a:p>
            <a:pPr lvl="1">
              <a:spcBef>
                <a:spcPts val="600"/>
              </a:spcBef>
            </a:pPr>
            <a:r>
              <a:rPr lang="en-US" dirty="0">
                <a:ea typeface="+mn-lt"/>
                <a:cs typeface="Arial"/>
              </a:rPr>
              <a:t>Has scoping specifics for different asset types </a:t>
            </a:r>
            <a:r>
              <a:rPr lang="en-US" dirty="0">
                <a:solidFill>
                  <a:srgbClr val="00B050"/>
                </a:solidFill>
              </a:rPr>
              <a:t>(New)</a:t>
            </a:r>
            <a:endParaRPr lang="en-US" dirty="0">
              <a:solidFill>
                <a:srgbClr val="00B050"/>
              </a:solidFill>
              <a:ea typeface="+mn-lt"/>
              <a:cs typeface="Arial"/>
            </a:endParaRPr>
          </a:p>
          <a:p>
            <a:pPr>
              <a:spcBef>
                <a:spcPts val="600"/>
              </a:spcBef>
            </a:pP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43CC6A-F540-EDAF-964A-201B1E88D684}"/>
              </a:ext>
            </a:extLst>
          </p:cNvPr>
          <p:cNvSpPr txBox="1"/>
          <p:nvPr/>
        </p:nvSpPr>
        <p:spPr>
          <a:xfrm>
            <a:off x="5560226" y="6377576"/>
            <a:ext cx="5088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 source: 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Cybersecurity Maturity Model Certification Model Overview Version 2.0 | December 2021, 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https://dodcio.defense.gov/Portals/0/Documents/CMMC/ModelOverview_V2.0_FINAL2_20211202_508.pdf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DBD998-FF40-0297-8B76-0E4D802ED66F}"/>
              </a:ext>
            </a:extLst>
          </p:cNvPr>
          <p:cNvSpPr txBox="1"/>
          <p:nvPr/>
        </p:nvSpPr>
        <p:spPr>
          <a:xfrm>
            <a:off x="485702" y="6369340"/>
            <a:ext cx="5088129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Cybersecurity Maturity Model Certification Model Certification Program, A Proposed Rule by Department of Defense | December 26, 2023, https://www.federalregister.gov/d/2023-27280</a:t>
            </a:r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42B429FD-59F3-DB4F-A324-129F8669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778" y="6638153"/>
            <a:ext cx="1338828" cy="230832"/>
          </a:xfrm>
        </p:spPr>
        <p:txBody>
          <a:bodyPr wrap="none" anchor="b" anchorCtr="1">
            <a:spAutoFit/>
          </a:bodyPr>
          <a:lstStyle/>
          <a:p>
            <a:r>
              <a:rPr lang="en-US" dirty="0"/>
              <a:t>Cyber/CMMC Training</a:t>
            </a:r>
          </a:p>
        </p:txBody>
      </p:sp>
    </p:spTree>
    <p:extLst>
      <p:ext uri="{BB962C8B-B14F-4D97-AF65-F5344CB8AC3E}">
        <p14:creationId xmlns:p14="http://schemas.microsoft.com/office/powerpoint/2010/main" val="151907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360D8-A404-464D-BBCA-0E5852A6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365126"/>
            <a:ext cx="10696575" cy="868500"/>
          </a:xfrm>
        </p:spPr>
        <p:txBody>
          <a:bodyPr>
            <a:noAutofit/>
          </a:bodyPr>
          <a:lstStyle/>
          <a:p>
            <a:r>
              <a:rPr lang="en-US" sz="3200" dirty="0"/>
              <a:t>CMMC Proposed Rule Summary</a:t>
            </a:r>
            <a:endParaRPr lang="en-US" sz="3200" dirty="0">
              <a:effectLst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103C00-8D34-43A7-8C7B-A835E75FA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43C916-6A86-4AD8-9F01-0E1FD3D2C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1599" y="5953125"/>
            <a:ext cx="13716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76200"/>
          </a:effec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808F93-686B-1B55-89EB-0DFE93E7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778" y="6576368"/>
            <a:ext cx="1338828" cy="230832"/>
          </a:xfrm>
        </p:spPr>
        <p:txBody>
          <a:bodyPr wrap="none" anchor="b" anchorCtr="1">
            <a:spAutoFit/>
          </a:bodyPr>
          <a:lstStyle/>
          <a:p>
            <a:r>
              <a:rPr lang="en-US" dirty="0"/>
              <a:t>Cyber/CMMC Training</a:t>
            </a:r>
          </a:p>
        </p:txBody>
      </p:sp>
      <p:pic>
        <p:nvPicPr>
          <p:cNvPr id="13" name="table">
            <a:extLst>
              <a:ext uri="{FF2B5EF4-FFF2-40B4-BE49-F238E27FC236}">
                <a16:creationId xmlns:a16="http://schemas.microsoft.com/office/drawing/2014/main" id="{9693E5AB-0352-86DD-E60B-EBD017686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08" y="1348687"/>
            <a:ext cx="10578205" cy="5054684"/>
          </a:xfrm>
          <a:prstGeom prst="rect">
            <a:avLst/>
          </a:prstGeom>
        </p:spPr>
      </p:pic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688ADC84-F978-8875-4F4C-ADE284FECC06}"/>
              </a:ext>
            </a:extLst>
          </p:cNvPr>
          <p:cNvSpPr>
            <a:spLocks noGrp="1"/>
          </p:cNvSpPr>
          <p:nvPr/>
        </p:nvSpPr>
        <p:spPr>
          <a:xfrm>
            <a:off x="1624889" y="1048271"/>
            <a:ext cx="3950078" cy="36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54289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2872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1451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80032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88615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7192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05775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4355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2937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/>
              <a:t>Self-Assessment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8CEB27E-2248-0CCF-825A-3E5B9473FA2D}"/>
              </a:ext>
            </a:extLst>
          </p:cNvPr>
          <p:cNvSpPr>
            <a:spLocks noGrp="1"/>
          </p:cNvSpPr>
          <p:nvPr/>
        </p:nvSpPr>
        <p:spPr>
          <a:xfrm>
            <a:off x="6117948" y="1060626"/>
            <a:ext cx="4528116" cy="3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54289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2872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1451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80032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88615" indent="-154289" algn="l" defTabSz="617162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7192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05775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4355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2937" indent="-154289" algn="l" defTabSz="617162" rtl="0" eaLnBrk="1" latinLnBrk="0" hangingPunct="1">
              <a:lnSpc>
                <a:spcPct val="90000"/>
              </a:lnSpc>
              <a:spcBef>
                <a:spcPts val="337"/>
              </a:spcBef>
              <a:buFont typeface="Arial" panose="020B0604020202020204" pitchFamily="34" charset="0"/>
              <a:buChar char="•"/>
              <a:defRPr sz="1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/>
              <a:t>Certification Assessment</a:t>
            </a: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E4FB7D6C-F1C2-C4F4-E6E0-2A9688431A9C}"/>
              </a:ext>
            </a:extLst>
          </p:cNvPr>
          <p:cNvSpPr txBox="1"/>
          <p:nvPr/>
        </p:nvSpPr>
        <p:spPr>
          <a:xfrm>
            <a:off x="257283" y="5930875"/>
            <a:ext cx="211328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531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061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5591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94121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2651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1183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712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88243" algn="l" defTabSz="548531" rtl="0" eaLnBrk="1" latinLnBrk="0" hangingPunct="1"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dirty="0">
                <a:solidFill>
                  <a:schemeClr val="tx2"/>
                </a:solidFill>
              </a:rPr>
              <a:t>*Prerequisite: CMMC L2 Final Certification</a:t>
            </a:r>
          </a:p>
          <a:p>
            <a:pPr marL="457200" indent="-457200">
              <a:buAutoNum type="arabicParenR"/>
            </a:pPr>
            <a:r>
              <a:rPr lang="en-US" sz="700" dirty="0">
                <a:solidFill>
                  <a:schemeClr val="tx2"/>
                </a:solidFill>
              </a:rPr>
              <a:t>See 170.24 for scoring details</a:t>
            </a:r>
          </a:p>
          <a:p>
            <a:pPr marL="457200" indent="-457200">
              <a:buAutoNum type="arabicParenR"/>
            </a:pPr>
            <a:r>
              <a:rPr lang="en-US" sz="700" dirty="0">
                <a:solidFill>
                  <a:schemeClr val="tx2"/>
                </a:solidFill>
              </a:rPr>
              <a:t>See 170.16-170.18 for criteria</a:t>
            </a:r>
          </a:p>
          <a:p>
            <a:pPr marL="457200" indent="-457200">
              <a:buAutoNum type="arabicParenR"/>
            </a:pPr>
            <a:r>
              <a:rPr lang="en-US" sz="700" dirty="0">
                <a:solidFill>
                  <a:schemeClr val="tx2"/>
                </a:solidFill>
              </a:rPr>
              <a:t>See 170.21 for restrictions</a:t>
            </a:r>
          </a:p>
          <a:p>
            <a:pPr marL="457200" indent="-457200">
              <a:buAutoNum type="arabicParenR"/>
            </a:pPr>
            <a:r>
              <a:rPr lang="en-US" sz="700" dirty="0">
                <a:solidFill>
                  <a:schemeClr val="tx2"/>
                </a:solidFill>
              </a:rPr>
              <a:t>See 170.19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E6F8CD-F176-D420-F604-46E8CDD54AB3}"/>
              </a:ext>
            </a:extLst>
          </p:cNvPr>
          <p:cNvSpPr txBox="1"/>
          <p:nvPr/>
        </p:nvSpPr>
        <p:spPr>
          <a:xfrm>
            <a:off x="5187037" y="6301565"/>
            <a:ext cx="5088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</a:pPr>
            <a:r>
              <a:rPr lang="en-US" sz="800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Primary source:  Summit 7 Live Webinar, CMMC Published: A Comprehensive Overview of the Proposed CMMC Rule, 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Webinar: A Comprehensive Overview of the Proposed CMMC Rule (summit7.us)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January 10, 2024</a:t>
            </a:r>
            <a:r>
              <a:rPr lang="en-US" sz="800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</a:pPr>
            <a:r>
              <a:rPr lang="en-US" sz="800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Supplemental source: Cybersecurity Maturity Model Certification Model Certification Program, A Proposed Rule by Department of Defense | December 26, 2023, https://www.federalregister.gov/d/2023-27280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C8115-EC6C-E08D-4A6B-6326C9D6531C}"/>
              </a:ext>
            </a:extLst>
          </p:cNvPr>
          <p:cNvSpPr txBox="1"/>
          <p:nvPr/>
        </p:nvSpPr>
        <p:spPr>
          <a:xfrm>
            <a:off x="5984324" y="63684"/>
            <a:ext cx="35260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FF0000"/>
                </a:solidFill>
              </a:rPr>
              <a:t>Note: This slide has been recently updated due to an incorrectly cited source.</a:t>
            </a:r>
          </a:p>
        </p:txBody>
      </p:sp>
    </p:spTree>
    <p:extLst>
      <p:ext uri="{BB962C8B-B14F-4D97-AF65-F5344CB8AC3E}">
        <p14:creationId xmlns:p14="http://schemas.microsoft.com/office/powerpoint/2010/main" val="13494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5462-8809-4F5A-8D5F-883657E6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273" y="365126"/>
            <a:ext cx="10515600" cy="832304"/>
          </a:xfrm>
        </p:spPr>
        <p:txBody>
          <a:bodyPr>
            <a:normAutofit/>
          </a:bodyPr>
          <a:lstStyle/>
          <a:p>
            <a:r>
              <a:rPr lang="en-US" sz="3200" dirty="0">
                <a:cs typeface="Arial"/>
              </a:rPr>
              <a:t>Proposed Timelines and Phases (170.3)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823A5-7D6F-4FB3-806D-653B44301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78" y="1061503"/>
            <a:ext cx="9502125" cy="561114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400" dirty="0"/>
              <a:t>DoD “intends to include CMMC requirements for Levels 1, 2, and 3 in all solicitations issued on or after October 1, 2026, when warranted by any FCI or CUI information protection requirements”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Before Oct 1, 2026, DoD Program Managers will have discretion to include CMMC requirements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Phase 1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Immediately upon “the effective date of the DFARS rule that will implement CMMC Requirements”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Self-assessment only “when warranted by the FCI and CUI categories associated with the planned effort”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Phase 2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Six (6) months after start of Phase 1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In addition to Phase 1 requirements, DoD intends to include the CMMC Level 2 Certification Assessment requirement in all applicable DoD solicitations and contracts </a:t>
            </a:r>
            <a:r>
              <a:rPr lang="en-US" sz="1400" b="1" dirty="0"/>
              <a:t>as a condition of contract award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Phase 3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One (1) Calendar Year after start of Phase 2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In addition to Phase 1 and 2 requirements, DoD intends to include the CMMC Level 2 Certification Assessment requirement in all applicable DoD solicitations and contracts </a:t>
            </a:r>
            <a:r>
              <a:rPr lang="en-US" sz="1400" b="1" dirty="0"/>
              <a:t>as a condition of contract award and as a condition to exercise an option period </a:t>
            </a:r>
            <a:r>
              <a:rPr lang="en-US" sz="1400" dirty="0"/>
              <a:t>on a contract awarded prior to the effective date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DoD intends to include the CMMC Level 3 Certification Assessment requirement in all </a:t>
            </a:r>
            <a:r>
              <a:rPr lang="en-US" sz="1400" b="1" dirty="0"/>
              <a:t>applicable </a:t>
            </a:r>
            <a:r>
              <a:rPr lang="en-US" sz="1400" dirty="0"/>
              <a:t>DoD solicitations and contracts as a condition of contract award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Phase 4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One (1) Calendar Year after start of Phase 2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All solicitations include CMMC requirements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C0EA8-2BF6-4BA1-933F-130335F0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529330-87F2-4AEB-ABBB-527D677BB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1599" y="5953125"/>
            <a:ext cx="13716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76200"/>
          </a:effectLst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BE574D5-DD5F-6195-A6EC-02ECC58F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778" y="6576368"/>
            <a:ext cx="1338828" cy="230832"/>
          </a:xfrm>
        </p:spPr>
        <p:txBody>
          <a:bodyPr wrap="none" anchor="b" anchorCtr="1">
            <a:spAutoFit/>
          </a:bodyPr>
          <a:lstStyle/>
          <a:p>
            <a:r>
              <a:rPr lang="en-US" dirty="0"/>
              <a:t>Cyber/CMMC Training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D57111-9A8C-2A95-38E1-4200395A771B}"/>
              </a:ext>
            </a:extLst>
          </p:cNvPr>
          <p:cNvSpPr txBox="1"/>
          <p:nvPr/>
        </p:nvSpPr>
        <p:spPr>
          <a:xfrm>
            <a:off x="5527274" y="6443481"/>
            <a:ext cx="5088129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Cybersecurity Maturity Model Certification Model Certification Program, A Proposed Rule by Department of Defense | December 26, 2023, https://www.federalregister.gov/d/2023-27280</a:t>
            </a:r>
          </a:p>
        </p:txBody>
      </p:sp>
    </p:spTree>
    <p:extLst>
      <p:ext uri="{BB962C8B-B14F-4D97-AF65-F5344CB8AC3E}">
        <p14:creationId xmlns:p14="http://schemas.microsoft.com/office/powerpoint/2010/main" val="125340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5462-8809-4F5A-8D5F-883657E6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916" y="365126"/>
            <a:ext cx="10515600" cy="832304"/>
          </a:xfrm>
        </p:spPr>
        <p:txBody>
          <a:bodyPr>
            <a:normAutofit/>
          </a:bodyPr>
          <a:lstStyle/>
          <a:p>
            <a:r>
              <a:rPr lang="en-US" sz="3200" dirty="0"/>
              <a:t>CMMC Proposed Rule 32 CFR 170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823A5-7D6F-4FB3-806D-653B44301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78" y="1123288"/>
            <a:ext cx="9502125" cy="489162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700" dirty="0"/>
              <a:t>CMMC 32CFR Proposed Rule</a:t>
            </a:r>
          </a:p>
          <a:p>
            <a:pPr lvl="1">
              <a:spcBef>
                <a:spcPts val="600"/>
              </a:spcBef>
            </a:pPr>
            <a:r>
              <a:rPr lang="en-US" sz="1700" dirty="0"/>
              <a:t>Overview page:  </a:t>
            </a:r>
            <a:r>
              <a:rPr lang="en-US" sz="1700" dirty="0">
                <a:hlinkClick r:id="rId2"/>
              </a:rPr>
              <a:t>https://www.federalregister.gov/d/2023-27280</a:t>
            </a:r>
            <a:endParaRPr lang="en-US" sz="1700" dirty="0"/>
          </a:p>
          <a:p>
            <a:pPr lvl="1">
              <a:spcBef>
                <a:spcPts val="600"/>
              </a:spcBef>
            </a:pPr>
            <a:r>
              <a:rPr lang="en-US" sz="1700" dirty="0"/>
              <a:t>PDF:  </a:t>
            </a:r>
            <a:r>
              <a:rPr lang="en-US" sz="1700" dirty="0">
                <a:hlinkClick r:id="rId3"/>
              </a:rPr>
              <a:t>https://public-inspection.federalregister.gov/2023-27280.pdf</a:t>
            </a:r>
            <a:endParaRPr lang="en-US" sz="17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700" dirty="0"/>
              <a:t>CMMC Guidance docs</a:t>
            </a:r>
          </a:p>
          <a:p>
            <a:pPr lvl="1">
              <a:spcBef>
                <a:spcPts val="600"/>
              </a:spcBef>
            </a:pPr>
            <a:r>
              <a:rPr lang="en-US" sz="1700" dirty="0"/>
              <a:t>Overview page:  </a:t>
            </a:r>
            <a:r>
              <a:rPr lang="en-US" sz="1700" dirty="0">
                <a:hlinkClick r:id="rId4"/>
              </a:rPr>
              <a:t>https://www.federalregister.gov/d/2023-27281</a:t>
            </a:r>
            <a:endParaRPr lang="en-US" sz="1700" dirty="0"/>
          </a:p>
          <a:p>
            <a:pPr lvl="1">
              <a:spcBef>
                <a:spcPts val="600"/>
              </a:spcBef>
            </a:pPr>
            <a:r>
              <a:rPr lang="en-US" sz="1700" dirty="0"/>
              <a:t>PDF:  </a:t>
            </a:r>
            <a:r>
              <a:rPr lang="en-US" sz="1700" dirty="0">
                <a:hlinkClick r:id="rId5"/>
              </a:rPr>
              <a:t>https://public-inspection.federalregister.gov/2023-27281.pdf</a:t>
            </a: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1700" dirty="0"/>
              <a:t>Department of Defense CMMC Proposed Rule Informational Video, February 2024, </a:t>
            </a:r>
            <a:r>
              <a:rPr lang="en-US" sz="1700" dirty="0">
                <a:solidFill>
                  <a:schemeClr val="tx2"/>
                </a:solidFill>
                <a:hlinkClick r:id="rId6"/>
              </a:rPr>
              <a:t>https://www.defense.gov/News/News-Stories/Article/Article/3678476/defense-department-releases-companion-video-for-cmmc-public-comment-period/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C0EA8-2BF6-4BA1-933F-130335F0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8977-B073-4460-AE63-2BD9EC7B16E4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529330-87F2-4AEB-ABBB-527D677BB2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31599" y="5953125"/>
            <a:ext cx="13716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76200"/>
          </a:effectLst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BE574D5-DD5F-6195-A6EC-02ECC58F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778" y="6576368"/>
            <a:ext cx="1338828" cy="230832"/>
          </a:xfrm>
        </p:spPr>
        <p:txBody>
          <a:bodyPr wrap="none" anchor="b" anchorCtr="1">
            <a:spAutoFit/>
          </a:bodyPr>
          <a:lstStyle/>
          <a:p>
            <a:r>
              <a:rPr lang="en-US" dirty="0"/>
              <a:t>Cyber/CMMC Training</a:t>
            </a:r>
          </a:p>
        </p:txBody>
      </p:sp>
    </p:spTree>
    <p:extLst>
      <p:ext uri="{BB962C8B-B14F-4D97-AF65-F5344CB8AC3E}">
        <p14:creationId xmlns:p14="http://schemas.microsoft.com/office/powerpoint/2010/main" val="9212361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2060"/>
      </a:accent1>
      <a:accent2>
        <a:srgbClr val="E6B91E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de9faa6-9fe1-49b3-9a08-227a296b54a6}" enabled="1" method="Privileged" siteId="{d5fe813e-0caa-432a-b2ac-d555aa91bd1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161243</TotalTime>
  <Words>1117</Words>
  <Application>Microsoft Office PowerPoint</Application>
  <PresentationFormat>Widescreen</PresentationFormat>
  <Paragraphs>88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Defense Industrial Base (DIB) Sector Coordinating Council (SCC)  Supply Chain Cyber Training</vt:lpstr>
      <vt:lpstr>Initial Summary of CMMC Proposed Rule 32 CFR 170</vt:lpstr>
      <vt:lpstr>Initial Summary of CMMC Proposed Rule 32 CFR 170</vt:lpstr>
      <vt:lpstr>CMMC Proposed Rule Summary</vt:lpstr>
      <vt:lpstr>Proposed Timelines and Phases (170.3)</vt:lpstr>
      <vt:lpstr>CMMC Proposed Rule 32 CFR 170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 Industrial Base  Supply Chain Cyber Training</dc:title>
  <dc:creator/>
  <cp:keywords>Unrestricted</cp:keywords>
  <cp:lastModifiedBy>Stevens, Mary Kay [USA]</cp:lastModifiedBy>
  <cp:revision>958</cp:revision>
  <dcterms:created xsi:type="dcterms:W3CDTF">2021-03-04T18:31:47Z</dcterms:created>
  <dcterms:modified xsi:type="dcterms:W3CDTF">2024-07-30T16:26:48Z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M SIP Document Sensitivity">
    <vt:lpwstr/>
  </property>
  <property fmtid="{D5CDD505-2E9C-101B-9397-08002B2CF9AE}" pid="3" name="Document Author">
    <vt:lpwstr>US\e337530</vt:lpwstr>
  </property>
  <property fmtid="{D5CDD505-2E9C-101B-9397-08002B2CF9AE}" pid="4" name="Document Sensitivity">
    <vt:lpwstr>1</vt:lpwstr>
  </property>
  <property fmtid="{D5CDD505-2E9C-101B-9397-08002B2CF9AE}" pid="5" name="ThirdParty">
    <vt:lpwstr/>
  </property>
  <property fmtid="{D5CDD505-2E9C-101B-9397-08002B2CF9AE}" pid="6" name="OCI Restriction">
    <vt:bool>false</vt:bool>
  </property>
  <property fmtid="{D5CDD505-2E9C-101B-9397-08002B2CF9AE}" pid="7" name="OCI Additional Info">
    <vt:lpwstr/>
  </property>
  <property fmtid="{D5CDD505-2E9C-101B-9397-08002B2CF9AE}" pid="8" name="Allow Header Overwrite">
    <vt:bool>true</vt:bool>
  </property>
  <property fmtid="{D5CDD505-2E9C-101B-9397-08002B2CF9AE}" pid="9" name="Allow Footer Overwrite">
    <vt:bool>true</vt:bool>
  </property>
  <property fmtid="{D5CDD505-2E9C-101B-9397-08002B2CF9AE}" pid="10" name="Multiple Selected">
    <vt:lpwstr>-1</vt:lpwstr>
  </property>
  <property fmtid="{D5CDD505-2E9C-101B-9397-08002B2CF9AE}" pid="11" name="SIPLongWording">
    <vt:lpwstr>_x000d_
_x000d_
</vt:lpwstr>
  </property>
  <property fmtid="{D5CDD505-2E9C-101B-9397-08002B2CF9AE}" pid="12" name="ExpCountry">
    <vt:lpwstr/>
  </property>
  <property fmtid="{D5CDD505-2E9C-101B-9397-08002B2CF9AE}" pid="13" name="TextBoxAndDropdownValues">
    <vt:lpwstr/>
  </property>
  <property fmtid="{D5CDD505-2E9C-101B-9397-08002B2CF9AE}" pid="14" name="MSIP_Label_502bc7c3-f152-4da1-98bd-f7a1bebdf752_Enabled">
    <vt:lpwstr>true</vt:lpwstr>
  </property>
  <property fmtid="{D5CDD505-2E9C-101B-9397-08002B2CF9AE}" pid="15" name="MSIP_Label_502bc7c3-f152-4da1-98bd-f7a1bebdf752_SetDate">
    <vt:lpwstr>2024-04-25T15:10:32Z</vt:lpwstr>
  </property>
  <property fmtid="{D5CDD505-2E9C-101B-9397-08002B2CF9AE}" pid="16" name="MSIP_Label_502bc7c3-f152-4da1-98bd-f7a1bebdf752_Method">
    <vt:lpwstr>Privileged</vt:lpwstr>
  </property>
  <property fmtid="{D5CDD505-2E9C-101B-9397-08002B2CF9AE}" pid="17" name="MSIP_Label_502bc7c3-f152-4da1-98bd-f7a1bebdf752_Name">
    <vt:lpwstr>Unrestricted</vt:lpwstr>
  </property>
  <property fmtid="{D5CDD505-2E9C-101B-9397-08002B2CF9AE}" pid="18" name="MSIP_Label_502bc7c3-f152-4da1-98bd-f7a1bebdf752_SiteId">
    <vt:lpwstr>b18f006c-b0fc-467d-b23a-a35b5695b5dc</vt:lpwstr>
  </property>
  <property fmtid="{D5CDD505-2E9C-101B-9397-08002B2CF9AE}" pid="19" name="MSIP_Label_502bc7c3-f152-4da1-98bd-f7a1bebdf752_ActionId">
    <vt:lpwstr>eaedb9f8-745a-4a9e-b38c-b4f57558118d</vt:lpwstr>
  </property>
  <property fmtid="{D5CDD505-2E9C-101B-9397-08002B2CF9AE}" pid="20" name="MSIP_Label_502bc7c3-f152-4da1-98bd-f7a1bebdf752_ContentBits">
    <vt:lpwstr>0</vt:lpwstr>
  </property>
</Properties>
</file>