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5"/>
  </p:notesMasterIdLst>
  <p:handoutMasterIdLst>
    <p:handoutMasterId r:id="rId116"/>
  </p:handoutMasterIdLst>
  <p:sldIdLst>
    <p:sldId id="256" r:id="rId5"/>
    <p:sldId id="257" r:id="rId6"/>
    <p:sldId id="259" r:id="rId7"/>
    <p:sldId id="3085" r:id="rId8"/>
    <p:sldId id="3083" r:id="rId9"/>
    <p:sldId id="2969" r:id="rId10"/>
    <p:sldId id="3018" r:id="rId11"/>
    <p:sldId id="3086" r:id="rId12"/>
    <p:sldId id="2971" r:id="rId13"/>
    <p:sldId id="2976" r:id="rId14"/>
    <p:sldId id="2972" r:id="rId15"/>
    <p:sldId id="3147" r:id="rId16"/>
    <p:sldId id="3195" r:id="rId17"/>
    <p:sldId id="3173" r:id="rId18"/>
    <p:sldId id="3091" r:id="rId19"/>
    <p:sldId id="3092" r:id="rId20"/>
    <p:sldId id="3176" r:id="rId21"/>
    <p:sldId id="3180" r:id="rId22"/>
    <p:sldId id="3178" r:id="rId23"/>
    <p:sldId id="3179" r:id="rId24"/>
    <p:sldId id="2147483558" r:id="rId25"/>
    <p:sldId id="3181" r:id="rId26"/>
    <p:sldId id="3174" r:id="rId27"/>
    <p:sldId id="3182" r:id="rId28"/>
    <p:sldId id="2147483557" r:id="rId29"/>
    <p:sldId id="3165" r:id="rId30"/>
    <p:sldId id="3078" r:id="rId31"/>
    <p:sldId id="3108" r:id="rId32"/>
    <p:sldId id="3093" r:id="rId33"/>
    <p:sldId id="3022" r:id="rId34"/>
    <p:sldId id="3023" r:id="rId35"/>
    <p:sldId id="3024" r:id="rId36"/>
    <p:sldId id="3095" r:id="rId37"/>
    <p:sldId id="3026" r:id="rId38"/>
    <p:sldId id="3027" r:id="rId39"/>
    <p:sldId id="3096" r:id="rId40"/>
    <p:sldId id="3029" r:id="rId41"/>
    <p:sldId id="3097" r:id="rId42"/>
    <p:sldId id="3032" r:id="rId43"/>
    <p:sldId id="3058" r:id="rId44"/>
    <p:sldId id="3098" r:id="rId45"/>
    <p:sldId id="3099" r:id="rId46"/>
    <p:sldId id="3185" r:id="rId47"/>
    <p:sldId id="3186" r:id="rId48"/>
    <p:sldId id="3187" r:id="rId49"/>
    <p:sldId id="3135" r:id="rId50"/>
    <p:sldId id="3111" r:id="rId51"/>
    <p:sldId id="3188" r:id="rId52"/>
    <p:sldId id="3189" r:id="rId53"/>
    <p:sldId id="3146" r:id="rId54"/>
    <p:sldId id="3172" r:id="rId55"/>
    <p:sldId id="3150" r:id="rId56"/>
    <p:sldId id="3190" r:id="rId57"/>
    <p:sldId id="3061" r:id="rId58"/>
    <p:sldId id="3136" r:id="rId59"/>
    <p:sldId id="3154" r:id="rId60"/>
    <p:sldId id="3166" r:id="rId61"/>
    <p:sldId id="3155" r:id="rId62"/>
    <p:sldId id="3137" r:id="rId63"/>
    <p:sldId id="3191" r:id="rId64"/>
    <p:sldId id="3171" r:id="rId65"/>
    <p:sldId id="3192" r:id="rId66"/>
    <p:sldId id="3156" r:id="rId67"/>
    <p:sldId id="3153" r:id="rId68"/>
    <p:sldId id="3193" r:id="rId69"/>
    <p:sldId id="3157" r:id="rId70"/>
    <p:sldId id="3158" r:id="rId71"/>
    <p:sldId id="3132" r:id="rId72"/>
    <p:sldId id="3133" r:id="rId73"/>
    <p:sldId id="264" r:id="rId74"/>
    <p:sldId id="3088" r:id="rId75"/>
    <p:sldId id="2992" r:id="rId76"/>
    <p:sldId id="3066" r:id="rId77"/>
    <p:sldId id="2993" r:id="rId78"/>
    <p:sldId id="2994" r:id="rId79"/>
    <p:sldId id="260" r:id="rId80"/>
    <p:sldId id="3090" r:id="rId81"/>
    <p:sldId id="3009" r:id="rId82"/>
    <p:sldId id="2967" r:id="rId83"/>
    <p:sldId id="3011" r:id="rId84"/>
    <p:sldId id="3012" r:id="rId85"/>
    <p:sldId id="282" r:id="rId86"/>
    <p:sldId id="297" r:id="rId87"/>
    <p:sldId id="3016" r:id="rId88"/>
    <p:sldId id="262" r:id="rId89"/>
    <p:sldId id="3139" r:id="rId90"/>
    <p:sldId id="2997" r:id="rId91"/>
    <p:sldId id="2998" r:id="rId92"/>
    <p:sldId id="2999" r:id="rId93"/>
    <p:sldId id="3000" r:id="rId94"/>
    <p:sldId id="3001" r:id="rId95"/>
    <p:sldId id="2981" r:id="rId96"/>
    <p:sldId id="2988" r:id="rId97"/>
    <p:sldId id="353" r:id="rId98"/>
    <p:sldId id="3003" r:id="rId99"/>
    <p:sldId id="354" r:id="rId100"/>
    <p:sldId id="3140" r:id="rId101"/>
    <p:sldId id="3194" r:id="rId102"/>
    <p:sldId id="3141" r:id="rId103"/>
    <p:sldId id="3004" r:id="rId104"/>
    <p:sldId id="3142" r:id="rId105"/>
    <p:sldId id="3008" r:id="rId106"/>
    <p:sldId id="3002" r:id="rId107"/>
    <p:sldId id="3005" r:id="rId108"/>
    <p:sldId id="3070" r:id="rId109"/>
    <p:sldId id="3007" r:id="rId110"/>
    <p:sldId id="2973" r:id="rId111"/>
    <p:sldId id="3143" r:id="rId112"/>
    <p:sldId id="267" r:id="rId113"/>
    <p:sldId id="2968"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E3702-AB8B-0844-DB8F-FE5820AE3838}" name="Tran, Loi (US)" initials="TL(" userId="Tran, Loi (US)" providerId="None"/>
  <p188:author id="{09F4EF0C-299B-0925-E137-B3CAA3298C59}" name="Tran, Loi (US)" initials="T(" userId="S::e337550@us.lmco.com::1b51eac8-732f-4278-b846-0738c6fddbf9" providerId="AD"/>
  <p188:author id="{B1A8468B-F68B-47EB-BC66-FD0CBBF929B2}" name="Stevens, Mary Kay [USA]" initials="MS" userId="S::029523@bah.com::29298018-b055-4552-a6a2-f381b5a38917" providerId="AD"/>
  <p188:author id="{5062DD92-7BF4-8651-F4AF-F1B461EDDB34}" name="Stevens, Mary Kay [USA]" initials="SMK[" userId="S::029523@bah.com::0cc034a4-8d22-4a99-a182-942d10679622" providerId="AD"/>
  <p188:author id="{3EDD76A9-442F-3A5C-AB21-DC6191F3C236}" name="Autry, Tom [US] (CO)" initials="TA" userId="S::Thomas.Autry@ngc.com::8a17664f-97d2-4390-b09d-f04ef5ed98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17A"/>
    <a:srgbClr val="E6B91E"/>
    <a:srgbClr val="33CCFF"/>
    <a:srgbClr val="002E89"/>
    <a:srgbClr val="33CC33"/>
    <a:srgbClr val="CC99FF"/>
    <a:srgbClr val="CCCCFF"/>
    <a:srgbClr val="00FFCC"/>
    <a:srgbClr val="CC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1" autoAdjust="0"/>
    <p:restoredTop sz="84867" autoAdjust="0"/>
  </p:normalViewPr>
  <p:slideViewPr>
    <p:cSldViewPr snapToGrid="0">
      <p:cViewPr>
        <p:scale>
          <a:sx n="50" d="100"/>
          <a:sy n="50" d="100"/>
        </p:scale>
        <p:origin x="956" y="76"/>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media-protection/" TargetMode="External"/><Relationship Id="rId13" Type="http://schemas.openxmlformats.org/officeDocument/2006/relationships/hyperlink" Target="https://ndisac.org/dibscc/cyberassist/cybersecurity-maturity-model-certification/system-and-communications-protection/" TargetMode="External"/><Relationship Id="rId3" Type="http://schemas.openxmlformats.org/officeDocument/2006/relationships/hyperlink" Target="https://ndisac.org/dibscc/cyberassist/cybersecurity-maturity-model-certification/awareness-and-training/" TargetMode="External"/><Relationship Id="rId7" Type="http://schemas.openxmlformats.org/officeDocument/2006/relationships/hyperlink" Target="https://ndisac.org/dibscc/cyberassist/cybersecurity-maturity-model-certification/maintenance/" TargetMode="External"/><Relationship Id="rId12" Type="http://schemas.openxmlformats.org/officeDocument/2006/relationships/hyperlink" Target="https://ndisac.org/dibscc/cyberassist/cybersecurity-maturity-model-certification/security-assessment/" TargetMode="External"/><Relationship Id="rId2" Type="http://schemas.openxmlformats.org/officeDocument/2006/relationships/hyperlink" Target="https://ndisac.org/dibscc/cyberassist/cybersecurity-maturity-model-certification/audit-and-accountability/" TargetMode="External"/><Relationship Id="rId1" Type="http://schemas.openxmlformats.org/officeDocument/2006/relationships/hyperlink" Target="https://ndisac.org/dibscc/cyberassist/cybersecurity-maturity-model-certification/access-control/" TargetMode="External"/><Relationship Id="rId6" Type="http://schemas.openxmlformats.org/officeDocument/2006/relationships/hyperlink" Target="https://ndisac.org/dibscc/cyberassist/cybersecurity-maturity-model-certification/incident-response/" TargetMode="External"/><Relationship Id="rId11" Type="http://schemas.openxmlformats.org/officeDocument/2006/relationships/hyperlink" Target="https://ndisac.org/dibscc/cyberassist/cybersecurity-maturity-model-certification/risk-management/" TargetMode="External"/><Relationship Id="rId5" Type="http://schemas.openxmlformats.org/officeDocument/2006/relationships/hyperlink" Target="https://ndisac.org/dibscc/cyberassist/cybersecurity-maturity-model-certification/identification-and-authentication/" TargetMode="External"/><Relationship Id="rId10" Type="http://schemas.openxmlformats.org/officeDocument/2006/relationships/hyperlink" Target="https://ndisac.org/dibscc/cyberassist/cybersecurity-maturity-model-certification/physical-protection-2/" TargetMode="External"/><Relationship Id="rId4" Type="http://schemas.openxmlformats.org/officeDocument/2006/relationships/hyperlink" Target="https://ndisac.org/dibscc/cyberassist/cybersecurity-maturity-model-certification/configuration-management/" TargetMode="External"/><Relationship Id="rId9" Type="http://schemas.openxmlformats.org/officeDocument/2006/relationships/hyperlink" Target="https://ndisac.org/dibscc/cyberassist/cybersecurity-maturity-model-certification/personnel-security/" TargetMode="External"/><Relationship Id="rId14" Type="http://schemas.openxmlformats.org/officeDocument/2006/relationships/hyperlink" Target="https://ndisac.org/dibscc/cyberassist/cybersecurity-maturity-model-certification/system-and-information-integrity/"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ndisac.org/dibscc/cyberassist/cybersecurity-maturity-model-certification/level-1/ia-l1-3-5-1/" TargetMode="External"/><Relationship Id="rId1" Type="http://schemas.openxmlformats.org/officeDocument/2006/relationships/hyperlink" Target="https://ndisac.org/dibscc/cyberassist/cybersecurity-maturity-model-certification/level-1/ac-l1-3-1-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AC9C2-2438-4975-B90F-B7CC913259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2F09DE-24C4-4188-94EE-E51939BE5EC0}">
      <dgm:prSet phldrT="[Tex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a:p>
      </dgm:t>
    </dgm:pt>
    <dgm:pt modelId="{64D8E248-0528-4E3C-B053-C539987EF480}" type="parTrans" cxnId="{AD3F76FF-3D4C-40C4-83C3-E35BCF5A2E72}">
      <dgm:prSet/>
      <dgm:spPr/>
      <dgm:t>
        <a:bodyPr/>
        <a:lstStyle/>
        <a:p>
          <a:endParaRPr lang="en-US"/>
        </a:p>
      </dgm:t>
    </dgm:pt>
    <dgm:pt modelId="{4868DFBF-B761-4BA2-AC75-6D3F1E046A2E}" type="sibTrans" cxnId="{AD3F76FF-3D4C-40C4-83C3-E35BCF5A2E72}">
      <dgm:prSet/>
      <dgm:spPr/>
      <dgm:t>
        <a:bodyPr/>
        <a:lstStyle/>
        <a:p>
          <a:endParaRPr lang="en-US"/>
        </a:p>
      </dgm:t>
    </dgm:pt>
    <dgm:pt modelId="{7A36044C-2DFE-490C-AB6E-8C540BDBADF8}">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a:p>
      </dgm:t>
    </dgm:pt>
    <dgm:pt modelId="{EBC44F04-BE32-49EF-AE24-6DA1F86CD556}" type="parTrans" cxnId="{1CF95E31-0745-417E-98A2-4C8C36860DDA}">
      <dgm:prSet/>
      <dgm:spPr/>
      <dgm:t>
        <a:bodyPr/>
        <a:lstStyle/>
        <a:p>
          <a:endParaRPr lang="en-US"/>
        </a:p>
      </dgm:t>
    </dgm:pt>
    <dgm:pt modelId="{E1EABD4C-4B23-4352-AFF7-A99F113AD88A}" type="sibTrans" cxnId="{1CF95E31-0745-417E-98A2-4C8C36860DDA}">
      <dgm:prSet/>
      <dgm:spPr/>
      <dgm:t>
        <a:bodyPr/>
        <a:lstStyle/>
        <a:p>
          <a:endParaRPr lang="en-US"/>
        </a:p>
      </dgm:t>
    </dgm:pt>
    <dgm:pt modelId="{269F911F-356D-4A79-BF0F-0D804570B6FC}">
      <dgm:prSet phldrT="[Tex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a:p>
      </dgm:t>
    </dgm:pt>
    <dgm:pt modelId="{10480E82-AFC3-4A7B-9B12-6210FBADFA5A}" type="parTrans" cxnId="{825D0EE3-BECF-4753-AF45-353A340D691D}">
      <dgm:prSet/>
      <dgm:spPr/>
      <dgm:t>
        <a:bodyPr/>
        <a:lstStyle/>
        <a:p>
          <a:endParaRPr lang="en-US"/>
        </a:p>
      </dgm:t>
    </dgm:pt>
    <dgm:pt modelId="{117DF4E3-8EC6-495D-A784-710DF57849C1}" type="sibTrans" cxnId="{825D0EE3-BECF-4753-AF45-353A340D691D}">
      <dgm:prSet/>
      <dgm:spPr/>
      <dgm:t>
        <a:bodyPr/>
        <a:lstStyle/>
        <a:p>
          <a:endParaRPr lang="en-US"/>
        </a:p>
      </dgm:t>
    </dgm:pt>
    <dgm:pt modelId="{CFC67658-A0B1-4116-B728-9751095749B6}">
      <dgm:prSet phldrT="[Text]"/>
      <dgm:spPr>
        <a:solidFill>
          <a:schemeClr val="bg2">
            <a:lumMod val="75000"/>
          </a:schemeClr>
        </a:solidFill>
        <a:scene3d>
          <a:camera prst="orthographicFront"/>
          <a:lightRig rig="threePt" dir="t"/>
        </a:scene3d>
        <a:sp3d>
          <a:bevelT/>
        </a:sp3d>
      </dgm:spPr>
      <dgm:t>
        <a:bodyPr/>
        <a:lstStyle/>
        <a:p>
          <a:pPr>
            <a:buClrTx/>
            <a:buSzTx/>
            <a:buFontTx/>
            <a:buNone/>
          </a:pPr>
          <a:r>
            <a:rPr lang="en-US" b="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a:p>
      </dgm:t>
    </dgm:pt>
    <dgm:pt modelId="{E20B69BB-D683-4037-A2EE-05CCC39016B9}" type="parTrans" cxnId="{77503049-5267-475C-9F6F-55D1636C1118}">
      <dgm:prSet/>
      <dgm:spPr/>
      <dgm:t>
        <a:bodyPr/>
        <a:lstStyle/>
        <a:p>
          <a:endParaRPr lang="en-US"/>
        </a:p>
      </dgm:t>
    </dgm:pt>
    <dgm:pt modelId="{5E1796C1-B3C2-4B10-AEB4-EB16E37BC0D9}" type="sibTrans" cxnId="{77503049-5267-475C-9F6F-55D1636C1118}">
      <dgm:prSet/>
      <dgm:spPr/>
      <dgm:t>
        <a:bodyPr/>
        <a:lstStyle/>
        <a:p>
          <a:endParaRPr lang="en-US"/>
        </a:p>
      </dgm:t>
    </dgm:pt>
    <dgm:pt modelId="{CB593F57-E07B-49C2-BFFE-5B7791797D86}">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b="0">
            <a:solidFill>
              <a:srgbClr val="003CF3"/>
            </a:solidFill>
          </a:endParaRPr>
        </a:p>
      </dgm:t>
    </dgm:pt>
    <dgm:pt modelId="{B77CA570-9612-48E9-8F51-3BE843158216}" type="parTrans" cxnId="{1F0B5D7A-395A-488D-93C4-E142D9783458}">
      <dgm:prSet/>
      <dgm:spPr/>
      <dgm:t>
        <a:bodyPr/>
        <a:lstStyle/>
        <a:p>
          <a:endParaRPr lang="en-US"/>
        </a:p>
      </dgm:t>
    </dgm:pt>
    <dgm:pt modelId="{45572BC3-D278-4559-A512-41111816A061}" type="sibTrans" cxnId="{1F0B5D7A-395A-488D-93C4-E142D9783458}">
      <dgm:prSet/>
      <dgm:spPr/>
      <dgm:t>
        <a:bodyPr/>
        <a:lstStyle/>
        <a:p>
          <a:endParaRPr lang="en-US"/>
        </a:p>
      </dgm:t>
    </dgm:pt>
    <dgm:pt modelId="{39B6B99E-9B05-4EC2-B449-89AC569D86E3}">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b="0">
            <a:solidFill>
              <a:srgbClr val="003CF3"/>
            </a:solidFill>
          </a:endParaRPr>
        </a:p>
      </dgm:t>
    </dgm:pt>
    <dgm:pt modelId="{2779B1ED-B949-45F4-9935-DA0FD91B6EE2}" type="parTrans" cxnId="{9F633370-D6E9-4EE5-8980-9902A095DFFD}">
      <dgm:prSet/>
      <dgm:spPr/>
      <dgm:t>
        <a:bodyPr/>
        <a:lstStyle/>
        <a:p>
          <a:endParaRPr lang="en-US"/>
        </a:p>
      </dgm:t>
    </dgm:pt>
    <dgm:pt modelId="{CF09B8BD-5BC4-4261-87B7-AA92EBE40543}" type="sibTrans" cxnId="{9F633370-D6E9-4EE5-8980-9902A095DFFD}">
      <dgm:prSet/>
      <dgm:spPr/>
      <dgm:t>
        <a:bodyPr/>
        <a:lstStyle/>
        <a:p>
          <a:endParaRPr lang="en-US"/>
        </a:p>
      </dgm:t>
    </dgm:pt>
    <dgm:pt modelId="{4DECC051-AF1E-43CA-AFA7-49DE78F40CC9}">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b="0">
            <a:solidFill>
              <a:srgbClr val="003CF3"/>
            </a:solidFill>
          </a:endParaRPr>
        </a:p>
      </dgm:t>
    </dgm:pt>
    <dgm:pt modelId="{FCD36A77-E992-4CB1-969C-27969CBF61FC}" type="parTrans" cxnId="{5EF2790C-9830-44F4-BFFA-B2886F2ECBCC}">
      <dgm:prSet/>
      <dgm:spPr/>
      <dgm:t>
        <a:bodyPr/>
        <a:lstStyle/>
        <a:p>
          <a:endParaRPr lang="en-US"/>
        </a:p>
      </dgm:t>
    </dgm:pt>
    <dgm:pt modelId="{66FD8B23-83E3-4E95-93E6-0653C554703E}" type="sibTrans" cxnId="{5EF2790C-9830-44F4-BFFA-B2886F2ECBCC}">
      <dgm:prSet/>
      <dgm:spPr/>
      <dgm:t>
        <a:bodyPr/>
        <a:lstStyle/>
        <a:p>
          <a:endParaRPr lang="en-US"/>
        </a:p>
      </dgm:t>
    </dgm:pt>
    <dgm:pt modelId="{A8844D19-E114-4C6C-BD9A-DB599FBD29C3}">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b="0">
            <a:solidFill>
              <a:srgbClr val="003CF3"/>
            </a:solidFill>
          </a:endParaRPr>
        </a:p>
      </dgm:t>
    </dgm:pt>
    <dgm:pt modelId="{9DA59AE7-653F-473A-9A0D-8FF9337CF904}" type="parTrans" cxnId="{ACA3C5A7-0013-478F-A82F-FF899EA6C544}">
      <dgm:prSet/>
      <dgm:spPr/>
      <dgm:t>
        <a:bodyPr/>
        <a:lstStyle/>
        <a:p>
          <a:endParaRPr lang="en-US"/>
        </a:p>
      </dgm:t>
    </dgm:pt>
    <dgm:pt modelId="{7F477095-4C65-44A3-9C53-E1D773BE7869}" type="sibTrans" cxnId="{ACA3C5A7-0013-478F-A82F-FF899EA6C544}">
      <dgm:prSet/>
      <dgm:spPr/>
      <dgm:t>
        <a:bodyPr/>
        <a:lstStyle/>
        <a:p>
          <a:endParaRPr lang="en-US"/>
        </a:p>
      </dgm:t>
    </dgm:pt>
    <dgm:pt modelId="{F41B3482-78CA-4C2B-9F09-10E626ACDC84}">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b="0">
            <a:solidFill>
              <a:srgbClr val="003CF3"/>
            </a:solidFill>
          </a:endParaRPr>
        </a:p>
      </dgm:t>
    </dgm:pt>
    <dgm:pt modelId="{B93AE2BB-8988-4A5D-8776-4A42047FE246}" type="parTrans" cxnId="{A96C44A4-6A29-4AAA-A1A9-08081E67A6C4}">
      <dgm:prSet/>
      <dgm:spPr/>
      <dgm:t>
        <a:bodyPr/>
        <a:lstStyle/>
        <a:p>
          <a:endParaRPr lang="en-US"/>
        </a:p>
      </dgm:t>
    </dgm:pt>
    <dgm:pt modelId="{227B7E5A-0CB0-41FE-826B-0A59992ABF4F}" type="sibTrans" cxnId="{A96C44A4-6A29-4AAA-A1A9-08081E67A6C4}">
      <dgm:prSet/>
      <dgm:spPr/>
      <dgm:t>
        <a:bodyPr/>
        <a:lstStyle/>
        <a:p>
          <a:endParaRPr lang="en-US"/>
        </a:p>
      </dgm:t>
    </dgm:pt>
    <dgm:pt modelId="{D347B79B-8532-4783-A6A2-C65438ACA62B}">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b="0">
            <a:solidFill>
              <a:srgbClr val="003CF3"/>
            </a:solidFill>
          </a:endParaRPr>
        </a:p>
      </dgm:t>
    </dgm:pt>
    <dgm:pt modelId="{1DB6208B-1845-4C89-9FD0-60DE43C5E30F}" type="parTrans" cxnId="{E8F5E744-5A8B-4234-A21B-8CBDDF9CE16C}">
      <dgm:prSet/>
      <dgm:spPr/>
      <dgm:t>
        <a:bodyPr/>
        <a:lstStyle/>
        <a:p>
          <a:endParaRPr lang="en-US"/>
        </a:p>
      </dgm:t>
    </dgm:pt>
    <dgm:pt modelId="{4BB9CFD1-15E7-4A81-819B-B77FB3E705BC}" type="sibTrans" cxnId="{E8F5E744-5A8B-4234-A21B-8CBDDF9CE16C}">
      <dgm:prSet/>
      <dgm:spPr/>
      <dgm:t>
        <a:bodyPr/>
        <a:lstStyle/>
        <a:p>
          <a:endParaRPr lang="en-US"/>
        </a:p>
      </dgm:t>
    </dgm:pt>
    <dgm:pt modelId="{E36C77D8-A91B-4930-86D8-6966F565045A}">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b="0">
            <a:solidFill>
              <a:srgbClr val="003CF3"/>
            </a:solidFill>
          </a:endParaRPr>
        </a:p>
      </dgm:t>
    </dgm:pt>
    <dgm:pt modelId="{CBBB145F-A315-455E-ADD0-163B6FEB915C}" type="parTrans" cxnId="{490A864D-F7E4-4FB8-B540-029B79028A84}">
      <dgm:prSet/>
      <dgm:spPr/>
      <dgm:t>
        <a:bodyPr/>
        <a:lstStyle/>
        <a:p>
          <a:endParaRPr lang="en-US"/>
        </a:p>
      </dgm:t>
    </dgm:pt>
    <dgm:pt modelId="{5F4C32D8-1B19-4ABC-AA4D-2A6D80123C76}" type="sibTrans" cxnId="{490A864D-F7E4-4FB8-B540-029B79028A84}">
      <dgm:prSet/>
      <dgm:spPr/>
      <dgm:t>
        <a:bodyPr/>
        <a:lstStyle/>
        <a:p>
          <a:endParaRPr lang="en-US"/>
        </a:p>
      </dgm:t>
    </dgm:pt>
    <dgm:pt modelId="{921DE78A-E79A-4C77-BB7B-D55BB6988CBF}">
      <dgm:prSet/>
      <dgm:spPr>
        <a:solidFill>
          <a:schemeClr val="bg2">
            <a:lumMod val="75000"/>
          </a:schemeClr>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b="0">
            <a:solidFill>
              <a:srgbClr val="003CF3"/>
            </a:solidFill>
          </a:endParaRPr>
        </a:p>
      </dgm:t>
    </dgm:pt>
    <dgm:pt modelId="{BBC93797-3026-4973-80E5-C1AD064F1026}" type="parTrans" cxnId="{D81DA422-5DE0-4E6B-A702-2F7D19DD4FF7}">
      <dgm:prSet/>
      <dgm:spPr/>
      <dgm:t>
        <a:bodyPr/>
        <a:lstStyle/>
        <a:p>
          <a:endParaRPr lang="en-US"/>
        </a:p>
      </dgm:t>
    </dgm:pt>
    <dgm:pt modelId="{ACD784E9-43AB-4E98-8BD4-E268D30202BD}" type="sibTrans" cxnId="{D81DA422-5DE0-4E6B-A702-2F7D19DD4FF7}">
      <dgm:prSet/>
      <dgm:spPr/>
      <dgm:t>
        <a:bodyPr/>
        <a:lstStyle/>
        <a:p>
          <a:endParaRPr lang="en-US"/>
        </a:p>
      </dgm:t>
    </dgm:pt>
    <dgm:pt modelId="{1A5AC5E2-198A-479D-8656-DAF9306920B0}">
      <dgm:prSet/>
      <dgm:spPr>
        <a:solidFill>
          <a:srgbClr val="33CC33"/>
        </a:solidFill>
        <a:scene3d>
          <a:camera prst="orthographicFront"/>
          <a:lightRig rig="threePt" dir="t"/>
        </a:scene3d>
        <a:sp3d>
          <a:bevelT/>
        </a:sp3d>
      </dgm:spPr>
      <dgm:t>
        <a:bodyPr/>
        <a:lstStyle/>
        <a:p>
          <a:r>
            <a:rPr lang="en-US" b="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b="0" dirty="0">
            <a:solidFill>
              <a:srgbClr val="003CF3"/>
            </a:solidFill>
          </a:endParaRPr>
        </a:p>
      </dgm:t>
    </dgm:pt>
    <dgm:pt modelId="{7368CFB1-76BF-429B-8345-125072C64F85}" type="parTrans" cxnId="{C3EBB1ED-A8D1-4D8F-92D9-F7FC161A0A1F}">
      <dgm:prSet/>
      <dgm:spPr/>
      <dgm:t>
        <a:bodyPr/>
        <a:lstStyle/>
        <a:p>
          <a:endParaRPr lang="en-US"/>
        </a:p>
      </dgm:t>
    </dgm:pt>
    <dgm:pt modelId="{67733386-D248-4A00-B738-998479614130}" type="sibTrans" cxnId="{C3EBB1ED-A8D1-4D8F-92D9-F7FC161A0A1F}">
      <dgm:prSet/>
      <dgm:spPr/>
      <dgm:t>
        <a:bodyPr/>
        <a:lstStyle/>
        <a:p>
          <a:endParaRPr lang="en-US"/>
        </a:p>
      </dgm:t>
    </dgm:pt>
    <dgm:pt modelId="{C6F559A7-CED7-4413-8B1D-B567D0E14B31}">
      <dgm:prSet/>
      <dgm:spPr>
        <a:solidFill>
          <a:srgbClr val="33CC33"/>
        </a:solidFill>
        <a:scene3d>
          <a:camera prst="orthographicFront"/>
          <a:lightRig rig="threePt" dir="t"/>
        </a:scene3d>
        <a:sp3d>
          <a:bevelT/>
        </a:sp3d>
      </dgm:spPr>
      <dgm:t>
        <a:bodyPr/>
        <a:lstStyle/>
        <a:p>
          <a:r>
            <a:rPr lang="en-US" b="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b="0">
            <a:solidFill>
              <a:srgbClr val="003CF3"/>
            </a:solidFill>
          </a:endParaRPr>
        </a:p>
      </dgm:t>
    </dgm:pt>
    <dgm:pt modelId="{B6AEBCFF-F609-4966-91E3-35DAAED79756}" type="parTrans" cxnId="{01638D48-BE56-4B71-B543-CFBFC9B9690D}">
      <dgm:prSet/>
      <dgm:spPr/>
      <dgm:t>
        <a:bodyPr/>
        <a:lstStyle/>
        <a:p>
          <a:endParaRPr lang="en-US"/>
        </a:p>
      </dgm:t>
    </dgm:pt>
    <dgm:pt modelId="{CAE84702-C3DF-4663-BC38-E41B845792F4}" type="sibTrans" cxnId="{01638D48-BE56-4B71-B543-CFBFC9B9690D}">
      <dgm:prSet/>
      <dgm:spPr/>
      <dgm:t>
        <a:bodyPr/>
        <a:lstStyle/>
        <a:p>
          <a:endParaRPr lang="en-US"/>
        </a:p>
      </dgm:t>
    </dgm:pt>
    <dgm:pt modelId="{216475C5-9B35-41DF-9DF8-F2836A4E4F12}" type="pres">
      <dgm:prSet presAssocID="{991AC9C2-2438-4975-B90F-B7CC91325947}" presName="diagram" presStyleCnt="0">
        <dgm:presLayoutVars>
          <dgm:dir/>
          <dgm:resizeHandles val="exact"/>
        </dgm:presLayoutVars>
      </dgm:prSet>
      <dgm:spPr/>
    </dgm:pt>
    <dgm:pt modelId="{8E899299-5FEF-4F65-9D22-89553B980F21}" type="pres">
      <dgm:prSet presAssocID="{792F09DE-24C4-4188-94EE-E51939BE5EC0}" presName="node" presStyleLbl="node1" presStyleIdx="0" presStyleCnt="14">
        <dgm:presLayoutVars>
          <dgm:bulletEnabled val="1"/>
        </dgm:presLayoutVars>
      </dgm:prSet>
      <dgm:spPr/>
    </dgm:pt>
    <dgm:pt modelId="{89D13E24-7E1E-4D3B-A87A-2936A9F86641}" type="pres">
      <dgm:prSet presAssocID="{4868DFBF-B761-4BA2-AC75-6D3F1E046A2E}" presName="sibTrans" presStyleCnt="0"/>
      <dgm:spPr>
        <a:scene3d>
          <a:camera prst="orthographicFront"/>
          <a:lightRig rig="threePt" dir="t"/>
        </a:scene3d>
        <a:sp3d>
          <a:bevelT/>
        </a:sp3d>
      </dgm:spPr>
    </dgm:pt>
    <dgm:pt modelId="{60CEF783-2F74-4EF6-82A2-C59CAFE40DD6}" type="pres">
      <dgm:prSet presAssocID="{7A36044C-2DFE-490C-AB6E-8C540BDBADF8}" presName="node" presStyleLbl="node1" presStyleIdx="1" presStyleCnt="14">
        <dgm:presLayoutVars>
          <dgm:bulletEnabled val="1"/>
        </dgm:presLayoutVars>
      </dgm:prSet>
      <dgm:spPr/>
    </dgm:pt>
    <dgm:pt modelId="{33AAB151-9915-493C-9E17-1EE3A7378345}" type="pres">
      <dgm:prSet presAssocID="{E1EABD4C-4B23-4352-AFF7-A99F113AD88A}" presName="sibTrans" presStyleCnt="0"/>
      <dgm:spPr>
        <a:scene3d>
          <a:camera prst="orthographicFront"/>
          <a:lightRig rig="threePt" dir="t"/>
        </a:scene3d>
        <a:sp3d>
          <a:bevelT/>
        </a:sp3d>
      </dgm:spPr>
    </dgm:pt>
    <dgm:pt modelId="{EB6F813C-26CF-43F5-AF47-64CA7A8BB2B9}" type="pres">
      <dgm:prSet presAssocID="{269F911F-356D-4A79-BF0F-0D804570B6FC}" presName="node" presStyleLbl="node1" presStyleIdx="2" presStyleCnt="14">
        <dgm:presLayoutVars>
          <dgm:bulletEnabled val="1"/>
        </dgm:presLayoutVars>
      </dgm:prSet>
      <dgm:spPr/>
    </dgm:pt>
    <dgm:pt modelId="{20847DAD-A0EA-4E4F-A519-47B81F43A522}" type="pres">
      <dgm:prSet presAssocID="{117DF4E3-8EC6-495D-A784-710DF57849C1}" presName="sibTrans" presStyleCnt="0"/>
      <dgm:spPr>
        <a:scene3d>
          <a:camera prst="orthographicFront"/>
          <a:lightRig rig="threePt" dir="t"/>
        </a:scene3d>
        <a:sp3d>
          <a:bevelT/>
        </a:sp3d>
      </dgm:spPr>
    </dgm:pt>
    <dgm:pt modelId="{82AB0E76-0EC9-4207-98B3-10F31E7BC7BE}" type="pres">
      <dgm:prSet presAssocID="{CFC67658-A0B1-4116-B728-9751095749B6}" presName="node" presStyleLbl="node1" presStyleIdx="3" presStyleCnt="14">
        <dgm:presLayoutVars>
          <dgm:bulletEnabled val="1"/>
        </dgm:presLayoutVars>
      </dgm:prSet>
      <dgm:spPr/>
    </dgm:pt>
    <dgm:pt modelId="{F0F8EA41-FACD-46DA-B10D-1E6B04DDC3FE}" type="pres">
      <dgm:prSet presAssocID="{5E1796C1-B3C2-4B10-AEB4-EB16E37BC0D9}" presName="sibTrans" presStyleCnt="0"/>
      <dgm:spPr>
        <a:scene3d>
          <a:camera prst="orthographicFront"/>
          <a:lightRig rig="threePt" dir="t"/>
        </a:scene3d>
        <a:sp3d>
          <a:bevelT/>
        </a:sp3d>
      </dgm:spPr>
    </dgm:pt>
    <dgm:pt modelId="{49D328D8-06D9-43C9-B2B1-1F92E1F33353}" type="pres">
      <dgm:prSet presAssocID="{CB593F57-E07B-49C2-BFFE-5B7791797D86}" presName="node" presStyleLbl="node1" presStyleIdx="4" presStyleCnt="14">
        <dgm:presLayoutVars>
          <dgm:bulletEnabled val="1"/>
        </dgm:presLayoutVars>
      </dgm:prSet>
      <dgm:spPr/>
    </dgm:pt>
    <dgm:pt modelId="{A4ABC886-D82E-4FB1-9F04-EAB83652B490}" type="pres">
      <dgm:prSet presAssocID="{45572BC3-D278-4559-A512-41111816A061}" presName="sibTrans" presStyleCnt="0"/>
      <dgm:spPr>
        <a:scene3d>
          <a:camera prst="orthographicFront"/>
          <a:lightRig rig="threePt" dir="t"/>
        </a:scene3d>
        <a:sp3d>
          <a:bevelT/>
        </a:sp3d>
      </dgm:spPr>
    </dgm:pt>
    <dgm:pt modelId="{3F747D24-F164-4571-B8BF-492609312E03}" type="pres">
      <dgm:prSet presAssocID="{39B6B99E-9B05-4EC2-B449-89AC569D86E3}" presName="node" presStyleLbl="node1" presStyleIdx="5" presStyleCnt="14">
        <dgm:presLayoutVars>
          <dgm:bulletEnabled val="1"/>
        </dgm:presLayoutVars>
      </dgm:prSet>
      <dgm:spPr/>
    </dgm:pt>
    <dgm:pt modelId="{3FF634DD-2700-4F4A-BED5-E13005AD7F03}" type="pres">
      <dgm:prSet presAssocID="{CF09B8BD-5BC4-4261-87B7-AA92EBE40543}" presName="sibTrans" presStyleCnt="0"/>
      <dgm:spPr>
        <a:scene3d>
          <a:camera prst="orthographicFront"/>
          <a:lightRig rig="threePt" dir="t"/>
        </a:scene3d>
        <a:sp3d>
          <a:bevelT/>
        </a:sp3d>
      </dgm:spPr>
    </dgm:pt>
    <dgm:pt modelId="{C00BED32-504D-42E8-AB9C-6AD35B383E73}" type="pres">
      <dgm:prSet presAssocID="{4DECC051-AF1E-43CA-AFA7-49DE78F40CC9}" presName="node" presStyleLbl="node1" presStyleIdx="6" presStyleCnt="14">
        <dgm:presLayoutVars>
          <dgm:bulletEnabled val="1"/>
        </dgm:presLayoutVars>
      </dgm:prSet>
      <dgm:spPr/>
    </dgm:pt>
    <dgm:pt modelId="{79757BE6-6566-4680-BBD0-EC93D9B51A48}" type="pres">
      <dgm:prSet presAssocID="{66FD8B23-83E3-4E95-93E6-0653C554703E}" presName="sibTrans" presStyleCnt="0"/>
      <dgm:spPr>
        <a:scene3d>
          <a:camera prst="orthographicFront"/>
          <a:lightRig rig="threePt" dir="t"/>
        </a:scene3d>
        <a:sp3d>
          <a:bevelT/>
        </a:sp3d>
      </dgm:spPr>
    </dgm:pt>
    <dgm:pt modelId="{6AC5CC3D-AE63-4C2B-9E35-7E21A9DF1784}" type="pres">
      <dgm:prSet presAssocID="{A8844D19-E114-4C6C-BD9A-DB599FBD29C3}" presName="node" presStyleLbl="node1" presStyleIdx="7" presStyleCnt="14">
        <dgm:presLayoutVars>
          <dgm:bulletEnabled val="1"/>
        </dgm:presLayoutVars>
      </dgm:prSet>
      <dgm:spPr/>
    </dgm:pt>
    <dgm:pt modelId="{79D0B7F3-C317-4D28-9BA2-0F269FDB2B3B}" type="pres">
      <dgm:prSet presAssocID="{7F477095-4C65-44A3-9C53-E1D773BE7869}" presName="sibTrans" presStyleCnt="0"/>
      <dgm:spPr>
        <a:scene3d>
          <a:camera prst="orthographicFront"/>
          <a:lightRig rig="threePt" dir="t"/>
        </a:scene3d>
        <a:sp3d>
          <a:bevelT/>
        </a:sp3d>
      </dgm:spPr>
    </dgm:pt>
    <dgm:pt modelId="{E4FF23B2-C272-436B-9626-292428C7025C}" type="pres">
      <dgm:prSet presAssocID="{F41B3482-78CA-4C2B-9F09-10E626ACDC84}" presName="node" presStyleLbl="node1" presStyleIdx="8" presStyleCnt="14">
        <dgm:presLayoutVars>
          <dgm:bulletEnabled val="1"/>
        </dgm:presLayoutVars>
      </dgm:prSet>
      <dgm:spPr/>
    </dgm:pt>
    <dgm:pt modelId="{13A54C59-ABE8-4FF8-B4E5-376436B7B964}" type="pres">
      <dgm:prSet presAssocID="{227B7E5A-0CB0-41FE-826B-0A59992ABF4F}" presName="sibTrans" presStyleCnt="0"/>
      <dgm:spPr>
        <a:scene3d>
          <a:camera prst="orthographicFront"/>
          <a:lightRig rig="threePt" dir="t"/>
        </a:scene3d>
        <a:sp3d>
          <a:bevelT/>
        </a:sp3d>
      </dgm:spPr>
    </dgm:pt>
    <dgm:pt modelId="{CA7E22ED-6CD7-42F3-AC06-87A693C1EDA1}" type="pres">
      <dgm:prSet presAssocID="{D347B79B-8532-4783-A6A2-C65438ACA62B}" presName="node" presStyleLbl="node1" presStyleIdx="9" presStyleCnt="14">
        <dgm:presLayoutVars>
          <dgm:bulletEnabled val="1"/>
        </dgm:presLayoutVars>
      </dgm:prSet>
      <dgm:spPr/>
    </dgm:pt>
    <dgm:pt modelId="{07219B12-5AB4-4A1D-92C3-EFFAC9CA5009}" type="pres">
      <dgm:prSet presAssocID="{4BB9CFD1-15E7-4A81-819B-B77FB3E705BC}" presName="sibTrans" presStyleCnt="0"/>
      <dgm:spPr>
        <a:scene3d>
          <a:camera prst="orthographicFront"/>
          <a:lightRig rig="threePt" dir="t"/>
        </a:scene3d>
        <a:sp3d>
          <a:bevelT/>
        </a:sp3d>
      </dgm:spPr>
    </dgm:pt>
    <dgm:pt modelId="{EBD6F4CC-3C17-466B-B99E-A5AA6D75E4CE}" type="pres">
      <dgm:prSet presAssocID="{E36C77D8-A91B-4930-86D8-6966F565045A}" presName="node" presStyleLbl="node1" presStyleIdx="10" presStyleCnt="14">
        <dgm:presLayoutVars>
          <dgm:bulletEnabled val="1"/>
        </dgm:presLayoutVars>
      </dgm:prSet>
      <dgm:spPr/>
    </dgm:pt>
    <dgm:pt modelId="{C9A888E9-C533-4AFA-81DD-D0719995169B}" type="pres">
      <dgm:prSet presAssocID="{5F4C32D8-1B19-4ABC-AA4D-2A6D80123C76}" presName="sibTrans" presStyleCnt="0"/>
      <dgm:spPr>
        <a:scene3d>
          <a:camera prst="orthographicFront"/>
          <a:lightRig rig="threePt" dir="t"/>
        </a:scene3d>
        <a:sp3d>
          <a:bevelT/>
        </a:sp3d>
      </dgm:spPr>
    </dgm:pt>
    <dgm:pt modelId="{36045321-E1DA-4168-835C-439E8476F211}" type="pres">
      <dgm:prSet presAssocID="{921DE78A-E79A-4C77-BB7B-D55BB6988CBF}" presName="node" presStyleLbl="node1" presStyleIdx="11" presStyleCnt="14">
        <dgm:presLayoutVars>
          <dgm:bulletEnabled val="1"/>
        </dgm:presLayoutVars>
      </dgm:prSet>
      <dgm:spPr/>
    </dgm:pt>
    <dgm:pt modelId="{4BE9887C-92BB-41FB-8DB6-AB1B4E778CEE}" type="pres">
      <dgm:prSet presAssocID="{ACD784E9-43AB-4E98-8BD4-E268D30202BD}" presName="sibTrans" presStyleCnt="0"/>
      <dgm:spPr>
        <a:scene3d>
          <a:camera prst="orthographicFront"/>
          <a:lightRig rig="threePt" dir="t"/>
        </a:scene3d>
        <a:sp3d>
          <a:bevelT/>
        </a:sp3d>
      </dgm:spPr>
    </dgm:pt>
    <dgm:pt modelId="{EAC52D5D-5E7D-40C7-9A7A-EB286FAE9165}" type="pres">
      <dgm:prSet presAssocID="{1A5AC5E2-198A-479D-8656-DAF9306920B0}" presName="node" presStyleLbl="node1" presStyleIdx="12" presStyleCnt="14">
        <dgm:presLayoutVars>
          <dgm:bulletEnabled val="1"/>
        </dgm:presLayoutVars>
      </dgm:prSet>
      <dgm:spPr/>
    </dgm:pt>
    <dgm:pt modelId="{2CD4FD9A-591F-4E82-82D4-06E76AB26300}" type="pres">
      <dgm:prSet presAssocID="{67733386-D248-4A00-B738-998479614130}" presName="sibTrans" presStyleCnt="0"/>
      <dgm:spPr>
        <a:scene3d>
          <a:camera prst="orthographicFront"/>
          <a:lightRig rig="threePt" dir="t"/>
        </a:scene3d>
        <a:sp3d>
          <a:bevelT/>
        </a:sp3d>
      </dgm:spPr>
    </dgm:pt>
    <dgm:pt modelId="{F351D139-206A-419A-9979-E3E0F7C3BD96}" type="pres">
      <dgm:prSet presAssocID="{C6F559A7-CED7-4413-8B1D-B567D0E14B31}" presName="node" presStyleLbl="node1" presStyleIdx="13" presStyleCnt="14">
        <dgm:presLayoutVars>
          <dgm:bulletEnabled val="1"/>
        </dgm:presLayoutVars>
      </dgm:prSet>
      <dgm:spPr/>
    </dgm:pt>
  </dgm:ptLst>
  <dgm:cxnLst>
    <dgm:cxn modelId="{5EF2790C-9830-44F4-BFFA-B2886F2ECBCC}" srcId="{991AC9C2-2438-4975-B90F-B7CC91325947}" destId="{4DECC051-AF1E-43CA-AFA7-49DE78F40CC9}" srcOrd="6" destOrd="0" parTransId="{FCD36A77-E992-4CB1-969C-27969CBF61FC}" sibTransId="{66FD8B23-83E3-4E95-93E6-0653C554703E}"/>
    <dgm:cxn modelId="{45A5C70E-8685-4B1D-A75F-96CEA5C78860}" type="presOf" srcId="{A8844D19-E114-4C6C-BD9A-DB599FBD29C3}" destId="{6AC5CC3D-AE63-4C2B-9E35-7E21A9DF1784}" srcOrd="0" destOrd="0" presId="urn:microsoft.com/office/officeart/2005/8/layout/default"/>
    <dgm:cxn modelId="{D81DA422-5DE0-4E6B-A702-2F7D19DD4FF7}" srcId="{991AC9C2-2438-4975-B90F-B7CC91325947}" destId="{921DE78A-E79A-4C77-BB7B-D55BB6988CBF}" srcOrd="11" destOrd="0" parTransId="{BBC93797-3026-4973-80E5-C1AD064F1026}" sibTransId="{ACD784E9-43AB-4E98-8BD4-E268D30202BD}"/>
    <dgm:cxn modelId="{3A550228-14F8-4D1A-AE51-560EDC6E943C}" type="presOf" srcId="{792F09DE-24C4-4188-94EE-E51939BE5EC0}" destId="{8E899299-5FEF-4F65-9D22-89553B980F21}" srcOrd="0" destOrd="0" presId="urn:microsoft.com/office/officeart/2005/8/layout/default"/>
    <dgm:cxn modelId="{1CF95E31-0745-417E-98A2-4C8C36860DDA}" srcId="{991AC9C2-2438-4975-B90F-B7CC91325947}" destId="{7A36044C-2DFE-490C-AB6E-8C540BDBADF8}" srcOrd="1" destOrd="0" parTransId="{EBC44F04-BE32-49EF-AE24-6DA1F86CD556}" sibTransId="{E1EABD4C-4B23-4352-AFF7-A99F113AD88A}"/>
    <dgm:cxn modelId="{E8F5E744-5A8B-4234-A21B-8CBDDF9CE16C}" srcId="{991AC9C2-2438-4975-B90F-B7CC91325947}" destId="{D347B79B-8532-4783-A6A2-C65438ACA62B}" srcOrd="9" destOrd="0" parTransId="{1DB6208B-1845-4C89-9FD0-60DE43C5E30F}" sibTransId="{4BB9CFD1-15E7-4A81-819B-B77FB3E705BC}"/>
    <dgm:cxn modelId="{01638D48-BE56-4B71-B543-CFBFC9B9690D}" srcId="{991AC9C2-2438-4975-B90F-B7CC91325947}" destId="{C6F559A7-CED7-4413-8B1D-B567D0E14B31}" srcOrd="13" destOrd="0" parTransId="{B6AEBCFF-F609-4966-91E3-35DAAED79756}" sibTransId="{CAE84702-C3DF-4663-BC38-E41B845792F4}"/>
    <dgm:cxn modelId="{77503049-5267-475C-9F6F-55D1636C1118}" srcId="{991AC9C2-2438-4975-B90F-B7CC91325947}" destId="{CFC67658-A0B1-4116-B728-9751095749B6}" srcOrd="3" destOrd="0" parTransId="{E20B69BB-D683-4037-A2EE-05CCC39016B9}" sibTransId="{5E1796C1-B3C2-4B10-AEB4-EB16E37BC0D9}"/>
    <dgm:cxn modelId="{0537486D-724C-4CCF-952F-618E87620174}" type="presOf" srcId="{E36C77D8-A91B-4930-86D8-6966F565045A}" destId="{EBD6F4CC-3C17-466B-B99E-A5AA6D75E4CE}" srcOrd="0" destOrd="0" presId="urn:microsoft.com/office/officeart/2005/8/layout/default"/>
    <dgm:cxn modelId="{490A864D-F7E4-4FB8-B540-029B79028A84}" srcId="{991AC9C2-2438-4975-B90F-B7CC91325947}" destId="{E36C77D8-A91B-4930-86D8-6966F565045A}" srcOrd="10" destOrd="0" parTransId="{CBBB145F-A315-455E-ADD0-163B6FEB915C}" sibTransId="{5F4C32D8-1B19-4ABC-AA4D-2A6D80123C76}"/>
    <dgm:cxn modelId="{9F633370-D6E9-4EE5-8980-9902A095DFFD}" srcId="{991AC9C2-2438-4975-B90F-B7CC91325947}" destId="{39B6B99E-9B05-4EC2-B449-89AC569D86E3}" srcOrd="5" destOrd="0" parTransId="{2779B1ED-B949-45F4-9935-DA0FD91B6EE2}" sibTransId="{CF09B8BD-5BC4-4261-87B7-AA92EBE40543}"/>
    <dgm:cxn modelId="{739AE970-2B27-4408-863F-87F8928C1CB0}" type="presOf" srcId="{D347B79B-8532-4783-A6A2-C65438ACA62B}" destId="{CA7E22ED-6CD7-42F3-AC06-87A693C1EDA1}" srcOrd="0" destOrd="0" presId="urn:microsoft.com/office/officeart/2005/8/layout/default"/>
    <dgm:cxn modelId="{5F5CC271-F581-4B14-965A-7981F265771D}" type="presOf" srcId="{991AC9C2-2438-4975-B90F-B7CC91325947}" destId="{216475C5-9B35-41DF-9DF8-F2836A4E4F12}" srcOrd="0" destOrd="0" presId="urn:microsoft.com/office/officeart/2005/8/layout/default"/>
    <dgm:cxn modelId="{7D724973-72A5-4EAC-AA0C-161A16A743BA}" type="presOf" srcId="{CFC67658-A0B1-4116-B728-9751095749B6}" destId="{82AB0E76-0EC9-4207-98B3-10F31E7BC7BE}" srcOrd="0" destOrd="0" presId="urn:microsoft.com/office/officeart/2005/8/layout/default"/>
    <dgm:cxn modelId="{1F0B5D7A-395A-488D-93C4-E142D9783458}" srcId="{991AC9C2-2438-4975-B90F-B7CC91325947}" destId="{CB593F57-E07B-49C2-BFFE-5B7791797D86}" srcOrd="4" destOrd="0" parTransId="{B77CA570-9612-48E9-8F51-3BE843158216}" sibTransId="{45572BC3-D278-4559-A512-41111816A061}"/>
    <dgm:cxn modelId="{D3B29F8B-8ACA-4604-ACDB-51D4B79AD668}" type="presOf" srcId="{39B6B99E-9B05-4EC2-B449-89AC569D86E3}" destId="{3F747D24-F164-4571-B8BF-492609312E03}" srcOrd="0" destOrd="0" presId="urn:microsoft.com/office/officeart/2005/8/layout/default"/>
    <dgm:cxn modelId="{A96C44A4-6A29-4AAA-A1A9-08081E67A6C4}" srcId="{991AC9C2-2438-4975-B90F-B7CC91325947}" destId="{F41B3482-78CA-4C2B-9F09-10E626ACDC84}" srcOrd="8" destOrd="0" parTransId="{B93AE2BB-8988-4A5D-8776-4A42047FE246}" sibTransId="{227B7E5A-0CB0-41FE-826B-0A59992ABF4F}"/>
    <dgm:cxn modelId="{8C843EA7-791B-4F08-97B7-179B0D3F8EAF}" type="presOf" srcId="{7A36044C-2DFE-490C-AB6E-8C540BDBADF8}" destId="{60CEF783-2F74-4EF6-82A2-C59CAFE40DD6}" srcOrd="0" destOrd="0" presId="urn:microsoft.com/office/officeart/2005/8/layout/default"/>
    <dgm:cxn modelId="{ACA3C5A7-0013-478F-A82F-FF899EA6C544}" srcId="{991AC9C2-2438-4975-B90F-B7CC91325947}" destId="{A8844D19-E114-4C6C-BD9A-DB599FBD29C3}" srcOrd="7" destOrd="0" parTransId="{9DA59AE7-653F-473A-9A0D-8FF9337CF904}" sibTransId="{7F477095-4C65-44A3-9C53-E1D773BE7869}"/>
    <dgm:cxn modelId="{889193AE-E551-4F89-9A5C-1A24C1F2B59E}" type="presOf" srcId="{921DE78A-E79A-4C77-BB7B-D55BB6988CBF}" destId="{36045321-E1DA-4168-835C-439E8476F211}" srcOrd="0" destOrd="0" presId="urn:microsoft.com/office/officeart/2005/8/layout/default"/>
    <dgm:cxn modelId="{BB2733C5-A684-4196-AB7C-C2646AF0C0D7}" type="presOf" srcId="{269F911F-356D-4A79-BF0F-0D804570B6FC}" destId="{EB6F813C-26CF-43F5-AF47-64CA7A8BB2B9}" srcOrd="0" destOrd="0" presId="urn:microsoft.com/office/officeart/2005/8/layout/default"/>
    <dgm:cxn modelId="{C64A94D7-9622-4800-B7C6-83F1ADC22D95}" type="presOf" srcId="{C6F559A7-CED7-4413-8B1D-B567D0E14B31}" destId="{F351D139-206A-419A-9979-E3E0F7C3BD96}" srcOrd="0" destOrd="0" presId="urn:microsoft.com/office/officeart/2005/8/layout/default"/>
    <dgm:cxn modelId="{1BDDCAD9-9000-43C3-8221-B6EF21E2B0C8}" type="presOf" srcId="{F41B3482-78CA-4C2B-9F09-10E626ACDC84}" destId="{E4FF23B2-C272-436B-9626-292428C7025C}" srcOrd="0" destOrd="0" presId="urn:microsoft.com/office/officeart/2005/8/layout/default"/>
    <dgm:cxn modelId="{128125E2-BC2E-438E-B367-B10F5DA39290}" type="presOf" srcId="{4DECC051-AF1E-43CA-AFA7-49DE78F40CC9}" destId="{C00BED32-504D-42E8-AB9C-6AD35B383E73}" srcOrd="0" destOrd="0" presId="urn:microsoft.com/office/officeart/2005/8/layout/default"/>
    <dgm:cxn modelId="{825D0EE3-BECF-4753-AF45-353A340D691D}" srcId="{991AC9C2-2438-4975-B90F-B7CC91325947}" destId="{269F911F-356D-4A79-BF0F-0D804570B6FC}" srcOrd="2" destOrd="0" parTransId="{10480E82-AFC3-4A7B-9B12-6210FBADFA5A}" sibTransId="{117DF4E3-8EC6-495D-A784-710DF57849C1}"/>
    <dgm:cxn modelId="{C3EBB1ED-A8D1-4D8F-92D9-F7FC161A0A1F}" srcId="{991AC9C2-2438-4975-B90F-B7CC91325947}" destId="{1A5AC5E2-198A-479D-8656-DAF9306920B0}" srcOrd="12" destOrd="0" parTransId="{7368CFB1-76BF-429B-8345-125072C64F85}" sibTransId="{67733386-D248-4A00-B738-998479614130}"/>
    <dgm:cxn modelId="{879BC7F0-6079-4D19-849C-927E4B1A8F95}" type="presOf" srcId="{1A5AC5E2-198A-479D-8656-DAF9306920B0}" destId="{EAC52D5D-5E7D-40C7-9A7A-EB286FAE9165}" srcOrd="0" destOrd="0" presId="urn:microsoft.com/office/officeart/2005/8/layout/default"/>
    <dgm:cxn modelId="{28A903F9-7A9D-46A8-B63B-7F58375A82E9}" type="presOf" srcId="{CB593F57-E07B-49C2-BFFE-5B7791797D86}" destId="{49D328D8-06D9-43C9-B2B1-1F92E1F33353}" srcOrd="0" destOrd="0" presId="urn:microsoft.com/office/officeart/2005/8/layout/default"/>
    <dgm:cxn modelId="{AD3F76FF-3D4C-40C4-83C3-E35BCF5A2E72}" srcId="{991AC9C2-2438-4975-B90F-B7CC91325947}" destId="{792F09DE-24C4-4188-94EE-E51939BE5EC0}" srcOrd="0" destOrd="0" parTransId="{64D8E248-0528-4E3C-B053-C539987EF480}" sibTransId="{4868DFBF-B761-4BA2-AC75-6D3F1E046A2E}"/>
    <dgm:cxn modelId="{45AE2DD0-D5E8-4F5C-A195-8175FB1DA877}" type="presParOf" srcId="{216475C5-9B35-41DF-9DF8-F2836A4E4F12}" destId="{8E899299-5FEF-4F65-9D22-89553B980F21}" srcOrd="0" destOrd="0" presId="urn:microsoft.com/office/officeart/2005/8/layout/default"/>
    <dgm:cxn modelId="{BE8F9FCF-7B3C-45A6-A896-A09CC1F6F524}" type="presParOf" srcId="{216475C5-9B35-41DF-9DF8-F2836A4E4F12}" destId="{89D13E24-7E1E-4D3B-A87A-2936A9F86641}" srcOrd="1" destOrd="0" presId="urn:microsoft.com/office/officeart/2005/8/layout/default"/>
    <dgm:cxn modelId="{AEA82AC4-219D-475D-85A5-1EBAF969F3B1}" type="presParOf" srcId="{216475C5-9B35-41DF-9DF8-F2836A4E4F12}" destId="{60CEF783-2F74-4EF6-82A2-C59CAFE40DD6}" srcOrd="2" destOrd="0" presId="urn:microsoft.com/office/officeart/2005/8/layout/default"/>
    <dgm:cxn modelId="{B20DCE51-6B21-4C83-A64C-822C2781AE7B}" type="presParOf" srcId="{216475C5-9B35-41DF-9DF8-F2836A4E4F12}" destId="{33AAB151-9915-493C-9E17-1EE3A7378345}" srcOrd="3" destOrd="0" presId="urn:microsoft.com/office/officeart/2005/8/layout/default"/>
    <dgm:cxn modelId="{CC2DF7A8-B186-48FF-BD0A-AABFC2B7C2A9}" type="presParOf" srcId="{216475C5-9B35-41DF-9DF8-F2836A4E4F12}" destId="{EB6F813C-26CF-43F5-AF47-64CA7A8BB2B9}" srcOrd="4" destOrd="0" presId="urn:microsoft.com/office/officeart/2005/8/layout/default"/>
    <dgm:cxn modelId="{03F3CA08-69C4-4E84-AFFC-DDF2BCAE89C2}" type="presParOf" srcId="{216475C5-9B35-41DF-9DF8-F2836A4E4F12}" destId="{20847DAD-A0EA-4E4F-A519-47B81F43A522}" srcOrd="5" destOrd="0" presId="urn:microsoft.com/office/officeart/2005/8/layout/default"/>
    <dgm:cxn modelId="{1B9D2566-F380-473D-9F47-1C99118E48E7}" type="presParOf" srcId="{216475C5-9B35-41DF-9DF8-F2836A4E4F12}" destId="{82AB0E76-0EC9-4207-98B3-10F31E7BC7BE}" srcOrd="6" destOrd="0" presId="urn:microsoft.com/office/officeart/2005/8/layout/default"/>
    <dgm:cxn modelId="{09878157-C432-47CB-9589-731061B09651}" type="presParOf" srcId="{216475C5-9B35-41DF-9DF8-F2836A4E4F12}" destId="{F0F8EA41-FACD-46DA-B10D-1E6B04DDC3FE}" srcOrd="7" destOrd="0" presId="urn:microsoft.com/office/officeart/2005/8/layout/default"/>
    <dgm:cxn modelId="{4BE3416E-DF03-46AA-B2E7-36E6D1A046BB}" type="presParOf" srcId="{216475C5-9B35-41DF-9DF8-F2836A4E4F12}" destId="{49D328D8-06D9-43C9-B2B1-1F92E1F33353}" srcOrd="8" destOrd="0" presId="urn:microsoft.com/office/officeart/2005/8/layout/default"/>
    <dgm:cxn modelId="{56BD783A-F6AB-49D4-A3A5-F60C866F083A}" type="presParOf" srcId="{216475C5-9B35-41DF-9DF8-F2836A4E4F12}" destId="{A4ABC886-D82E-4FB1-9F04-EAB83652B490}" srcOrd="9" destOrd="0" presId="urn:microsoft.com/office/officeart/2005/8/layout/default"/>
    <dgm:cxn modelId="{B2B88C6F-EBCC-4617-9E3D-AE3D909A08E0}" type="presParOf" srcId="{216475C5-9B35-41DF-9DF8-F2836A4E4F12}" destId="{3F747D24-F164-4571-B8BF-492609312E03}" srcOrd="10" destOrd="0" presId="urn:microsoft.com/office/officeart/2005/8/layout/default"/>
    <dgm:cxn modelId="{BC004CB9-CA50-4E9A-AFC4-A365F6A1E77F}" type="presParOf" srcId="{216475C5-9B35-41DF-9DF8-F2836A4E4F12}" destId="{3FF634DD-2700-4F4A-BED5-E13005AD7F03}" srcOrd="11" destOrd="0" presId="urn:microsoft.com/office/officeart/2005/8/layout/default"/>
    <dgm:cxn modelId="{FBAC7A76-F72F-4BDE-B801-3497ADF3C1D5}" type="presParOf" srcId="{216475C5-9B35-41DF-9DF8-F2836A4E4F12}" destId="{C00BED32-504D-42E8-AB9C-6AD35B383E73}" srcOrd="12" destOrd="0" presId="urn:microsoft.com/office/officeart/2005/8/layout/default"/>
    <dgm:cxn modelId="{815453CB-1043-466A-A90B-F4EAEBC475E8}" type="presParOf" srcId="{216475C5-9B35-41DF-9DF8-F2836A4E4F12}" destId="{79757BE6-6566-4680-BBD0-EC93D9B51A48}" srcOrd="13" destOrd="0" presId="urn:microsoft.com/office/officeart/2005/8/layout/default"/>
    <dgm:cxn modelId="{B89E9E85-1B95-472B-BCB4-46BAB3ECD582}" type="presParOf" srcId="{216475C5-9B35-41DF-9DF8-F2836A4E4F12}" destId="{6AC5CC3D-AE63-4C2B-9E35-7E21A9DF1784}" srcOrd="14" destOrd="0" presId="urn:microsoft.com/office/officeart/2005/8/layout/default"/>
    <dgm:cxn modelId="{AC20AD73-0966-48E8-A6E6-FF1AF2A3FC24}" type="presParOf" srcId="{216475C5-9B35-41DF-9DF8-F2836A4E4F12}" destId="{79D0B7F3-C317-4D28-9BA2-0F269FDB2B3B}" srcOrd="15" destOrd="0" presId="urn:microsoft.com/office/officeart/2005/8/layout/default"/>
    <dgm:cxn modelId="{B6BD53B1-D42F-4F19-9874-CF7374DF2802}" type="presParOf" srcId="{216475C5-9B35-41DF-9DF8-F2836A4E4F12}" destId="{E4FF23B2-C272-436B-9626-292428C7025C}" srcOrd="16" destOrd="0" presId="urn:microsoft.com/office/officeart/2005/8/layout/default"/>
    <dgm:cxn modelId="{EBC56645-B32B-4D43-ADD8-C8DDD9E8C218}" type="presParOf" srcId="{216475C5-9B35-41DF-9DF8-F2836A4E4F12}" destId="{13A54C59-ABE8-4FF8-B4E5-376436B7B964}" srcOrd="17" destOrd="0" presId="urn:microsoft.com/office/officeart/2005/8/layout/default"/>
    <dgm:cxn modelId="{E14672EE-A0AA-4FE0-A803-FE3D76EC1433}" type="presParOf" srcId="{216475C5-9B35-41DF-9DF8-F2836A4E4F12}" destId="{CA7E22ED-6CD7-42F3-AC06-87A693C1EDA1}" srcOrd="18" destOrd="0" presId="urn:microsoft.com/office/officeart/2005/8/layout/default"/>
    <dgm:cxn modelId="{0B6B4871-E61D-406B-838F-6F8782A65AB3}" type="presParOf" srcId="{216475C5-9B35-41DF-9DF8-F2836A4E4F12}" destId="{07219B12-5AB4-4A1D-92C3-EFFAC9CA5009}" srcOrd="19" destOrd="0" presId="urn:microsoft.com/office/officeart/2005/8/layout/default"/>
    <dgm:cxn modelId="{2CDD9FE4-E88D-480E-9E29-AE5D7CF2DFCF}" type="presParOf" srcId="{216475C5-9B35-41DF-9DF8-F2836A4E4F12}" destId="{EBD6F4CC-3C17-466B-B99E-A5AA6D75E4CE}" srcOrd="20" destOrd="0" presId="urn:microsoft.com/office/officeart/2005/8/layout/default"/>
    <dgm:cxn modelId="{CD15F1A0-02EA-4C50-BB48-B70B16F5CCBF}" type="presParOf" srcId="{216475C5-9B35-41DF-9DF8-F2836A4E4F12}" destId="{C9A888E9-C533-4AFA-81DD-D0719995169B}" srcOrd="21" destOrd="0" presId="urn:microsoft.com/office/officeart/2005/8/layout/default"/>
    <dgm:cxn modelId="{BE9CABCA-3EFE-40DF-8FDA-928BFD282810}" type="presParOf" srcId="{216475C5-9B35-41DF-9DF8-F2836A4E4F12}" destId="{36045321-E1DA-4168-835C-439E8476F211}" srcOrd="22" destOrd="0" presId="urn:microsoft.com/office/officeart/2005/8/layout/default"/>
    <dgm:cxn modelId="{4CFE6B92-1F58-4204-8576-E2C4453890D8}" type="presParOf" srcId="{216475C5-9B35-41DF-9DF8-F2836A4E4F12}" destId="{4BE9887C-92BB-41FB-8DB6-AB1B4E778CEE}" srcOrd="23" destOrd="0" presId="urn:microsoft.com/office/officeart/2005/8/layout/default"/>
    <dgm:cxn modelId="{F7C41A33-2291-46F9-86A9-B752BB67DBDD}" type="presParOf" srcId="{216475C5-9B35-41DF-9DF8-F2836A4E4F12}" destId="{EAC52D5D-5E7D-40C7-9A7A-EB286FAE9165}" srcOrd="24" destOrd="0" presId="urn:microsoft.com/office/officeart/2005/8/layout/default"/>
    <dgm:cxn modelId="{1B0EF925-AE55-4305-BFBC-1E6E5C3DD521}" type="presParOf" srcId="{216475C5-9B35-41DF-9DF8-F2836A4E4F12}" destId="{2CD4FD9A-591F-4E82-82D4-06E76AB26300}" srcOrd="25" destOrd="0" presId="urn:microsoft.com/office/officeart/2005/8/layout/default"/>
    <dgm:cxn modelId="{0C86AD91-BDEF-4CDC-BD86-42680CF397E1}" type="presParOf" srcId="{216475C5-9B35-41DF-9DF8-F2836A4E4F12}" destId="{F351D139-206A-419A-9979-E3E0F7C3BD96}"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706EC-811E-4A25-B94D-CCD59623F3C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F27F903-2B54-49F5-98DA-F453394AC1AF}">
      <dgm:prSet phldrT="[Text]" custT="1"/>
      <dgm:spPr>
        <a:solidFill>
          <a:schemeClr val="tx2">
            <a:lumMod val="40000"/>
            <a:lumOff val="60000"/>
            <a:alpha val="50000"/>
          </a:schemeClr>
        </a:solidFill>
        <a:ln>
          <a:solidFill>
            <a:schemeClr val="tx1"/>
          </a:solidFill>
        </a:ln>
      </dgm:spPr>
      <dgm:t>
        <a:bodyPr/>
        <a:lstStyle/>
        <a:p>
          <a:r>
            <a:rPr lang="en-US" sz="1700" b="1" dirty="0"/>
            <a:t>CMMC Requirement </a:t>
          </a:r>
          <a:r>
            <a:rPr lang="en-US" sz="1700"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AC.L2-3.1.1</a:t>
          </a:r>
          <a:r>
            <a:rPr lang="en-US" sz="1700" b="1" dirty="0"/>
            <a:t>, </a:t>
          </a:r>
          <a:r>
            <a:rPr lang="en-US" sz="1600" b="0" dirty="0"/>
            <a:t>controls system access based on user, process or device identity</a:t>
          </a:r>
        </a:p>
      </dgm:t>
    </dgm:pt>
    <dgm:pt modelId="{B6E8F2C9-1F39-4FE3-81E7-255A50199705}" type="parTrans" cxnId="{79263A0D-FAE0-4D39-B210-FA01E02C27C7}">
      <dgm:prSet/>
      <dgm:spPr/>
      <dgm:t>
        <a:bodyPr/>
        <a:lstStyle/>
        <a:p>
          <a:endParaRPr lang="en-US"/>
        </a:p>
      </dgm:t>
    </dgm:pt>
    <dgm:pt modelId="{06F5E46F-1AD5-4667-97F8-6FC2AA3B9380}" type="sibTrans" cxnId="{79263A0D-FAE0-4D39-B210-FA01E02C27C7}">
      <dgm:prSet/>
      <dgm:spPr/>
      <dgm:t>
        <a:bodyPr/>
        <a:lstStyle/>
        <a:p>
          <a:endParaRPr lang="en-US"/>
        </a:p>
      </dgm:t>
    </dgm:pt>
    <dgm:pt modelId="{62514B79-04D5-492D-AF06-0198D3265E8B}">
      <dgm:prSet phldrT="[Text]" custT="1"/>
      <dgm:spPr>
        <a:solidFill>
          <a:schemeClr val="tx2">
            <a:lumMod val="40000"/>
            <a:lumOff val="60000"/>
            <a:alpha val="50000"/>
          </a:schemeClr>
        </a:solidFill>
        <a:ln>
          <a:solidFill>
            <a:schemeClr val="tx1"/>
          </a:solidFill>
        </a:ln>
      </dgm:spPr>
      <dgm:t>
        <a:bodyPr/>
        <a:lstStyle/>
        <a:p>
          <a:r>
            <a:rPr lang="en-US" sz="1600" b="1" dirty="0"/>
            <a:t>CMMC Requirement </a:t>
          </a:r>
          <a:r>
            <a:rPr lang="en-US" sz="1600"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IA.L2-3.5.1</a:t>
          </a:r>
          <a:r>
            <a:rPr lang="en-US" sz="1600" b="1" dirty="0"/>
            <a:t>, </a:t>
          </a:r>
          <a:r>
            <a:rPr lang="en-US" sz="1600" dirty="0"/>
            <a:t>i</a:t>
          </a:r>
          <a:r>
            <a:rPr lang="en-US" sz="1600" dirty="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dirty="0"/>
        </a:p>
      </dgm:t>
    </dgm:pt>
    <dgm:pt modelId="{F272749D-87EA-4AEA-93C9-6EA823F78D5D}" type="parTrans" cxnId="{B307C6B2-FCD6-413A-9A1F-AFB6318D0655}">
      <dgm:prSet/>
      <dgm:spPr/>
      <dgm:t>
        <a:bodyPr/>
        <a:lstStyle/>
        <a:p>
          <a:endParaRPr lang="en-US"/>
        </a:p>
      </dgm:t>
    </dgm:pt>
    <dgm:pt modelId="{743E0E66-E0EF-499C-B502-557FBC35775F}" type="sibTrans" cxnId="{B307C6B2-FCD6-413A-9A1F-AFB6318D0655}">
      <dgm:prSet/>
      <dgm:spPr/>
      <dgm:t>
        <a:bodyPr/>
        <a:lstStyle/>
        <a:p>
          <a:endParaRPr lang="en-US"/>
        </a:p>
      </dgm:t>
    </dgm:pt>
    <dgm:pt modelId="{F8DE586E-0F5D-44C0-BD59-CE46F8FCE39D}" type="pres">
      <dgm:prSet presAssocID="{35B706EC-811E-4A25-B94D-CCD59623F3C3}" presName="Name0" presStyleCnt="0">
        <dgm:presLayoutVars>
          <dgm:chMax val="7"/>
          <dgm:dir/>
          <dgm:resizeHandles val="exact"/>
        </dgm:presLayoutVars>
      </dgm:prSet>
      <dgm:spPr/>
    </dgm:pt>
    <dgm:pt modelId="{9792BA64-32F9-4164-8165-8867B6EFA050}" type="pres">
      <dgm:prSet presAssocID="{35B706EC-811E-4A25-B94D-CCD59623F3C3}" presName="ellipse1" presStyleLbl="vennNode1" presStyleIdx="0" presStyleCnt="2" custScaleX="129463" custScaleY="129454" custLinFactNeighborX="-27394" custLinFactNeighborY="27922">
        <dgm:presLayoutVars>
          <dgm:bulletEnabled val="1"/>
        </dgm:presLayoutVars>
      </dgm:prSet>
      <dgm:spPr/>
    </dgm:pt>
    <dgm:pt modelId="{B57A991F-D61D-4040-9AFB-39757D7A6B1D}" type="pres">
      <dgm:prSet presAssocID="{35B706EC-811E-4A25-B94D-CCD59623F3C3}" presName="ellipse2" presStyleLbl="vennNode1" presStyleIdx="1" presStyleCnt="2" custScaleX="129463" custScaleY="129454" custLinFactNeighborX="32395" custLinFactNeighborY="-38960">
        <dgm:presLayoutVars>
          <dgm:bulletEnabled val="1"/>
        </dgm:presLayoutVars>
      </dgm:prSet>
      <dgm:spPr/>
    </dgm:pt>
  </dgm:ptLst>
  <dgm:cxnLst>
    <dgm:cxn modelId="{79263A0D-FAE0-4D39-B210-FA01E02C27C7}" srcId="{35B706EC-811E-4A25-B94D-CCD59623F3C3}" destId="{4F27F903-2B54-49F5-98DA-F453394AC1AF}" srcOrd="0" destOrd="0" parTransId="{B6E8F2C9-1F39-4FE3-81E7-255A50199705}" sibTransId="{06F5E46F-1AD5-4667-97F8-6FC2AA3B9380}"/>
    <dgm:cxn modelId="{09741225-AE7E-4437-9F9E-EF6C1AA231CF}" type="presOf" srcId="{62514B79-04D5-492D-AF06-0198D3265E8B}" destId="{B57A991F-D61D-4040-9AFB-39757D7A6B1D}" srcOrd="0" destOrd="0" presId="urn:microsoft.com/office/officeart/2005/8/layout/rings+Icon"/>
    <dgm:cxn modelId="{D3F96DA1-3274-4F02-96BF-C713AEFFA09B}" type="presOf" srcId="{4F27F903-2B54-49F5-98DA-F453394AC1AF}" destId="{9792BA64-32F9-4164-8165-8867B6EFA050}" srcOrd="0" destOrd="0" presId="urn:microsoft.com/office/officeart/2005/8/layout/rings+Icon"/>
    <dgm:cxn modelId="{B307C6B2-FCD6-413A-9A1F-AFB6318D0655}" srcId="{35B706EC-811E-4A25-B94D-CCD59623F3C3}" destId="{62514B79-04D5-492D-AF06-0198D3265E8B}" srcOrd="1" destOrd="0" parTransId="{F272749D-87EA-4AEA-93C9-6EA823F78D5D}" sibTransId="{743E0E66-E0EF-499C-B502-557FBC35775F}"/>
    <dgm:cxn modelId="{D05B61E8-BD9D-4AC3-ADD1-C204275B745A}" type="presOf" srcId="{35B706EC-811E-4A25-B94D-CCD59623F3C3}" destId="{F8DE586E-0F5D-44C0-BD59-CE46F8FCE39D}" srcOrd="0" destOrd="0" presId="urn:microsoft.com/office/officeart/2005/8/layout/rings+Icon"/>
    <dgm:cxn modelId="{9DC882A4-28BD-473F-823D-C59D6FF43A92}" type="presParOf" srcId="{F8DE586E-0F5D-44C0-BD59-CE46F8FCE39D}" destId="{9792BA64-32F9-4164-8165-8867B6EFA050}" srcOrd="0" destOrd="0" presId="urn:microsoft.com/office/officeart/2005/8/layout/rings+Icon"/>
    <dgm:cxn modelId="{8BC5785C-4CFE-41C1-AC35-7B02C5894005}" type="presParOf" srcId="{F8DE586E-0F5D-44C0-BD59-CE46F8FCE39D}" destId="{B57A991F-D61D-4040-9AFB-39757D7A6B1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8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8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8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800" dirty="0"/>
            <a:t>Perform Assessment (Self, C3PAO, or DIBCAC)</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dgm:t>
        <a:bodyPr/>
        <a:lstStyle/>
        <a:p>
          <a:r>
            <a:rPr lang="en-US" sz="1600" dirty="0"/>
            <a:t>Input Assessment Results in SPRS or </a:t>
          </a:r>
          <a:r>
            <a:rPr lang="en-US" sz="1600" dirty="0" err="1"/>
            <a:t>eMASS</a:t>
          </a:r>
          <a:r>
            <a:rPr lang="en-US" sz="1600" dirty="0"/>
            <a:t>**</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600" dirty="0"/>
            <a:t>OSC/A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128487" custScaleY="102790">
        <dgm:presLayoutVars>
          <dgm:bulletEnabled val="1"/>
        </dgm:presLayoutVars>
      </dgm:prSet>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128487" custScaleY="102790" custRadScaleRad="127974" custRadScaleInc="20015">
        <dgm:presLayoutVars>
          <dgm:bulletEnabled val="1"/>
        </dgm:presLayoutVars>
      </dgm:prSet>
      <dgm:spPr/>
    </dgm:pt>
    <dgm:pt modelId="{8D8E84E1-A802-4EE0-BCE6-E735237F9403}" type="pres">
      <dgm:prSet presAssocID="{7E1302FF-C037-4015-BB62-1FCD8617CB54}" presName="nodeFollowingNodes" presStyleLbl="node1" presStyleIdx="2" presStyleCnt="6" custScaleX="128487" custScaleY="102790" custRadScaleRad="107615" custRadScaleInc="-23095">
        <dgm:presLayoutVars>
          <dgm:bulletEnabled val="1"/>
        </dgm:presLayoutVars>
      </dgm:prSet>
      <dgm:spPr/>
    </dgm:pt>
    <dgm:pt modelId="{2828D6D4-079B-44BB-AA07-E4F2BB00C5EB}" type="pres">
      <dgm:prSet presAssocID="{E632D598-CCDF-4490-AE46-69AEAE0FFE05}" presName="nodeFollowingNodes" presStyleLbl="node1" presStyleIdx="3" presStyleCnt="6" custScaleX="128487" custScaleY="102790" custRadScaleRad="98036" custRadScaleInc="-9596">
        <dgm:presLayoutVars>
          <dgm:bulletEnabled val="1"/>
        </dgm:presLayoutVars>
      </dgm:prSet>
      <dgm:spPr/>
    </dgm:pt>
    <dgm:pt modelId="{74AF7542-0A99-4661-A8E5-4D0632261C20}" type="pres">
      <dgm:prSet presAssocID="{DC3C7877-D50A-45F9-BC78-378A63648B7A}" presName="nodeFollowingNodes" presStyleLbl="node1" presStyleIdx="4" presStyleCnt="6" custScaleX="128487" custScaleY="102790" custRadScaleRad="116082" custRadScaleInc="21985">
        <dgm:presLayoutVars>
          <dgm:bulletEnabled val="1"/>
        </dgm:presLayoutVars>
      </dgm:prSet>
      <dgm:spPr/>
    </dgm:pt>
    <dgm:pt modelId="{9342C24C-F9C2-4BF1-A458-ED889ECA3148}" type="pres">
      <dgm:prSet presAssocID="{8E12CFF3-1A4D-412B-835C-CC9F9532D754}" presName="nodeFollowingNodes" presStyleLbl="node1" presStyleIdx="5" presStyleCnt="6" custScaleX="128487" custScaleY="102790" custRadScaleRad="126944" custRadScaleInc="-23000">
        <dgm:presLayoutVars>
          <dgm:bulletEnabled val="1"/>
        </dgm:presLayoutVars>
      </dgm:prSet>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5E2C3-CE3D-4555-9FE6-18B2B58CF943}" type="doc">
      <dgm:prSet loTypeId="urn:microsoft.com/office/officeart/2005/8/layout/venn1" loCatId="relationship" qsTypeId="urn:microsoft.com/office/officeart/2005/8/quickstyle/simple1" qsCatId="simple" csTypeId="urn:microsoft.com/office/officeart/2005/8/colors/accent1_2" csCatId="accent1" phldr="1"/>
      <dgm:spPr/>
    </dgm:pt>
    <dgm:pt modelId="{B84E7DF1-D056-42FC-914D-D24953633A8D}">
      <dgm:prSet phldrT="[Text]"/>
      <dgm:spPr>
        <a:solidFill>
          <a:srgbClr val="FFFF00"/>
        </a:solidFill>
      </dgm:spPr>
      <dgm:t>
        <a:bodyPr/>
        <a:lstStyle/>
        <a:p>
          <a:r>
            <a:rPr lang="en-US" dirty="0">
              <a:solidFill>
                <a:schemeClr val="tx1"/>
              </a:solidFill>
            </a:rPr>
            <a:t>FCI</a:t>
          </a:r>
        </a:p>
      </dgm:t>
    </dgm:pt>
    <dgm:pt modelId="{0403A9E8-941A-4543-BD13-12A2D8DE86E6}" type="parTrans" cxnId="{89828AC7-C9F5-4854-8BCA-02915D1ECECC}">
      <dgm:prSet/>
      <dgm:spPr/>
      <dgm:t>
        <a:bodyPr/>
        <a:lstStyle/>
        <a:p>
          <a:endParaRPr lang="en-US"/>
        </a:p>
      </dgm:t>
    </dgm:pt>
    <dgm:pt modelId="{0C7E840A-1277-4A81-BF3C-9B0C4A7F57DE}" type="sibTrans" cxnId="{89828AC7-C9F5-4854-8BCA-02915D1ECECC}">
      <dgm:prSet/>
      <dgm:spPr/>
      <dgm:t>
        <a:bodyPr/>
        <a:lstStyle/>
        <a:p>
          <a:endParaRPr lang="en-US"/>
        </a:p>
      </dgm:t>
    </dgm:pt>
    <dgm:pt modelId="{3C0EC0B6-48E7-4329-9674-C22DB86EC592}">
      <dgm:prSet phldrT="[Text]"/>
      <dgm:spPr>
        <a:solidFill>
          <a:srgbClr val="33CC33">
            <a:alpha val="50000"/>
          </a:srgbClr>
        </a:solidFill>
      </dgm:spPr>
      <dgm:t>
        <a:bodyPr/>
        <a:lstStyle/>
        <a:p>
          <a:r>
            <a:rPr lang="en-US" dirty="0"/>
            <a:t>CUI</a:t>
          </a:r>
        </a:p>
      </dgm:t>
    </dgm:pt>
    <dgm:pt modelId="{2A9C12BC-57A7-42C9-AC20-CE21EA31A490}" type="parTrans" cxnId="{8EF271C8-16A6-4EC8-BEED-E9B3D1FD2446}">
      <dgm:prSet/>
      <dgm:spPr/>
      <dgm:t>
        <a:bodyPr/>
        <a:lstStyle/>
        <a:p>
          <a:endParaRPr lang="en-US"/>
        </a:p>
      </dgm:t>
    </dgm:pt>
    <dgm:pt modelId="{CE7403BB-A15B-4980-A7B8-819417A5CBFE}" type="sibTrans" cxnId="{8EF271C8-16A6-4EC8-BEED-E9B3D1FD2446}">
      <dgm:prSet/>
      <dgm:spPr/>
      <dgm:t>
        <a:bodyPr/>
        <a:lstStyle/>
        <a:p>
          <a:endParaRPr lang="en-US"/>
        </a:p>
      </dgm:t>
    </dgm:pt>
    <dgm:pt modelId="{E80D277A-9838-49B8-BADE-B35491859628}" type="pres">
      <dgm:prSet presAssocID="{8995E2C3-CE3D-4555-9FE6-18B2B58CF943}" presName="compositeShape" presStyleCnt="0">
        <dgm:presLayoutVars>
          <dgm:chMax val="7"/>
          <dgm:dir/>
          <dgm:resizeHandles val="exact"/>
        </dgm:presLayoutVars>
      </dgm:prSet>
      <dgm:spPr/>
    </dgm:pt>
    <dgm:pt modelId="{30125A7D-8085-45E8-9E11-B78DCEE1B1D9}" type="pres">
      <dgm:prSet presAssocID="{B84E7DF1-D056-42FC-914D-D24953633A8D}" presName="circ1" presStyleLbl="vennNode1" presStyleIdx="0" presStyleCnt="2"/>
      <dgm:spPr/>
    </dgm:pt>
    <dgm:pt modelId="{3F3C5655-ADC8-4DF4-8D6F-AE2305E7E438}" type="pres">
      <dgm:prSet presAssocID="{B84E7DF1-D056-42FC-914D-D24953633A8D}" presName="circ1Tx" presStyleLbl="revTx" presStyleIdx="0" presStyleCnt="0">
        <dgm:presLayoutVars>
          <dgm:chMax val="0"/>
          <dgm:chPref val="0"/>
          <dgm:bulletEnabled val="1"/>
        </dgm:presLayoutVars>
      </dgm:prSet>
      <dgm:spPr/>
    </dgm:pt>
    <dgm:pt modelId="{83A37CEE-4170-4269-92BC-4A9999BD158C}" type="pres">
      <dgm:prSet presAssocID="{3C0EC0B6-48E7-4329-9674-C22DB86EC592}" presName="circ2" presStyleLbl="vennNode1" presStyleIdx="1" presStyleCnt="2" custLinFactNeighborX="5931" custLinFactNeighborY="91"/>
      <dgm:spPr/>
    </dgm:pt>
    <dgm:pt modelId="{6F969247-8401-4563-8B72-0AF27AF97628}" type="pres">
      <dgm:prSet presAssocID="{3C0EC0B6-48E7-4329-9674-C22DB86EC592}" presName="circ2Tx" presStyleLbl="revTx" presStyleIdx="0" presStyleCnt="0">
        <dgm:presLayoutVars>
          <dgm:chMax val="0"/>
          <dgm:chPref val="0"/>
          <dgm:bulletEnabled val="1"/>
        </dgm:presLayoutVars>
      </dgm:prSet>
      <dgm:spPr/>
    </dgm:pt>
  </dgm:ptLst>
  <dgm:cxnLst>
    <dgm:cxn modelId="{D0D49EA1-09ED-4320-A810-21EF034A37E9}" type="presOf" srcId="{8995E2C3-CE3D-4555-9FE6-18B2B58CF943}" destId="{E80D277A-9838-49B8-BADE-B35491859628}" srcOrd="0" destOrd="0" presId="urn:microsoft.com/office/officeart/2005/8/layout/venn1"/>
    <dgm:cxn modelId="{9633F5B8-B94A-41C2-97BE-7638785E2C8C}" type="presOf" srcId="{3C0EC0B6-48E7-4329-9674-C22DB86EC592}" destId="{6F969247-8401-4563-8B72-0AF27AF97628}" srcOrd="1" destOrd="0" presId="urn:microsoft.com/office/officeart/2005/8/layout/venn1"/>
    <dgm:cxn modelId="{89828AC7-C9F5-4854-8BCA-02915D1ECECC}" srcId="{8995E2C3-CE3D-4555-9FE6-18B2B58CF943}" destId="{B84E7DF1-D056-42FC-914D-D24953633A8D}" srcOrd="0" destOrd="0" parTransId="{0403A9E8-941A-4543-BD13-12A2D8DE86E6}" sibTransId="{0C7E840A-1277-4A81-BF3C-9B0C4A7F57DE}"/>
    <dgm:cxn modelId="{8EF271C8-16A6-4EC8-BEED-E9B3D1FD2446}" srcId="{8995E2C3-CE3D-4555-9FE6-18B2B58CF943}" destId="{3C0EC0B6-48E7-4329-9674-C22DB86EC592}" srcOrd="1" destOrd="0" parTransId="{2A9C12BC-57A7-42C9-AC20-CE21EA31A490}" sibTransId="{CE7403BB-A15B-4980-A7B8-819417A5CBFE}"/>
    <dgm:cxn modelId="{5BFE8DCF-0E95-43FB-A12C-987D6D234462}" type="presOf" srcId="{B84E7DF1-D056-42FC-914D-D24953633A8D}" destId="{3F3C5655-ADC8-4DF4-8D6F-AE2305E7E438}" srcOrd="1" destOrd="0" presId="urn:microsoft.com/office/officeart/2005/8/layout/venn1"/>
    <dgm:cxn modelId="{D164B2CF-3ABC-49D7-B71E-0D70D3B0359F}" type="presOf" srcId="{3C0EC0B6-48E7-4329-9674-C22DB86EC592}" destId="{83A37CEE-4170-4269-92BC-4A9999BD158C}" srcOrd="0" destOrd="0" presId="urn:microsoft.com/office/officeart/2005/8/layout/venn1"/>
    <dgm:cxn modelId="{7EB49FFB-9AFB-468E-A926-939442FF294B}" type="presOf" srcId="{B84E7DF1-D056-42FC-914D-D24953633A8D}" destId="{30125A7D-8085-45E8-9E11-B78DCEE1B1D9}" srcOrd="0" destOrd="0" presId="urn:microsoft.com/office/officeart/2005/8/layout/venn1"/>
    <dgm:cxn modelId="{D2F7A9A5-8DE0-471B-9137-8D35FC571956}" type="presParOf" srcId="{E80D277A-9838-49B8-BADE-B35491859628}" destId="{30125A7D-8085-45E8-9E11-B78DCEE1B1D9}" srcOrd="0" destOrd="0" presId="urn:microsoft.com/office/officeart/2005/8/layout/venn1"/>
    <dgm:cxn modelId="{F046652C-891A-416A-A4B3-DF9ACD156905}" type="presParOf" srcId="{E80D277A-9838-49B8-BADE-B35491859628}" destId="{3F3C5655-ADC8-4DF4-8D6F-AE2305E7E438}" srcOrd="1" destOrd="0" presId="urn:microsoft.com/office/officeart/2005/8/layout/venn1"/>
    <dgm:cxn modelId="{967CF6CD-7BD7-49B2-89F3-E13210052C27}" type="presParOf" srcId="{E80D277A-9838-49B8-BADE-B35491859628}" destId="{83A37CEE-4170-4269-92BC-4A9999BD158C}" srcOrd="2" destOrd="0" presId="urn:microsoft.com/office/officeart/2005/8/layout/venn1"/>
    <dgm:cxn modelId="{C9630CDF-36AA-4F27-959F-CC49C02988AE}" type="presParOf" srcId="{E80D277A-9838-49B8-BADE-B35491859628}" destId="{6F969247-8401-4563-8B72-0AF27AF97628}"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Perform L1 Self-Assessment</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206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OSA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Identify and Hire C3PAO on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B05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B050"/>
        </a:solidFill>
      </dgm:spPr>
      <dgm:t>
        <a:bodyPr/>
        <a:lstStyle/>
        <a:p>
          <a:r>
            <a:rPr lang="en-US" sz="1100" dirty="0">
              <a:solidFill>
                <a:schemeClr val="bg1"/>
              </a:solidFill>
            </a:rPr>
            <a:t>CAP*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B050"/>
        </a:solidFill>
      </dgm:spPr>
      <dgm:t>
        <a:bodyPr/>
        <a:lstStyle/>
        <a:p>
          <a:r>
            <a:rPr lang="en-US" sz="1100" dirty="0">
              <a:solidFill>
                <a:schemeClr val="bg1"/>
              </a:solidFill>
            </a:rPr>
            <a:t>CAP*</a:t>
          </a:r>
          <a:r>
            <a:rPr lang="en-US" sz="1100" baseline="30000" dirty="0">
              <a:solidFill>
                <a:schemeClr val="bg1"/>
              </a:solidFill>
            </a:rPr>
            <a:t> </a:t>
          </a:r>
          <a:r>
            <a:rPr lang="en-US" sz="1100" dirty="0">
              <a:solidFill>
                <a:schemeClr val="bg1"/>
              </a:solidFill>
            </a:rPr>
            <a:t>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B05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5977" custScaleY="151374"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9887" custScaleY="15744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82656" custScaleY="157620"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dgm:t>
        <a:bodyPr/>
        <a:lstStyle/>
        <a:p>
          <a:r>
            <a:rPr lang="en-US" sz="1100" dirty="0"/>
            <a:t>Identify require CMMC Level</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chemeClr val="accent1"/>
        </a:solidFill>
      </dgm:spPr>
      <dgm:t>
        <a:bodyPr/>
        <a:lstStyle/>
        <a:p>
          <a:r>
            <a:rPr lang="en-US" sz="1100" dirty="0"/>
            <a:t>Identify Assessment Scope</a:t>
          </a:r>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dgm:t>
        <a:bodyPr/>
        <a:lstStyle/>
        <a:p>
          <a:r>
            <a:rPr lang="en-US" sz="1100" dirty="0"/>
            <a:t>Validate Readiness via Self-Assessment</a:t>
          </a:r>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dgm:t>
        <a:bodyPr/>
        <a:lstStyle/>
        <a:p>
          <a:r>
            <a:rPr lang="en-US" sz="1100" dirty="0"/>
            <a:t>Obtain CMMC Final Level 2 (C3PAO) via </a:t>
          </a:r>
          <a:r>
            <a:rPr lang="en-US" sz="1100" dirty="0" err="1"/>
            <a:t>CyberAB</a:t>
          </a:r>
          <a:r>
            <a:rPr lang="en-US" sz="1100" dirty="0"/>
            <a:t> Marketplace</a:t>
          </a:r>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8E12CFF3-1A4D-412B-835C-CC9F9532D754}">
      <dgm:prSet custT="1"/>
      <dgm:spPr/>
      <dgm:t>
        <a:bodyPr/>
        <a:lstStyle/>
        <a:p>
          <a:r>
            <a:rPr lang="en-US" sz="1100" dirty="0"/>
            <a:t>OSC  Affirming Official Annual Affirmation of Compliance</a:t>
          </a:r>
        </a:p>
      </dgm:t>
    </dgm:pt>
    <dgm:pt modelId="{AE962AAD-3318-499B-B5CE-B7CFE6AE32B8}" type="parTrans" cxnId="{0BBD541B-D948-4C11-B847-42C83C36BCFD}">
      <dgm:prSet/>
      <dgm:spPr/>
      <dgm:t>
        <a:bodyPr/>
        <a:lstStyle/>
        <a:p>
          <a:endParaRPr lang="en-US"/>
        </a:p>
      </dgm:t>
    </dgm:pt>
    <dgm:pt modelId="{625F6184-968D-477D-8204-4EB1066C46E8}" type="sibTrans" cxnId="{0BBD541B-D948-4C11-B847-42C83C36BCFD}">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6" custScaleX="90509" custScaleY="174019">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6" custScaleX="90509" custScaleY="174019" custRadScaleRad="112913" custRadScaleInc="-1908">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6" custScaleX="90509" custScaleY="174019" custRadScaleRad="107615" custRadScaleInc="-23095">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6" custScaleX="90509" custScaleY="174019" custRadScaleRad="98762" custRadScaleInc="-3283">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6" custScaleX="90509" custScaleY="174019" custRadScaleRad="115277" custRadScaleInc="8533">
        <dgm:presLayoutVars>
          <dgm:bulletEnabled val="1"/>
        </dgm:presLayoutVars>
      </dgm:prSet>
      <dgm:spPr>
        <a:xfrm>
          <a:off x="419065" y="2140756"/>
          <a:ext cx="1324260" cy="1273058"/>
        </a:xfrm>
        <a:prstGeom prst="flowChartConnector">
          <a:avLst/>
        </a:prstGeom>
      </dgm:spPr>
    </dgm:pt>
    <dgm:pt modelId="{9342C24C-F9C2-4BF1-A458-ED889ECA3148}" type="pres">
      <dgm:prSet presAssocID="{8E12CFF3-1A4D-412B-835C-CC9F9532D754}" presName="nodeFollowingNodes" presStyleLbl="node1" presStyleIdx="5" presStyleCnt="6" custScaleX="90509" custScaleY="174019" custRadScaleRad="107204" custRadScaleInc="-358">
        <dgm:presLayoutVars>
          <dgm:bulletEnabled val="1"/>
        </dgm:presLayoutVars>
      </dgm:prSet>
      <dgm:spPr>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A62AE90E-BAD4-447C-A256-C499913A119B}" type="presOf" srcId="{8E12CFF3-1A4D-412B-835C-CC9F9532D754}" destId="{9342C24C-F9C2-4BF1-A458-ED889ECA3148}"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BBD541B-D948-4C11-B847-42C83C36BCFD}" srcId="{DB23B23E-0D9F-4FD0-B983-46B51B79F060}" destId="{8E12CFF3-1A4D-412B-835C-CC9F9532D754}" srcOrd="5" destOrd="0" parTransId="{AE962AAD-3318-499B-B5CE-B7CFE6AE32B8}" sibTransId="{625F6184-968D-477D-8204-4EB1066C46E8}"/>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 modelId="{25A1338B-4E38-4BDE-9E27-2155A7DB8127}" type="presParOf" srcId="{89AAE1B2-6D37-4E6F-9303-615ACA70745A}" destId="{9342C24C-F9C2-4BF1-A458-ED889ECA3148}"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3B23E-0D9F-4FD0-B983-46B51B79F06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6C4859A-53B6-4549-A12D-E0519B9C8056}">
      <dgm:prSet phldrT="[Text]" custT="1"/>
      <dgm:spPr>
        <a:solidFill>
          <a:srgbClr val="0070C0"/>
        </a:solidFill>
      </dgm:spPr>
      <dgm:t>
        <a:bodyPr/>
        <a:lstStyle/>
        <a:p>
          <a:r>
            <a:rPr lang="en-US" sz="1100" dirty="0"/>
            <a:t>Preliminary Proceedings</a:t>
          </a:r>
        </a:p>
      </dgm:t>
    </dgm:pt>
    <dgm:pt modelId="{987F3E92-6527-40FF-8463-D551069A263F}" type="parTrans" cxnId="{9D0DA643-ED2E-423B-A4DA-C62469D5A465}">
      <dgm:prSet/>
      <dgm:spPr/>
      <dgm:t>
        <a:bodyPr/>
        <a:lstStyle/>
        <a:p>
          <a:endParaRPr lang="en-US"/>
        </a:p>
      </dgm:t>
    </dgm:pt>
    <dgm:pt modelId="{6DF13E98-AB5D-4086-91D7-01C4DB677891}" type="sibTrans" cxnId="{9D0DA643-ED2E-423B-A4DA-C62469D5A465}">
      <dgm:prSet/>
      <dgm:spPr/>
      <dgm:t>
        <a:bodyPr/>
        <a:lstStyle/>
        <a:p>
          <a:endParaRPr lang="en-US"/>
        </a:p>
      </dgm:t>
    </dgm:pt>
    <dgm:pt modelId="{E708E95B-7A2E-49A4-B3F6-82627DDA5221}">
      <dgm:prSet phldrT="[Text]" custT="1"/>
      <dgm:spPr>
        <a:solidFill>
          <a:srgbClr val="0070C0"/>
        </a:solidFill>
      </dgm:spPr>
      <dgm:t>
        <a:bodyPr/>
        <a:lstStyle/>
        <a:p>
          <a:r>
            <a:rPr lang="en-US" sz="1100" dirty="0">
              <a:solidFill>
                <a:schemeClr val="bg1"/>
              </a:solidFill>
            </a:rPr>
            <a:t>DIBCAC Phase 1: Conduct Pre-Assessment</a:t>
          </a:r>
          <a:endParaRPr lang="en-US" sz="1100" dirty="0"/>
        </a:p>
      </dgm:t>
    </dgm:pt>
    <dgm:pt modelId="{084EA421-5015-4041-8E4C-529AE72D2E66}" type="parTrans" cxnId="{E0A9A977-EF06-4D39-A68F-FCE5903330B4}">
      <dgm:prSet/>
      <dgm:spPr/>
      <dgm:t>
        <a:bodyPr/>
        <a:lstStyle/>
        <a:p>
          <a:endParaRPr lang="en-US"/>
        </a:p>
      </dgm:t>
    </dgm:pt>
    <dgm:pt modelId="{22A049F2-A5A5-4B05-84CF-F5BC9FFEA972}" type="sibTrans" cxnId="{E0A9A977-EF06-4D39-A68F-FCE5903330B4}">
      <dgm:prSet/>
      <dgm:spPr/>
      <dgm:t>
        <a:bodyPr/>
        <a:lstStyle/>
        <a:p>
          <a:endParaRPr lang="en-US"/>
        </a:p>
      </dgm:t>
    </dgm:pt>
    <dgm:pt modelId="{7E1302FF-C037-4015-BB62-1FCD8617CB54}">
      <dgm:prSet phldrT="[Text]" custT="1"/>
      <dgm:spPr>
        <a:solidFill>
          <a:srgbClr val="0070C0"/>
        </a:solidFill>
      </dgm:spPr>
      <dgm:t>
        <a:bodyPr/>
        <a:lstStyle/>
        <a:p>
          <a:r>
            <a:rPr lang="en-US" sz="1100" dirty="0">
              <a:solidFill>
                <a:schemeClr val="bg1"/>
              </a:solidFill>
            </a:rPr>
            <a:t>DIBCAC Phase 2: Assess Conformity of Security Requirements</a:t>
          </a:r>
          <a:endParaRPr lang="en-US" sz="1100" dirty="0"/>
        </a:p>
      </dgm:t>
    </dgm:pt>
    <dgm:pt modelId="{D8B70243-4ED5-48A8-8021-322AEB2EA06C}" type="parTrans" cxnId="{4DC84518-B2D9-4B56-B889-E71C2B776F9A}">
      <dgm:prSet/>
      <dgm:spPr/>
      <dgm:t>
        <a:bodyPr/>
        <a:lstStyle/>
        <a:p>
          <a:endParaRPr lang="en-US"/>
        </a:p>
      </dgm:t>
    </dgm:pt>
    <dgm:pt modelId="{CC888C0A-3C47-42A2-BE3C-6E9887B55294}" type="sibTrans" cxnId="{4DC84518-B2D9-4B56-B889-E71C2B776F9A}">
      <dgm:prSet/>
      <dgm:spPr/>
      <dgm:t>
        <a:bodyPr/>
        <a:lstStyle/>
        <a:p>
          <a:endParaRPr lang="en-US"/>
        </a:p>
      </dgm:t>
    </dgm:pt>
    <dgm:pt modelId="{E632D598-CCDF-4490-AE46-69AEAE0FFE05}">
      <dgm:prSet phldrT="[Text]" custT="1"/>
      <dgm:spPr>
        <a:solidFill>
          <a:srgbClr val="0070C0"/>
        </a:solidFill>
      </dgm:spPr>
      <dgm:t>
        <a:bodyPr/>
        <a:lstStyle/>
        <a:p>
          <a:r>
            <a:rPr lang="en-US" sz="1100" dirty="0">
              <a:solidFill>
                <a:schemeClr val="bg1"/>
              </a:solidFill>
            </a:rPr>
            <a:t>DIBCAC Phase 3: Complete and Report Assessment Results</a:t>
          </a:r>
          <a:endParaRPr lang="en-US" sz="1100" dirty="0"/>
        </a:p>
      </dgm:t>
    </dgm:pt>
    <dgm:pt modelId="{BD7B596C-0705-455D-8B3C-0BF70FE164B2}" type="parTrans" cxnId="{D12F830F-055B-4215-AB48-DED7E5FF0E41}">
      <dgm:prSet/>
      <dgm:spPr/>
      <dgm:t>
        <a:bodyPr/>
        <a:lstStyle/>
        <a:p>
          <a:endParaRPr lang="en-US"/>
        </a:p>
      </dgm:t>
    </dgm:pt>
    <dgm:pt modelId="{3581582F-1382-4292-9C75-20F7807D1452}" type="sibTrans" cxnId="{D12F830F-055B-4215-AB48-DED7E5FF0E41}">
      <dgm:prSet/>
      <dgm:spPr/>
      <dgm:t>
        <a:bodyPr/>
        <a:lstStyle/>
        <a:p>
          <a:endParaRPr lang="en-US"/>
        </a:p>
      </dgm:t>
    </dgm:pt>
    <dgm:pt modelId="{DC3C7877-D50A-45F9-BC78-378A63648B7A}">
      <dgm:prSet phldrT="[Text]" custT="1"/>
      <dgm:spPr>
        <a:solidFill>
          <a:srgbClr val="0070C0"/>
        </a:solidFill>
        <a:ln w="19050" cap="rnd" cmpd="sng" algn="ctr">
          <a:solidFill>
            <a:prstClr val="white">
              <a:hueOff val="0"/>
              <a:satOff val="0"/>
              <a:lumOff val="0"/>
              <a:alphaOff val="0"/>
            </a:prstClr>
          </a:solidFill>
          <a:prstDash val="solid"/>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gm:t>
    </dgm:pt>
    <dgm:pt modelId="{32601E2A-5004-4DDC-8B86-7DB1AE7BEF43}" type="parTrans" cxnId="{4F8415AC-DBB1-4C25-B407-A5A4B56A2E3E}">
      <dgm:prSet/>
      <dgm:spPr/>
      <dgm:t>
        <a:bodyPr/>
        <a:lstStyle/>
        <a:p>
          <a:endParaRPr lang="en-US"/>
        </a:p>
      </dgm:t>
    </dgm:pt>
    <dgm:pt modelId="{F0D730D8-9D93-4CD9-8298-25673478ADAF}" type="sibTrans" cxnId="{4F8415AC-DBB1-4C25-B407-A5A4B56A2E3E}">
      <dgm:prSet/>
      <dgm:spPr/>
      <dgm:t>
        <a:bodyPr/>
        <a:lstStyle/>
        <a:p>
          <a:endParaRPr lang="en-US"/>
        </a:p>
      </dgm:t>
    </dgm:pt>
    <dgm:pt modelId="{248E5480-B48D-4D78-B374-5E12180061C1}" type="pres">
      <dgm:prSet presAssocID="{DB23B23E-0D9F-4FD0-B983-46B51B79F060}" presName="Name0" presStyleCnt="0">
        <dgm:presLayoutVars>
          <dgm:dir/>
          <dgm:resizeHandles val="exact"/>
        </dgm:presLayoutVars>
      </dgm:prSet>
      <dgm:spPr/>
    </dgm:pt>
    <dgm:pt modelId="{89AAE1B2-6D37-4E6F-9303-615ACA70745A}" type="pres">
      <dgm:prSet presAssocID="{DB23B23E-0D9F-4FD0-B983-46B51B79F060}" presName="cycle" presStyleCnt="0"/>
      <dgm:spPr/>
    </dgm:pt>
    <dgm:pt modelId="{BD47DDB6-C830-486E-99CC-54EC18C2FEF2}" type="pres">
      <dgm:prSet presAssocID="{E6C4859A-53B6-4549-A12D-E0519B9C8056}" presName="nodeFirstNode" presStyleLbl="node1" presStyleIdx="0" presStyleCnt="5" custScaleX="72721" custScaleY="139818">
        <dgm:presLayoutVars>
          <dgm:bulletEnabled val="1"/>
        </dgm:presLayoutVars>
      </dgm:prSet>
      <dgm:spPr>
        <a:prstGeom prst="flowChartConnector">
          <a:avLst/>
        </a:prstGeom>
      </dgm:spPr>
    </dgm:pt>
    <dgm:pt modelId="{D8A64FA5-15D2-44AA-9F47-87B4B41944D1}" type="pres">
      <dgm:prSet presAssocID="{6DF13E98-AB5D-4086-91D7-01C4DB677891}" presName="sibTransFirstNode" presStyleLbl="bgShp" presStyleIdx="0" presStyleCnt="1"/>
      <dgm:spPr/>
    </dgm:pt>
    <dgm:pt modelId="{E1708760-FD59-4387-8DC7-BF55EF030BDF}" type="pres">
      <dgm:prSet presAssocID="{E708E95B-7A2E-49A4-B3F6-82627DDA5221}" presName="nodeFollowingNodes" presStyleLbl="node1" presStyleIdx="1" presStyleCnt="5" custScaleX="72721" custScaleY="139818" custRadScaleRad="111936" custRadScaleInc="-1501">
        <dgm:presLayoutVars>
          <dgm:bulletEnabled val="1"/>
        </dgm:presLayoutVars>
      </dgm:prSet>
      <dgm:spPr>
        <a:prstGeom prst="flowChartConnector">
          <a:avLst/>
        </a:prstGeom>
      </dgm:spPr>
    </dgm:pt>
    <dgm:pt modelId="{8D8E84E1-A802-4EE0-BCE6-E735237F9403}" type="pres">
      <dgm:prSet presAssocID="{7E1302FF-C037-4015-BB62-1FCD8617CB54}" presName="nodeFollowingNodes" presStyleLbl="node1" presStyleIdx="2" presStyleCnt="5" custScaleX="72721" custScaleY="139818" custRadScaleRad="109998" custRadScaleInc="-15486">
        <dgm:presLayoutVars>
          <dgm:bulletEnabled val="1"/>
        </dgm:presLayoutVars>
      </dgm:prSet>
      <dgm:spPr>
        <a:prstGeom prst="flowChartConnector">
          <a:avLst/>
        </a:prstGeom>
      </dgm:spPr>
    </dgm:pt>
    <dgm:pt modelId="{2828D6D4-079B-44BB-AA07-E4F2BB00C5EB}" type="pres">
      <dgm:prSet presAssocID="{E632D598-CCDF-4490-AE46-69AEAE0FFE05}" presName="nodeFollowingNodes" presStyleLbl="node1" presStyleIdx="3" presStyleCnt="5" custScaleX="72721" custScaleY="139818" custRadScaleRad="103972" custRadScaleInc="6468">
        <dgm:presLayoutVars>
          <dgm:bulletEnabled val="1"/>
        </dgm:presLayoutVars>
      </dgm:prSet>
      <dgm:spPr>
        <a:prstGeom prst="flowChartConnector">
          <a:avLst/>
        </a:prstGeom>
      </dgm:spPr>
    </dgm:pt>
    <dgm:pt modelId="{74AF7542-0A99-4661-A8E5-4D0632261C20}" type="pres">
      <dgm:prSet presAssocID="{DC3C7877-D50A-45F9-BC78-378A63648B7A}" presName="nodeFollowingNodes" presStyleLbl="node1" presStyleIdx="4" presStyleCnt="5" custScaleX="72721" custScaleY="139818" custRadScaleRad="117060" custRadScaleInc="73">
        <dgm:presLayoutVars>
          <dgm:bulletEnabled val="1"/>
        </dgm:presLayoutVars>
      </dgm:prSet>
      <dgm:spPr>
        <a:xfrm>
          <a:off x="419065" y="2140756"/>
          <a:ext cx="1324260" cy="1273058"/>
        </a:xfrm>
        <a:prstGeom prst="flowChartConnector">
          <a:avLst/>
        </a:prstGeom>
      </dgm:spPr>
    </dgm:pt>
  </dgm:ptLst>
  <dgm:cxnLst>
    <dgm:cxn modelId="{23844108-3D64-47BF-BE66-74054F8A5C08}" type="presOf" srcId="{7E1302FF-C037-4015-BB62-1FCD8617CB54}" destId="{8D8E84E1-A802-4EE0-BCE6-E735237F9403}" srcOrd="0" destOrd="0" presId="urn:microsoft.com/office/officeart/2005/8/layout/cycle3"/>
    <dgm:cxn modelId="{D12F830F-055B-4215-AB48-DED7E5FF0E41}" srcId="{DB23B23E-0D9F-4FD0-B983-46B51B79F060}" destId="{E632D598-CCDF-4490-AE46-69AEAE0FFE05}" srcOrd="3" destOrd="0" parTransId="{BD7B596C-0705-455D-8B3C-0BF70FE164B2}" sibTransId="{3581582F-1382-4292-9C75-20F7807D1452}"/>
    <dgm:cxn modelId="{4DC84518-B2D9-4B56-B889-E71C2B776F9A}" srcId="{DB23B23E-0D9F-4FD0-B983-46B51B79F060}" destId="{7E1302FF-C037-4015-BB62-1FCD8617CB54}" srcOrd="2" destOrd="0" parTransId="{D8B70243-4ED5-48A8-8021-322AEB2EA06C}" sibTransId="{CC888C0A-3C47-42A2-BE3C-6E9887B55294}"/>
    <dgm:cxn modelId="{0F800E40-BF46-4E24-9D0C-69428579B33D}" type="presOf" srcId="{E708E95B-7A2E-49A4-B3F6-82627DDA5221}" destId="{E1708760-FD59-4387-8DC7-BF55EF030BDF}" srcOrd="0" destOrd="0" presId="urn:microsoft.com/office/officeart/2005/8/layout/cycle3"/>
    <dgm:cxn modelId="{9D0DA643-ED2E-423B-A4DA-C62469D5A465}" srcId="{DB23B23E-0D9F-4FD0-B983-46B51B79F060}" destId="{E6C4859A-53B6-4549-A12D-E0519B9C8056}" srcOrd="0" destOrd="0" parTransId="{987F3E92-6527-40FF-8463-D551069A263F}" sibTransId="{6DF13E98-AB5D-4086-91D7-01C4DB677891}"/>
    <dgm:cxn modelId="{6EB10C6B-819D-448F-B35E-33BA4F1E80C8}" type="presOf" srcId="{6DF13E98-AB5D-4086-91D7-01C4DB677891}" destId="{D8A64FA5-15D2-44AA-9F47-87B4B41944D1}" srcOrd="0" destOrd="0" presId="urn:microsoft.com/office/officeart/2005/8/layout/cycle3"/>
    <dgm:cxn modelId="{E0A9A977-EF06-4D39-A68F-FCE5903330B4}" srcId="{DB23B23E-0D9F-4FD0-B983-46B51B79F060}" destId="{E708E95B-7A2E-49A4-B3F6-82627DDA5221}" srcOrd="1" destOrd="0" parTransId="{084EA421-5015-4041-8E4C-529AE72D2E66}" sibTransId="{22A049F2-A5A5-4B05-84CF-F5BC9FFEA972}"/>
    <dgm:cxn modelId="{4F8415AC-DBB1-4C25-B407-A5A4B56A2E3E}" srcId="{DB23B23E-0D9F-4FD0-B983-46B51B79F060}" destId="{DC3C7877-D50A-45F9-BC78-378A63648B7A}" srcOrd="4" destOrd="0" parTransId="{32601E2A-5004-4DDC-8B86-7DB1AE7BEF43}" sibTransId="{F0D730D8-9D93-4CD9-8298-25673478ADAF}"/>
    <dgm:cxn modelId="{EDCF17D8-81E3-428B-9C4C-28767C56F1C9}" type="presOf" srcId="{E6C4859A-53B6-4549-A12D-E0519B9C8056}" destId="{BD47DDB6-C830-486E-99CC-54EC18C2FEF2}" srcOrd="0" destOrd="0" presId="urn:microsoft.com/office/officeart/2005/8/layout/cycle3"/>
    <dgm:cxn modelId="{9EDD58DB-8DC4-4A63-AAAC-4E8BA42468F3}" type="presOf" srcId="{DB23B23E-0D9F-4FD0-B983-46B51B79F060}" destId="{248E5480-B48D-4D78-B374-5E12180061C1}" srcOrd="0" destOrd="0" presId="urn:microsoft.com/office/officeart/2005/8/layout/cycle3"/>
    <dgm:cxn modelId="{766D08F2-2B5D-4014-8995-F4101995BB0F}" type="presOf" srcId="{DC3C7877-D50A-45F9-BC78-378A63648B7A}" destId="{74AF7542-0A99-4661-A8E5-4D0632261C20}" srcOrd="0" destOrd="0" presId="urn:microsoft.com/office/officeart/2005/8/layout/cycle3"/>
    <dgm:cxn modelId="{7DFE78FE-B506-44D4-B7CC-6A96678A8244}" type="presOf" srcId="{E632D598-CCDF-4490-AE46-69AEAE0FFE05}" destId="{2828D6D4-079B-44BB-AA07-E4F2BB00C5EB}" srcOrd="0" destOrd="0" presId="urn:microsoft.com/office/officeart/2005/8/layout/cycle3"/>
    <dgm:cxn modelId="{8A56C9D6-0F9C-4B7E-A7AD-37B2E904A14B}" type="presParOf" srcId="{248E5480-B48D-4D78-B374-5E12180061C1}" destId="{89AAE1B2-6D37-4E6F-9303-615ACA70745A}" srcOrd="0" destOrd="0" presId="urn:microsoft.com/office/officeart/2005/8/layout/cycle3"/>
    <dgm:cxn modelId="{D0F27275-5F23-44DC-B216-F61ABDD98CB3}" type="presParOf" srcId="{89AAE1B2-6D37-4E6F-9303-615ACA70745A}" destId="{BD47DDB6-C830-486E-99CC-54EC18C2FEF2}" srcOrd="0" destOrd="0" presId="urn:microsoft.com/office/officeart/2005/8/layout/cycle3"/>
    <dgm:cxn modelId="{FC95601E-0501-4F4F-B978-5A045F5A3EC8}" type="presParOf" srcId="{89AAE1B2-6D37-4E6F-9303-615ACA70745A}" destId="{D8A64FA5-15D2-44AA-9F47-87B4B41944D1}" srcOrd="1" destOrd="0" presId="urn:microsoft.com/office/officeart/2005/8/layout/cycle3"/>
    <dgm:cxn modelId="{307CB6BB-25FC-41C5-91C5-9EC847281C8D}" type="presParOf" srcId="{89AAE1B2-6D37-4E6F-9303-615ACA70745A}" destId="{E1708760-FD59-4387-8DC7-BF55EF030BDF}" srcOrd="2" destOrd="0" presId="urn:microsoft.com/office/officeart/2005/8/layout/cycle3"/>
    <dgm:cxn modelId="{CDACF5E2-43FF-490E-B71E-1D8DA79FDF88}" type="presParOf" srcId="{89AAE1B2-6D37-4E6F-9303-615ACA70745A}" destId="{8D8E84E1-A802-4EE0-BCE6-E735237F9403}" srcOrd="3" destOrd="0" presId="urn:microsoft.com/office/officeart/2005/8/layout/cycle3"/>
    <dgm:cxn modelId="{D5C7F08D-08BC-44EB-B09F-274E803C89AE}" type="presParOf" srcId="{89AAE1B2-6D37-4E6F-9303-615ACA70745A}" destId="{2828D6D4-079B-44BB-AA07-E4F2BB00C5EB}" srcOrd="4" destOrd="0" presId="urn:microsoft.com/office/officeart/2005/8/layout/cycle3"/>
    <dgm:cxn modelId="{7027C583-B47F-4DFC-BF7B-173F3C838849}" type="presParOf" srcId="{89AAE1B2-6D37-4E6F-9303-615ACA70745A}" destId="{74AF7542-0A99-4661-A8E5-4D0632261C20}" srcOrd="5"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99299-5FEF-4F65-9D22-89553B980F21}">
      <dsp:nvSpPr>
        <dsp:cNvPr id="0" name=""/>
        <dsp:cNvSpPr/>
      </dsp:nvSpPr>
      <dsp:spPr>
        <a:xfrm>
          <a:off x="2940"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
                <a:extLst>
                  <a:ext uri="{A12FA001-AC4F-418D-AE19-62706E023703}">
                    <ahyp:hlinkClr xmlns:ahyp="http://schemas.microsoft.com/office/drawing/2018/hyperlinkcolor" val="tx"/>
                  </a:ext>
                </a:extLst>
              </a:hlinkClick>
            </a:rPr>
            <a:t>Access Control (AC)</a:t>
          </a:r>
          <a:endParaRPr lang="en-US" sz="1500" kern="1200"/>
        </a:p>
      </dsp:txBody>
      <dsp:txXfrm>
        <a:off x="2940" y="222980"/>
        <a:ext cx="1591901" cy="955140"/>
      </dsp:txXfrm>
    </dsp:sp>
    <dsp:sp modelId="{60CEF783-2F74-4EF6-82A2-C59CAFE40DD6}">
      <dsp:nvSpPr>
        <dsp:cNvPr id="0" name=""/>
        <dsp:cNvSpPr/>
      </dsp:nvSpPr>
      <dsp:spPr>
        <a:xfrm>
          <a:off x="1754031"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2">
                <a:extLst>
                  <a:ext uri="{A12FA001-AC4F-418D-AE19-62706E023703}">
                    <ahyp:hlinkClr xmlns:ahyp="http://schemas.microsoft.com/office/drawing/2018/hyperlinkcolor" val="tx"/>
                  </a:ext>
                </a:extLst>
              </a:hlinkClick>
            </a:rPr>
            <a:t>Audit and Accountability (AU)</a:t>
          </a:r>
          <a:endParaRPr lang="en-US" sz="1500" kern="1200"/>
        </a:p>
      </dsp:txBody>
      <dsp:txXfrm>
        <a:off x="1754031" y="222980"/>
        <a:ext cx="1591901" cy="955140"/>
      </dsp:txXfrm>
    </dsp:sp>
    <dsp:sp modelId="{EB6F813C-26CF-43F5-AF47-64CA7A8BB2B9}">
      <dsp:nvSpPr>
        <dsp:cNvPr id="0" name=""/>
        <dsp:cNvSpPr/>
      </dsp:nvSpPr>
      <dsp:spPr>
        <a:xfrm>
          <a:off x="3505122"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3">
                <a:extLst>
                  <a:ext uri="{A12FA001-AC4F-418D-AE19-62706E023703}">
                    <ahyp:hlinkClr xmlns:ahyp="http://schemas.microsoft.com/office/drawing/2018/hyperlinkcolor" val="tx"/>
                  </a:ext>
                </a:extLst>
              </a:hlinkClick>
            </a:rPr>
            <a:t>Awareness and Training (AT)</a:t>
          </a:r>
          <a:endParaRPr lang="en-US" sz="1500" kern="1200"/>
        </a:p>
      </dsp:txBody>
      <dsp:txXfrm>
        <a:off x="3505122" y="222980"/>
        <a:ext cx="1591901" cy="955140"/>
      </dsp:txXfrm>
    </dsp:sp>
    <dsp:sp modelId="{82AB0E76-0EC9-4207-98B3-10F31E7BC7BE}">
      <dsp:nvSpPr>
        <dsp:cNvPr id="0" name=""/>
        <dsp:cNvSpPr/>
      </dsp:nvSpPr>
      <dsp:spPr>
        <a:xfrm>
          <a:off x="5256214" y="222980"/>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lang="en-US" sz="1500" b="0" kern="1200">
              <a:solidFill>
                <a:srgbClr val="003CF3"/>
              </a:solidFill>
              <a:hlinkClick xmlns:r="http://schemas.openxmlformats.org/officeDocument/2006/relationships" r:id="rId4">
                <a:extLst>
                  <a:ext uri="{A12FA001-AC4F-418D-AE19-62706E023703}">
                    <ahyp:hlinkClr xmlns:ahyp="http://schemas.microsoft.com/office/drawing/2018/hyperlinkcolor" val="tx"/>
                  </a:ext>
                </a:extLst>
              </a:hlinkClick>
            </a:rPr>
            <a:t>Configuration Management (CM)</a:t>
          </a:r>
          <a:endParaRPr lang="en-US" sz="1500" kern="1200"/>
        </a:p>
      </dsp:txBody>
      <dsp:txXfrm>
        <a:off x="5256214" y="222980"/>
        <a:ext cx="1591901" cy="955140"/>
      </dsp:txXfrm>
    </dsp:sp>
    <dsp:sp modelId="{49D328D8-06D9-43C9-B2B1-1F92E1F33353}">
      <dsp:nvSpPr>
        <dsp:cNvPr id="0" name=""/>
        <dsp:cNvSpPr/>
      </dsp:nvSpPr>
      <dsp:spPr>
        <a:xfrm>
          <a:off x="7007305" y="222980"/>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5">
                <a:extLst>
                  <a:ext uri="{A12FA001-AC4F-418D-AE19-62706E023703}">
                    <ahyp:hlinkClr xmlns:ahyp="http://schemas.microsoft.com/office/drawing/2018/hyperlinkcolor" val="tx"/>
                  </a:ext>
                </a:extLst>
              </a:hlinkClick>
            </a:rPr>
            <a:t>Identification and Authentication (IA)</a:t>
          </a:r>
          <a:endParaRPr lang="en-US" sz="1500" b="0" kern="1200">
            <a:solidFill>
              <a:srgbClr val="003CF3"/>
            </a:solidFill>
          </a:endParaRPr>
        </a:p>
      </dsp:txBody>
      <dsp:txXfrm>
        <a:off x="7007305" y="222980"/>
        <a:ext cx="1591901" cy="955140"/>
      </dsp:txXfrm>
    </dsp:sp>
    <dsp:sp modelId="{3F747D24-F164-4571-B8BF-492609312E03}">
      <dsp:nvSpPr>
        <dsp:cNvPr id="0" name=""/>
        <dsp:cNvSpPr/>
      </dsp:nvSpPr>
      <dsp:spPr>
        <a:xfrm>
          <a:off x="2940"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6">
                <a:extLst>
                  <a:ext uri="{A12FA001-AC4F-418D-AE19-62706E023703}">
                    <ahyp:hlinkClr xmlns:ahyp="http://schemas.microsoft.com/office/drawing/2018/hyperlinkcolor" val="tx"/>
                  </a:ext>
                </a:extLst>
              </a:hlinkClick>
            </a:rPr>
            <a:t>Incident Response (IR)</a:t>
          </a:r>
          <a:endParaRPr lang="en-US" sz="1500" b="0" kern="1200">
            <a:solidFill>
              <a:srgbClr val="003CF3"/>
            </a:solidFill>
          </a:endParaRPr>
        </a:p>
      </dsp:txBody>
      <dsp:txXfrm>
        <a:off x="2940" y="1337311"/>
        <a:ext cx="1591901" cy="955140"/>
      </dsp:txXfrm>
    </dsp:sp>
    <dsp:sp modelId="{C00BED32-504D-42E8-AB9C-6AD35B383E73}">
      <dsp:nvSpPr>
        <dsp:cNvPr id="0" name=""/>
        <dsp:cNvSpPr/>
      </dsp:nvSpPr>
      <dsp:spPr>
        <a:xfrm>
          <a:off x="1754031"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7">
                <a:extLst>
                  <a:ext uri="{A12FA001-AC4F-418D-AE19-62706E023703}">
                    <ahyp:hlinkClr xmlns:ahyp="http://schemas.microsoft.com/office/drawing/2018/hyperlinkcolor" val="tx"/>
                  </a:ext>
                </a:extLst>
              </a:hlinkClick>
            </a:rPr>
            <a:t>Maintenance (MA)</a:t>
          </a:r>
          <a:endParaRPr lang="en-US" sz="1500" b="0" kern="1200">
            <a:solidFill>
              <a:srgbClr val="003CF3"/>
            </a:solidFill>
          </a:endParaRPr>
        </a:p>
      </dsp:txBody>
      <dsp:txXfrm>
        <a:off x="1754031" y="1337311"/>
        <a:ext cx="1591901" cy="955140"/>
      </dsp:txXfrm>
    </dsp:sp>
    <dsp:sp modelId="{6AC5CC3D-AE63-4C2B-9E35-7E21A9DF1784}">
      <dsp:nvSpPr>
        <dsp:cNvPr id="0" name=""/>
        <dsp:cNvSpPr/>
      </dsp:nvSpPr>
      <dsp:spPr>
        <a:xfrm>
          <a:off x="3505122"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8">
                <a:extLst>
                  <a:ext uri="{A12FA001-AC4F-418D-AE19-62706E023703}">
                    <ahyp:hlinkClr xmlns:ahyp="http://schemas.microsoft.com/office/drawing/2018/hyperlinkcolor" val="tx"/>
                  </a:ext>
                </a:extLst>
              </a:hlinkClick>
            </a:rPr>
            <a:t>Media Protection (MP)</a:t>
          </a:r>
          <a:endParaRPr lang="en-US" sz="1500" b="0" kern="1200">
            <a:solidFill>
              <a:srgbClr val="003CF3"/>
            </a:solidFill>
          </a:endParaRPr>
        </a:p>
      </dsp:txBody>
      <dsp:txXfrm>
        <a:off x="3505122" y="1337311"/>
        <a:ext cx="1591901" cy="955140"/>
      </dsp:txXfrm>
    </dsp:sp>
    <dsp:sp modelId="{E4FF23B2-C272-436B-9626-292428C7025C}">
      <dsp:nvSpPr>
        <dsp:cNvPr id="0" name=""/>
        <dsp:cNvSpPr/>
      </dsp:nvSpPr>
      <dsp:spPr>
        <a:xfrm>
          <a:off x="5256214" y="133731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9">
                <a:extLst>
                  <a:ext uri="{A12FA001-AC4F-418D-AE19-62706E023703}">
                    <ahyp:hlinkClr xmlns:ahyp="http://schemas.microsoft.com/office/drawing/2018/hyperlinkcolor" val="tx"/>
                  </a:ext>
                </a:extLst>
              </a:hlinkClick>
            </a:rPr>
            <a:t>Personnel Security (PS)</a:t>
          </a:r>
          <a:endParaRPr lang="en-US" sz="1500" b="0" kern="1200">
            <a:solidFill>
              <a:srgbClr val="003CF3"/>
            </a:solidFill>
          </a:endParaRPr>
        </a:p>
      </dsp:txBody>
      <dsp:txXfrm>
        <a:off x="5256214" y="1337311"/>
        <a:ext cx="1591901" cy="955140"/>
      </dsp:txXfrm>
    </dsp:sp>
    <dsp:sp modelId="{CA7E22ED-6CD7-42F3-AC06-87A693C1EDA1}">
      <dsp:nvSpPr>
        <dsp:cNvPr id="0" name=""/>
        <dsp:cNvSpPr/>
      </dsp:nvSpPr>
      <dsp:spPr>
        <a:xfrm>
          <a:off x="7007305" y="133731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0">
                <a:extLst>
                  <a:ext uri="{A12FA001-AC4F-418D-AE19-62706E023703}">
                    <ahyp:hlinkClr xmlns:ahyp="http://schemas.microsoft.com/office/drawing/2018/hyperlinkcolor" val="tx"/>
                  </a:ext>
                </a:extLst>
              </a:hlinkClick>
            </a:rPr>
            <a:t>Physical Protection (PE)</a:t>
          </a:r>
          <a:endParaRPr lang="en-US" sz="1500" b="0" kern="1200">
            <a:solidFill>
              <a:srgbClr val="003CF3"/>
            </a:solidFill>
          </a:endParaRPr>
        </a:p>
      </dsp:txBody>
      <dsp:txXfrm>
        <a:off x="7007305" y="1337311"/>
        <a:ext cx="1591901" cy="955140"/>
      </dsp:txXfrm>
    </dsp:sp>
    <dsp:sp modelId="{EBD6F4CC-3C17-466B-B99E-A5AA6D75E4CE}">
      <dsp:nvSpPr>
        <dsp:cNvPr id="0" name=""/>
        <dsp:cNvSpPr/>
      </dsp:nvSpPr>
      <dsp:spPr>
        <a:xfrm>
          <a:off x="878485"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1">
                <a:extLst>
                  <a:ext uri="{A12FA001-AC4F-418D-AE19-62706E023703}">
                    <ahyp:hlinkClr xmlns:ahyp="http://schemas.microsoft.com/office/drawing/2018/hyperlinkcolor" val="tx"/>
                  </a:ext>
                </a:extLst>
              </a:hlinkClick>
            </a:rPr>
            <a:t>Risk  Assessment (RA)</a:t>
          </a:r>
          <a:endParaRPr lang="en-US" sz="1500" b="0" kern="1200">
            <a:solidFill>
              <a:srgbClr val="003CF3"/>
            </a:solidFill>
          </a:endParaRPr>
        </a:p>
      </dsp:txBody>
      <dsp:txXfrm>
        <a:off x="878485" y="2451641"/>
        <a:ext cx="1591901" cy="955140"/>
      </dsp:txXfrm>
    </dsp:sp>
    <dsp:sp modelId="{36045321-E1DA-4168-835C-439E8476F211}">
      <dsp:nvSpPr>
        <dsp:cNvPr id="0" name=""/>
        <dsp:cNvSpPr/>
      </dsp:nvSpPr>
      <dsp:spPr>
        <a:xfrm>
          <a:off x="2629577" y="2451641"/>
          <a:ext cx="1591901" cy="955140"/>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2">
                <a:extLst>
                  <a:ext uri="{A12FA001-AC4F-418D-AE19-62706E023703}">
                    <ahyp:hlinkClr xmlns:ahyp="http://schemas.microsoft.com/office/drawing/2018/hyperlinkcolor" val="tx"/>
                  </a:ext>
                </a:extLst>
              </a:hlinkClick>
            </a:rPr>
            <a:t>Security Assessment (CA)</a:t>
          </a:r>
          <a:endParaRPr lang="en-US" sz="1500" b="0" kern="1200">
            <a:solidFill>
              <a:srgbClr val="003CF3"/>
            </a:solidFill>
          </a:endParaRPr>
        </a:p>
      </dsp:txBody>
      <dsp:txXfrm>
        <a:off x="2629577" y="2451641"/>
        <a:ext cx="1591901" cy="955140"/>
      </dsp:txXfrm>
    </dsp:sp>
    <dsp:sp modelId="{EAC52D5D-5E7D-40C7-9A7A-EB286FAE9165}">
      <dsp:nvSpPr>
        <dsp:cNvPr id="0" name=""/>
        <dsp:cNvSpPr/>
      </dsp:nvSpPr>
      <dsp:spPr>
        <a:xfrm>
          <a:off x="4380668"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rgbClr val="003CF3"/>
              </a:solidFill>
              <a:hlinkClick xmlns:r="http://schemas.openxmlformats.org/officeDocument/2006/relationships" r:id="rId13">
                <a:extLst>
                  <a:ext uri="{A12FA001-AC4F-418D-AE19-62706E023703}">
                    <ahyp:hlinkClr xmlns:ahyp="http://schemas.microsoft.com/office/drawing/2018/hyperlinkcolor" val="tx"/>
                  </a:ext>
                </a:extLst>
              </a:hlinkClick>
            </a:rPr>
            <a:t>System and Communications Protections (SC)</a:t>
          </a:r>
          <a:endParaRPr lang="en-US" sz="1500" b="0" kern="1200" dirty="0">
            <a:solidFill>
              <a:srgbClr val="003CF3"/>
            </a:solidFill>
          </a:endParaRPr>
        </a:p>
      </dsp:txBody>
      <dsp:txXfrm>
        <a:off x="4380668" y="2451641"/>
        <a:ext cx="1591901" cy="955140"/>
      </dsp:txXfrm>
    </dsp:sp>
    <dsp:sp modelId="{F351D139-206A-419A-9979-E3E0F7C3BD96}">
      <dsp:nvSpPr>
        <dsp:cNvPr id="0" name=""/>
        <dsp:cNvSpPr/>
      </dsp:nvSpPr>
      <dsp:spPr>
        <a:xfrm>
          <a:off x="6131759" y="2451641"/>
          <a:ext cx="1591901" cy="955140"/>
        </a:xfrm>
        <a:prstGeom prst="rect">
          <a:avLst/>
        </a:prstGeom>
        <a:solidFill>
          <a:srgbClr val="33CC33"/>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a:solidFill>
                <a:srgbClr val="003CF3"/>
              </a:solidFill>
              <a:hlinkClick xmlns:r="http://schemas.openxmlformats.org/officeDocument/2006/relationships" r:id="rId14">
                <a:extLst>
                  <a:ext uri="{A12FA001-AC4F-418D-AE19-62706E023703}">
                    <ahyp:hlinkClr xmlns:ahyp="http://schemas.microsoft.com/office/drawing/2018/hyperlinkcolor" val="tx"/>
                  </a:ext>
                </a:extLst>
              </a:hlinkClick>
            </a:rPr>
            <a:t>System and Information Integrity (SI)</a:t>
          </a:r>
          <a:endParaRPr lang="en-US" sz="1500" b="0" kern="1200">
            <a:solidFill>
              <a:srgbClr val="003CF3"/>
            </a:solidFill>
          </a:endParaRPr>
        </a:p>
      </dsp:txBody>
      <dsp:txXfrm>
        <a:off x="6131759" y="2451641"/>
        <a:ext cx="1591901" cy="95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BA64-32F9-4164-8165-8867B6EFA050}">
      <dsp:nvSpPr>
        <dsp:cNvPr id="0" name=""/>
        <dsp:cNvSpPr/>
      </dsp:nvSpPr>
      <dsp:spPr>
        <a:xfrm>
          <a:off x="1452147" y="272172"/>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CMMC Requirement </a:t>
          </a:r>
          <a:r>
            <a:rPr lang="en-US" sz="17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AC.L2-3.1.1</a:t>
          </a:r>
          <a:r>
            <a:rPr lang="en-US" sz="1700" b="1" kern="1200" dirty="0"/>
            <a:t>, </a:t>
          </a:r>
          <a:r>
            <a:rPr lang="en-US" sz="1600" b="0" kern="1200" dirty="0"/>
            <a:t>controls system access based on user, process or device identity</a:t>
          </a:r>
        </a:p>
      </dsp:txBody>
      <dsp:txXfrm>
        <a:off x="1843194" y="663219"/>
        <a:ext cx="1888142" cy="1888144"/>
      </dsp:txXfrm>
    </dsp:sp>
    <dsp:sp modelId="{B57A991F-D61D-4040-9AFB-39757D7A6B1D}">
      <dsp:nvSpPr>
        <dsp:cNvPr id="0" name=""/>
        <dsp:cNvSpPr/>
      </dsp:nvSpPr>
      <dsp:spPr>
        <a:xfrm>
          <a:off x="3746901" y="268303"/>
          <a:ext cx="2670236" cy="2670238"/>
        </a:xfrm>
        <a:prstGeom prst="ellipse">
          <a:avLst/>
        </a:prstGeom>
        <a:solidFill>
          <a:schemeClr val="tx2">
            <a:lumMod val="40000"/>
            <a:lumOff val="60000"/>
            <a:alpha val="5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CMMC Requirement </a:t>
          </a:r>
          <a:r>
            <a:rPr lang="en-US" sz="1600" b="1"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IA.L2-3.5.1</a:t>
          </a:r>
          <a:r>
            <a:rPr lang="en-US" sz="1600" b="1" kern="1200" dirty="0"/>
            <a:t>, </a:t>
          </a:r>
          <a:r>
            <a:rPr lang="en-US" sz="1600" kern="1200" dirty="0"/>
            <a:t>i</a:t>
          </a:r>
          <a:r>
            <a:rPr lang="en-US" sz="1600" kern="1200" dirty="0">
              <a:effectLst/>
              <a:ea typeface="Calibri" panose="020F0502020204030204" pitchFamily="34" charset="0"/>
              <a:cs typeface="Times New Roman" panose="02020603050405020304" pitchFamily="18" charset="0"/>
            </a:rPr>
            <a:t>dentifies information system users, processes acting on behalf of users, or devices</a:t>
          </a:r>
          <a:endParaRPr lang="en-US" sz="1600" kern="1200" dirty="0"/>
        </a:p>
      </dsp:txBody>
      <dsp:txXfrm>
        <a:off x="4137948" y="659350"/>
        <a:ext cx="1888142" cy="18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1411118" y="-145754"/>
          <a:ext cx="4706139" cy="4706139"/>
        </a:xfrm>
        <a:prstGeom prst="circularArrow">
          <a:avLst>
            <a:gd name="adj1" fmla="val 5274"/>
            <a:gd name="adj2" fmla="val 312630"/>
            <a:gd name="adj3" fmla="val 13721826"/>
            <a:gd name="adj4" fmla="val 1743003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621189" y="-1169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require CMMC Level</a:t>
          </a:r>
        </a:p>
      </dsp:txBody>
      <dsp:txXfrm>
        <a:off x="2665826" y="32938"/>
        <a:ext cx="2196724" cy="825128"/>
      </dsp:txXfrm>
    </dsp:sp>
    <dsp:sp modelId="{E1708760-FD59-4387-8DC7-BF55EF030BDF}">
      <dsp:nvSpPr>
        <dsp:cNvPr id="0" name=""/>
        <dsp:cNvSpPr/>
      </dsp:nvSpPr>
      <dsp:spPr>
        <a:xfrm>
          <a:off x="4921351" y="107360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Assessment Scope</a:t>
          </a:r>
        </a:p>
      </dsp:txBody>
      <dsp:txXfrm>
        <a:off x="4965988" y="1118246"/>
        <a:ext cx="2196724" cy="825128"/>
      </dsp:txXfrm>
    </dsp:sp>
    <dsp:sp modelId="{8D8E84E1-A802-4EE0-BCE6-E735237F9403}">
      <dsp:nvSpPr>
        <dsp:cNvPr id="0" name=""/>
        <dsp:cNvSpPr/>
      </dsp:nvSpPr>
      <dsp:spPr>
        <a:xfrm>
          <a:off x="4573837" y="2536560"/>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 Readiness via Self-Assessment</a:t>
          </a:r>
        </a:p>
      </dsp:txBody>
      <dsp:txXfrm>
        <a:off x="4618474" y="2581197"/>
        <a:ext cx="2196724" cy="825128"/>
      </dsp:txXfrm>
    </dsp:sp>
    <dsp:sp modelId="{2828D6D4-079B-44BB-AA07-E4F2BB00C5EB}">
      <dsp:nvSpPr>
        <dsp:cNvPr id="0" name=""/>
        <dsp:cNvSpPr/>
      </dsp:nvSpPr>
      <dsp:spPr>
        <a:xfrm>
          <a:off x="2782204" y="3762234"/>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 Assessment (Self, C3PAO, or DIBCAC)</a:t>
          </a:r>
        </a:p>
      </dsp:txBody>
      <dsp:txXfrm>
        <a:off x="2826841" y="3806871"/>
        <a:ext cx="2196724" cy="825128"/>
      </dsp:txXfrm>
    </dsp:sp>
    <dsp:sp modelId="{74AF7542-0A99-4661-A8E5-4D0632261C20}">
      <dsp:nvSpPr>
        <dsp:cNvPr id="0" name=""/>
        <dsp:cNvSpPr/>
      </dsp:nvSpPr>
      <dsp:spPr>
        <a:xfrm>
          <a:off x="521881" y="2607792"/>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Input Assessment Results in SPRS or </a:t>
          </a:r>
          <a:r>
            <a:rPr lang="en-US" sz="1600" kern="1200" dirty="0" err="1"/>
            <a:t>eMASS</a:t>
          </a:r>
          <a:r>
            <a:rPr lang="en-US" sz="1600" kern="1200" dirty="0"/>
            <a:t>**</a:t>
          </a:r>
        </a:p>
      </dsp:txBody>
      <dsp:txXfrm>
        <a:off x="566518" y="2652429"/>
        <a:ext cx="2196724" cy="825128"/>
      </dsp:txXfrm>
    </dsp:sp>
    <dsp:sp modelId="{9342C24C-F9C2-4BF1-A458-ED889ECA3148}">
      <dsp:nvSpPr>
        <dsp:cNvPr id="0" name=""/>
        <dsp:cNvSpPr/>
      </dsp:nvSpPr>
      <dsp:spPr>
        <a:xfrm>
          <a:off x="318464" y="1141659"/>
          <a:ext cx="2285998" cy="9144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OSC/A  Affirming Official Annual Affirmation of Compliance</a:t>
          </a:r>
        </a:p>
      </dsp:txBody>
      <dsp:txXfrm>
        <a:off x="363101" y="1186296"/>
        <a:ext cx="2196724" cy="825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25A7D-8085-45E8-9E11-B78DCEE1B1D9}">
      <dsp:nvSpPr>
        <dsp:cNvPr id="0" name=""/>
        <dsp:cNvSpPr/>
      </dsp:nvSpPr>
      <dsp:spPr>
        <a:xfrm>
          <a:off x="42921" y="127500"/>
          <a:ext cx="1058741" cy="1058741"/>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FCI</a:t>
          </a:r>
        </a:p>
      </dsp:txBody>
      <dsp:txXfrm>
        <a:off x="190764" y="252349"/>
        <a:ext cx="610445" cy="809044"/>
      </dsp:txXfrm>
    </dsp:sp>
    <dsp:sp modelId="{83A37CEE-4170-4269-92BC-4A9999BD158C}">
      <dsp:nvSpPr>
        <dsp:cNvPr id="0" name=""/>
        <dsp:cNvSpPr/>
      </dsp:nvSpPr>
      <dsp:spPr>
        <a:xfrm>
          <a:off x="848900" y="128464"/>
          <a:ext cx="1058741" cy="1058741"/>
        </a:xfrm>
        <a:prstGeom prst="ellipse">
          <a:avLst/>
        </a:prstGeom>
        <a:solidFill>
          <a:srgbClr val="33CC33">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CUI</a:t>
          </a:r>
        </a:p>
      </dsp:txBody>
      <dsp:txXfrm>
        <a:off x="1149354" y="253312"/>
        <a:ext cx="610445" cy="809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Perform L1 Self-Assessment</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206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Input Assessment results into SPRS</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OSA  Affirming Official Annual Affirmation of Compliance</a:t>
          </a:r>
        </a:p>
      </dsp:txBody>
      <dsp:txXfrm>
        <a:off x="789017" y="667408"/>
        <a:ext cx="936394" cy="900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and Hire C3PAO on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CMMC Assessment Process (CAP)</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63633" y="60652"/>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84229" y="-218859"/>
          <a:ext cx="1310440" cy="1259767"/>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76138" y="-34370"/>
        <a:ext cx="926622" cy="890789"/>
      </dsp:txXfrm>
    </dsp:sp>
    <dsp:sp modelId="{E1708760-FD59-4387-8DC7-BF55EF030BDF}">
      <dsp:nvSpPr>
        <dsp:cNvPr id="0" name=""/>
        <dsp:cNvSpPr/>
      </dsp:nvSpPr>
      <dsp:spPr>
        <a:xfrm>
          <a:off x="3839457" y="803197"/>
          <a:ext cx="1369113" cy="1363888"/>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 Phase 1: Conduct Pre-Assessment</a:t>
          </a:r>
          <a:endParaRPr lang="en-US" sz="1100" kern="1200" dirty="0"/>
        </a:p>
      </dsp:txBody>
      <dsp:txXfrm>
        <a:off x="4039959" y="1002934"/>
        <a:ext cx="968109" cy="964414"/>
      </dsp:txXfrm>
    </dsp:sp>
    <dsp:sp modelId="{8D8E84E1-A802-4EE0-BCE6-E735237F9403}">
      <dsp:nvSpPr>
        <dsp:cNvPr id="0" name=""/>
        <dsp:cNvSpPr/>
      </dsp:nvSpPr>
      <dsp:spPr>
        <a:xfrm>
          <a:off x="3337018" y="2690860"/>
          <a:ext cx="1439572" cy="1418615"/>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2: Assess Conformity of Security Requirements</a:t>
          </a:r>
          <a:endParaRPr lang="en-US" sz="1100" kern="1200" dirty="0"/>
        </a:p>
      </dsp:txBody>
      <dsp:txXfrm>
        <a:off x="3547838" y="2898611"/>
        <a:ext cx="1017932" cy="1003113"/>
      </dsp:txXfrm>
    </dsp:sp>
    <dsp:sp modelId="{2828D6D4-079B-44BB-AA07-E4F2BB00C5EB}">
      <dsp:nvSpPr>
        <dsp:cNvPr id="0" name=""/>
        <dsp:cNvSpPr/>
      </dsp:nvSpPr>
      <dsp:spPr>
        <a:xfrm>
          <a:off x="871304" y="2730572"/>
          <a:ext cx="1489470" cy="1420164"/>
        </a:xfrm>
        <a:prstGeom prst="flowChartConnector">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CAP*</a:t>
          </a:r>
          <a:r>
            <a:rPr lang="en-US" sz="1100" kern="1200" baseline="30000" dirty="0">
              <a:solidFill>
                <a:schemeClr val="bg1"/>
              </a:solidFill>
            </a:rPr>
            <a:t> </a:t>
          </a:r>
          <a:r>
            <a:rPr lang="en-US" sz="1100" kern="1200" dirty="0">
              <a:solidFill>
                <a:schemeClr val="bg1"/>
              </a:solidFill>
            </a:rPr>
            <a:t>Phase 3: Complete and Report Assessment Results</a:t>
          </a:r>
          <a:endParaRPr lang="en-US" sz="1100" kern="1200" dirty="0"/>
        </a:p>
      </dsp:txBody>
      <dsp:txXfrm>
        <a:off x="1089432" y="2938550"/>
        <a:ext cx="1053214" cy="1004208"/>
      </dsp:txXfrm>
    </dsp:sp>
    <dsp:sp modelId="{74AF7542-0A99-4661-A8E5-4D0632261C20}">
      <dsp:nvSpPr>
        <dsp:cNvPr id="0" name=""/>
        <dsp:cNvSpPr/>
      </dsp:nvSpPr>
      <dsp:spPr>
        <a:xfrm>
          <a:off x="208628" y="855266"/>
          <a:ext cx="1310440" cy="1259767"/>
        </a:xfrm>
        <a:prstGeom prst="flowChartConnector">
          <a:avLst/>
        </a:prstGeom>
        <a:solidFill>
          <a:srgbClr val="00B05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CAP* Phase 4: Issue Certificate and Closeout POA&amp;M</a:t>
          </a:r>
          <a:endParaRPr lang="en-US" sz="1100" kern="1200" dirty="0">
            <a:solidFill>
              <a:schemeClr val="bg1"/>
            </a:solidFill>
            <a:latin typeface="Trebuchet MS" panose="020B0603020202020204"/>
            <a:ea typeface="+mn-ea"/>
            <a:cs typeface="+mn-cs"/>
          </a:endParaRPr>
        </a:p>
      </dsp:txBody>
      <dsp:txXfrm>
        <a:off x="400537" y="1039755"/>
        <a:ext cx="926622" cy="890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0598" y="24264"/>
          <a:ext cx="3967039" cy="3967039"/>
        </a:xfrm>
        <a:prstGeom prst="circularArrow">
          <a:avLst>
            <a:gd name="adj1" fmla="val 5274"/>
            <a:gd name="adj2" fmla="val 312630"/>
            <a:gd name="adj3" fmla="val 14440944"/>
            <a:gd name="adj4" fmla="val 1700352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1988" y="-270536"/>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require CMMC Level</a:t>
          </a:r>
        </a:p>
      </dsp:txBody>
      <dsp:txXfrm>
        <a:off x="2285921" y="-84101"/>
        <a:ext cx="936394" cy="900188"/>
      </dsp:txXfrm>
    </dsp:sp>
    <dsp:sp modelId="{E1708760-FD59-4387-8DC7-BF55EF030BDF}">
      <dsp:nvSpPr>
        <dsp:cNvPr id="0" name=""/>
        <dsp:cNvSpPr/>
      </dsp:nvSpPr>
      <dsp:spPr>
        <a:xfrm>
          <a:off x="3649905" y="403412"/>
          <a:ext cx="1324260" cy="1273058"/>
        </a:xfrm>
        <a:prstGeom prst="flowChartConnector">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Identify Assessment Scope</a:t>
          </a:r>
        </a:p>
      </dsp:txBody>
      <dsp:txXfrm>
        <a:off x="3843838" y="589847"/>
        <a:ext cx="936394" cy="900188"/>
      </dsp:txXfrm>
    </dsp:sp>
    <dsp:sp modelId="{8D8E84E1-A802-4EE0-BCE6-E735237F9403}">
      <dsp:nvSpPr>
        <dsp:cNvPr id="0" name=""/>
        <dsp:cNvSpPr/>
      </dsp:nvSpPr>
      <dsp:spPr>
        <a:xfrm>
          <a:off x="3737972" y="1877518"/>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Readiness via Self-Assessment</a:t>
          </a:r>
        </a:p>
      </dsp:txBody>
      <dsp:txXfrm>
        <a:off x="3931905" y="2063953"/>
        <a:ext cx="936394" cy="900188"/>
      </dsp:txXfrm>
    </dsp:sp>
    <dsp:sp modelId="{2828D6D4-079B-44BB-AA07-E4F2BB00C5EB}">
      <dsp:nvSpPr>
        <dsp:cNvPr id="0" name=""/>
        <dsp:cNvSpPr/>
      </dsp:nvSpPr>
      <dsp:spPr>
        <a:xfrm>
          <a:off x="2138818" y="2927542"/>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Obtain CMMC Final Level 2 (C3PAO) via </a:t>
          </a:r>
          <a:r>
            <a:rPr lang="en-US" sz="1100" kern="1200" dirty="0" err="1"/>
            <a:t>CyberAB</a:t>
          </a:r>
          <a:r>
            <a:rPr lang="en-US" sz="1100" kern="1200" dirty="0"/>
            <a:t> Marketplace</a:t>
          </a:r>
        </a:p>
      </dsp:txBody>
      <dsp:txXfrm>
        <a:off x="2332751" y="3113977"/>
        <a:ext cx="936394" cy="900188"/>
      </dsp:txXfrm>
    </dsp:sp>
    <dsp:sp modelId="{74AF7542-0A99-4661-A8E5-4D0632261C20}">
      <dsp:nvSpPr>
        <dsp:cNvPr id="0" name=""/>
        <dsp:cNvSpPr/>
      </dsp:nvSpPr>
      <ds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latin typeface="Trebuchet MS" panose="020B0603020202020204"/>
              <a:ea typeface="+mn-ea"/>
              <a:cs typeface="+mn-cs"/>
            </a:rPr>
            <a:t>Obtain CMMC Final L3 via DCMA DIBCAC</a:t>
          </a:r>
        </a:p>
      </dsp:txBody>
      <dsp:txXfrm>
        <a:off x="612998" y="2327191"/>
        <a:ext cx="936394" cy="900188"/>
      </dsp:txXfrm>
    </dsp:sp>
    <dsp:sp modelId="{9342C24C-F9C2-4BF1-A458-ED889ECA3148}">
      <dsp:nvSpPr>
        <dsp:cNvPr id="0" name=""/>
        <dsp:cNvSpPr/>
      </dsp:nvSpPr>
      <dsp:spPr>
        <a:xfrm>
          <a:off x="595084" y="480973"/>
          <a:ext cx="1324260" cy="1273058"/>
        </a:xfrm>
        <a:prstGeom prst="flowChartConnector">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OSC  Affirming Official Annual Affirmation of Compliance</a:t>
          </a:r>
        </a:p>
      </dsp:txBody>
      <dsp:txXfrm>
        <a:off x="789017" y="667408"/>
        <a:ext cx="936394" cy="9001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64FA5-15D2-44AA-9F47-87B4B41944D1}">
      <dsp:nvSpPr>
        <dsp:cNvPr id="0" name=""/>
        <dsp:cNvSpPr/>
      </dsp:nvSpPr>
      <dsp:spPr>
        <a:xfrm>
          <a:off x="778302" y="100751"/>
          <a:ext cx="3951632" cy="3951632"/>
        </a:xfrm>
        <a:prstGeom prst="circularArrow">
          <a:avLst>
            <a:gd name="adj1" fmla="val 5544"/>
            <a:gd name="adj2" fmla="val 330680"/>
            <a:gd name="adj3" fmla="val 14423525"/>
            <a:gd name="adj4" fmla="val 1700316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DB6-C830-486E-99CC-54EC18C2FEF2}">
      <dsp:nvSpPr>
        <dsp:cNvPr id="0" name=""/>
        <dsp:cNvSpPr/>
      </dsp:nvSpPr>
      <dsp:spPr>
        <a:xfrm>
          <a:off x="2098898" y="-17876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Preliminary Proceedings</a:t>
          </a:r>
        </a:p>
      </dsp:txBody>
      <dsp:txXfrm>
        <a:off x="2290807" y="5729"/>
        <a:ext cx="926622" cy="890789"/>
      </dsp:txXfrm>
    </dsp:sp>
    <dsp:sp modelId="{E1708760-FD59-4387-8DC7-BF55EF030BDF}">
      <dsp:nvSpPr>
        <dsp:cNvPr id="0" name=""/>
        <dsp:cNvSpPr/>
      </dsp:nvSpPr>
      <dsp:spPr>
        <a:xfrm>
          <a:off x="3883462" y="895356"/>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1: Conduct Pre-Assessment</a:t>
          </a:r>
          <a:endParaRPr lang="en-US" sz="1100" kern="1200" dirty="0"/>
        </a:p>
      </dsp:txBody>
      <dsp:txXfrm>
        <a:off x="4075371" y="1079845"/>
        <a:ext cx="926622" cy="890789"/>
      </dsp:txXfrm>
    </dsp:sp>
    <dsp:sp modelId="{8D8E84E1-A802-4EE0-BCE6-E735237F9403}">
      <dsp:nvSpPr>
        <dsp:cNvPr id="0" name=""/>
        <dsp:cNvSpPr/>
      </dsp:nvSpPr>
      <dsp:spPr>
        <a:xfrm>
          <a:off x="3416252" y="2810383"/>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2: Assess Conformity of Security Requirements</a:t>
          </a:r>
          <a:endParaRPr lang="en-US" sz="1100" kern="1200" dirty="0"/>
        </a:p>
      </dsp:txBody>
      <dsp:txXfrm>
        <a:off x="3608161" y="2994872"/>
        <a:ext cx="926622" cy="890789"/>
      </dsp:txXfrm>
    </dsp:sp>
    <dsp:sp modelId="{2828D6D4-079B-44BB-AA07-E4F2BB00C5EB}">
      <dsp:nvSpPr>
        <dsp:cNvPr id="0" name=""/>
        <dsp:cNvSpPr/>
      </dsp:nvSpPr>
      <dsp:spPr>
        <a:xfrm>
          <a:off x="975487" y="2850870"/>
          <a:ext cx="1310440" cy="1259767"/>
        </a:xfrm>
        <a:prstGeom prst="flowChartConnector">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DIBCAC Phase 3: Complete and Report Assessment Results</a:t>
          </a:r>
          <a:endParaRPr lang="en-US" sz="1100" kern="1200" dirty="0"/>
        </a:p>
      </dsp:txBody>
      <dsp:txXfrm>
        <a:off x="1167396" y="3035359"/>
        <a:ext cx="926622" cy="890789"/>
      </dsp:txXfrm>
    </dsp:sp>
    <dsp:sp modelId="{74AF7542-0A99-4661-A8E5-4D0632261C20}">
      <dsp:nvSpPr>
        <dsp:cNvPr id="0" name=""/>
        <dsp:cNvSpPr/>
      </dsp:nvSpPr>
      <dsp:spPr>
        <a:xfrm>
          <a:off x="223296" y="895365"/>
          <a:ext cx="1310440" cy="1259767"/>
        </a:xfrm>
        <a:prstGeom prst="flowChartConnector">
          <a:avLst/>
        </a:prstGeom>
        <a:solidFill>
          <a:srgbClr val="0070C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100" kern="1200" dirty="0">
              <a:solidFill>
                <a:schemeClr val="bg1"/>
              </a:solidFill>
            </a:rPr>
            <a:t>DIBCAC Phase 4: Issue Certificate and Closeout POA&amp;M</a:t>
          </a:r>
          <a:endParaRPr lang="en-US" sz="1100" kern="1200" dirty="0">
            <a:solidFill>
              <a:schemeClr val="bg1"/>
            </a:solidFill>
            <a:latin typeface="Trebuchet MS" panose="020B0603020202020204"/>
            <a:ea typeface="+mn-ea"/>
            <a:cs typeface="+mn-cs"/>
          </a:endParaRPr>
        </a:p>
      </dsp:txBody>
      <dsp:txXfrm>
        <a:off x="415205" y="1079854"/>
        <a:ext cx="926622" cy="8907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10/3/2025</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rchives.gov/cui/registry/category-lis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info.gov/content/pkg/FR-2024-10-15/pdf/2024-22905.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dodprocurementtoolbox.com/uploads/DOPSR_Cleared_OSD_Memo_CMMC_Implementation_Policy_d26075de0f.pdf" TargetMode="External"/><Relationship Id="rId4" Type="http://schemas.openxmlformats.org/officeDocument/2006/relationships/hyperlink" Target="https://dodprocurementtoolbox.com/uploads/PTDO_Do_D_CIO_Memo_Resources_for_CMMC_Implemtation_dtd_20250728_25_T_2704_cleared_20250807_e53aa02e78.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identification-and-authentication/" TargetMode="External"/><Relationship Id="rId13" Type="http://schemas.openxmlformats.org/officeDocument/2006/relationships/hyperlink" Target="https://ndisac.org/dibscc/cyberassist/cybersecurity-maturity-model-certification/physical-protection-2/" TargetMode="External"/><Relationship Id="rId3" Type="http://schemas.openxmlformats.org/officeDocument/2006/relationships/hyperlink" Target="https://ndisac.org/dibscc/cyberassist/cybersecurity-maturity-model-certification/" TargetMode="External"/><Relationship Id="rId7" Type="http://schemas.openxmlformats.org/officeDocument/2006/relationships/hyperlink" Target="https://ndisac.org/dibscc/cyberassist/cybersecurity-maturity-model-certification/configuration-management/" TargetMode="External"/><Relationship Id="rId12" Type="http://schemas.openxmlformats.org/officeDocument/2006/relationships/hyperlink" Target="https://ndisac.org/dibscc/cyberassist/cybersecurity-maturity-model-certification/personnel-security/" TargetMode="External"/><Relationship Id="rId17"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28.xml"/><Relationship Id="rId16" Type="http://schemas.openxmlformats.org/officeDocument/2006/relationships/hyperlink" Target="https://ndisac.org/dibscc/cyberassist/cybersecurity-maturity-model-certification/system-and-communications-protection/" TargetMode="Externa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awareness-and-training/" TargetMode="External"/><Relationship Id="rId11" Type="http://schemas.openxmlformats.org/officeDocument/2006/relationships/hyperlink" Target="https://ndisac.org/dibscc/cyberassist/cybersecurity-maturity-model-certification/media-protection/" TargetMode="External"/><Relationship Id="rId5" Type="http://schemas.openxmlformats.org/officeDocument/2006/relationships/hyperlink" Target="https://ndisac.org/dibscc/cyberassist/cybersecurity-maturity-model-certification/audit-and-accountability/" TargetMode="External"/><Relationship Id="rId15" Type="http://schemas.openxmlformats.org/officeDocument/2006/relationships/hyperlink" Target="https://ndisac.org/dibscc/cyberassist/cybersecurity-maturity-model-certification/security-assessment/" TargetMode="External"/><Relationship Id="rId10" Type="http://schemas.openxmlformats.org/officeDocument/2006/relationships/hyperlink" Target="https://ndisac.org/dibscc/cyberassist/cybersecurity-maturity-model-certification/maintenance/" TargetMode="External"/><Relationship Id="rId4" Type="http://schemas.openxmlformats.org/officeDocument/2006/relationships/hyperlink" Target="https://ndisac.org/dibscc/cyberassist/cybersecurity-maturity-model-certification/access-control/" TargetMode="External"/><Relationship Id="rId9" Type="http://schemas.openxmlformats.org/officeDocument/2006/relationships/hyperlink" Target="https://ndisac.org/dibscc/cyberassist/cybersecurity-maturity-model-certification/incident-response/" TargetMode="External"/><Relationship Id="rId14" Type="http://schemas.openxmlformats.org/officeDocument/2006/relationships/hyperlink" Target="https://ndisac.org/dibscc/cyberassist/cybersecurity-maturity-model-certification/risk-managemen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ccess-contro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udit-and-accountability/"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awareness-and-training/"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configuration-management/"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dentification-and-authentica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incident-respons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aintenanc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media-protection/"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ersonnel-security/"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physical-protection-2/"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risk-assessment/"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ecurity-assessment/"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communications-protection/"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system-and-information-integrit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ndisac.org/dibscc/cyberassist/cybersecurity-maturity-model-certification/level-3/" TargetMode="External"/><Relationship Id="rId5" Type="http://schemas.openxmlformats.org/officeDocument/2006/relationships/hyperlink" Target="https://ndisac.org/dibscc/cyberassist/cybersecurity-maturity-model-certification/level-2/" TargetMode="External"/><Relationship Id="rId4" Type="http://schemas.openxmlformats.org/officeDocument/2006/relationships/hyperlink" Target="https://ndisac.org/dibscc/cyberassist/cybersecurity-maturity-model-certification/level-1/"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ndisac.org/dibscc/cyberassist/cybersecurity-maturity-model-certification/level-2/"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dcio.defense.gov/Portals/0/Documents/CMMC/AssessmentGuideL1.pdf"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dodcio.defense.gov/Portals/0/Documents/CMMC/AssessmentGuideL3.pdf" TargetMode="External"/><Relationship Id="rId4" Type="http://schemas.openxmlformats.org/officeDocument/2006/relationships/hyperlink" Target="https://dodcio.defense.gov/Portals/0/Documents/CMMC/AssessmentGuideL2.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dcio.defense.gov/Portals/0/Documents/CMMC/ScopingGuideL1.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ndisac.org/dibscc/cyberassist/cybersecurity-maturity-model-certification/level-1/"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s://ndisac.org/dibscc/cyberassist/cybersecurity-maturity-model-certification/level-3/" TargetMode="External"/><Relationship Id="rId4" Type="http://schemas.openxmlformats.org/officeDocument/2006/relationships/hyperlink" Target="https://ndisac.org/dibscc/cyberassist/cybersecurity-maturity-model-certification/level-2/"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disac.org/dibscc/implementation-and-assessment/training-and-awareness/insider-threat-awaren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dc3.mil/Portals/100/Documents/DC3/Missions/DCISE/DCISE%20Resources/DCISE%20Partner%20Brochure/DCISE-Partner-Brochure%20v3.0.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ndisac.org/dibscc/implementation-and-assessment/top-10-high-value-controls/"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s://ndisac.org/dibscc/cyberassist/"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money.cnn.com/2018/08/06/technology/tsmc-chip-supplier-virus/index.html"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dodcio.defense.gov/Portals/0/Documents/CMMC/Glossary_MasterV2.0_FINAL_202111217_508.pdf"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CMMC model measures the implementation of cybersecurity requirements at three levels. Each level consists of a set of CMMC </a:t>
            </a:r>
            <a:r>
              <a:rPr lang="en-US" b="0" i="0" dirty="0"/>
              <a:t>security requirements: as set fourth in 32 CFR § 170.14 (c).  </a:t>
            </a:r>
          </a:p>
          <a:p>
            <a:pPr marL="171450" indent="-171450">
              <a:buFont typeface="Arial" panose="020B0604020202020204" pitchFamily="34" charset="0"/>
              <a:buChar char="•"/>
            </a:pPr>
            <a:r>
              <a:rPr lang="en-US" b="1" dirty="0"/>
              <a:t>Level 1 (FCI) </a:t>
            </a:r>
            <a:r>
              <a:rPr lang="en-US" dirty="0"/>
              <a:t>Encompasses the basic safeguarding requirements for Federal Contract Information (FCI) specified in FAR Clause 52.204-21.</a:t>
            </a:r>
          </a:p>
          <a:p>
            <a:pPr marL="171450" indent="-171450">
              <a:buFont typeface="Arial" panose="020B0604020202020204" pitchFamily="34" charset="0"/>
              <a:buChar char="•"/>
            </a:pPr>
            <a:r>
              <a:rPr lang="en-US" b="1" dirty="0"/>
              <a:t>Level 2 (CUI): </a:t>
            </a:r>
            <a:r>
              <a:rPr lang="en-US" dirty="0"/>
              <a:t>Encompasses the security requirements for Controlled Unclassified Information (CUI) specified in NIST SP 800-171 Rev 2 per DFARS Clause 252.204-7012.</a:t>
            </a:r>
          </a:p>
          <a:p>
            <a:pPr marL="171450" indent="-171450">
              <a:buFont typeface="Arial" panose="020B0604020202020204" pitchFamily="34" charset="0"/>
              <a:buChar char="•"/>
            </a:pPr>
            <a:r>
              <a:rPr lang="en-US" b="1" dirty="0"/>
              <a:t>Level 3 (CUI): </a:t>
            </a:r>
            <a:r>
              <a:rPr lang="en-US" b="0" i="0" dirty="0"/>
              <a:t>Encompasses a subset of enhanced security requirements for CUI specified in NIST SP 800-172 with DoD-approved parameters where applicable.</a:t>
            </a:r>
          </a:p>
          <a:p>
            <a:pPr marL="0" indent="0">
              <a:buFont typeface="Arial" panose="020B0604020202020204"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Cybersecurity Maturity Model Certification Model Overview Version </a:t>
            </a:r>
            <a:r>
              <a:rPr lang="en-US" sz="1800" b="0" i="0" dirty="0">
                <a:effectLst/>
                <a:latin typeface="Segoe UI" panose="020B0502040204020203" pitchFamily="34" charset="0"/>
              </a:rPr>
              <a:t>2.13 | September 2024</a:t>
            </a:r>
            <a:endParaRPr lang="en-US" sz="1800"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is intended to be cost-effective and affordable for small businesses to implement at the lower CMMC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CMMC includes 14 domains (key sets of cybersecurity capabilities).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All contractors and suppliers doing business with DoD must meet the CMMC Level 1 requirements at a minimum.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CMMC level of certification required for each DoD procurement will be specified in RFIs and RFPs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Contractors will need to flow down appropriate CMMC Level requirements and verify supplier certification levels (CMMC Level 1 for FCI but no CUI; CMMC Level 2 or above for CUI).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Available CMMC Status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1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2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2 (Self)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2 (C3PAO)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2 (C3PAO)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Conditional Level 3 (DIBCAC)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CMMC Final Level 3 (DIBCAC) </a:t>
            </a: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Recommendation: </a:t>
            </a:r>
            <a:r>
              <a:rPr lang="en-US" sz="1400" dirty="0"/>
              <a:t>Reference the </a:t>
            </a:r>
            <a:r>
              <a:rPr lang="en-US" sz="1400" dirty="0" err="1"/>
              <a:t>CyberAssist</a:t>
            </a:r>
            <a:r>
              <a:rPr lang="en-US" sz="1400" dirty="0"/>
              <a:t> site, https://ndisac.org/dibscc/cyberassist/cybersecurity-maturity-model-certification/, periodically for updated CMMC information and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44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Federal Contract Information (FCI) </a:t>
            </a:r>
            <a:r>
              <a:rPr lang="en-US" sz="1200" dirty="0"/>
              <a:t>is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r>
              <a:rPr lang="en-US" sz="1800" b="1" dirty="0">
                <a:effectLst/>
                <a:ea typeface="Calibri" panose="020F0502020204030204" pitchFamily="34" charset="0"/>
              </a:rPr>
              <a:t> </a:t>
            </a:r>
          </a:p>
          <a:p>
            <a:pPr marL="0" indent="0">
              <a:buNone/>
            </a:pPr>
            <a:endParaRPr lang="en-US" sz="1800" b="1"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rPr>
              <a:t>FAR 52.204-21,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https://www.acquisition.gov/far/52.204-21</a:t>
            </a:r>
            <a:r>
              <a:rPr lang="en-US" sz="1800" b="1" dirty="0">
                <a:effectLst/>
                <a:ea typeface="Calibri" panose="020F0502020204030204" pitchFamily="34" charset="0"/>
              </a:rPr>
              <a:t>: Basic Safeguarding of Covered Contractor Information Systems requires the basic safeguarding requirements and procedures to protect covered contractor information systems</a:t>
            </a:r>
            <a:endParaRPr lang="en-US" dirty="0"/>
          </a:p>
          <a:p>
            <a:pPr marL="628650" lvl="1" indent="-171450">
              <a:buFont typeface="Arial" panose="020B0604020202020204" pitchFamily="34" charset="0"/>
              <a:buChar char="•"/>
            </a:pPr>
            <a:r>
              <a:rPr lang="en-US" dirty="0"/>
              <a:t>2016 Implementation</a:t>
            </a:r>
          </a:p>
          <a:p>
            <a:pPr marL="628650" lvl="1" indent="-171450">
              <a:buFont typeface="Arial" panose="020B0604020202020204" pitchFamily="34" charset="0"/>
              <a:buChar char="•"/>
            </a:pPr>
            <a:r>
              <a:rPr lang="en-US" dirty="0"/>
              <a:t>No Grace Period for Compliance</a:t>
            </a:r>
          </a:p>
          <a:p>
            <a:pPr marL="628650" lvl="1" indent="-171450">
              <a:buFont typeface="Arial" panose="020B0604020202020204" pitchFamily="34" charset="0"/>
              <a:buChar char="•"/>
            </a:pPr>
            <a:r>
              <a:rPr lang="en-US" dirty="0"/>
              <a:t>15 Controls (17 NIST/CMMC security requirements)</a:t>
            </a:r>
          </a:p>
          <a:p>
            <a:pPr marL="628650" lvl="1" indent="-171450">
              <a:buFont typeface="Arial" panose="020B0604020202020204" pitchFamily="34" charset="0"/>
              <a:buChar char="•"/>
            </a:pPr>
            <a:r>
              <a:rPr lang="en-US" dirty="0"/>
              <a:t>Considered Minimum Compliance Criteria</a:t>
            </a:r>
          </a:p>
          <a:p>
            <a:pPr marL="0" indent="0">
              <a:buNone/>
            </a:pPr>
            <a:r>
              <a:rPr lang="en-US" b="1" dirty="0"/>
              <a:t>“Covered contractor information system” </a:t>
            </a:r>
            <a:r>
              <a:rPr lang="en-US" dirty="0"/>
              <a:t>means an information system that is owned or operated by a contractor that processes, stores, or transmits FCI.</a:t>
            </a:r>
          </a:p>
          <a:p>
            <a:pPr marL="0" indent="0">
              <a:buNone/>
            </a:pPr>
            <a:endParaRPr lang="en-US" sz="2100" b="1" dirty="0"/>
          </a:p>
          <a:p>
            <a:pPr marL="0" indent="0">
              <a:buNone/>
            </a:pPr>
            <a:r>
              <a:rPr lang="en-US" b="1" dirty="0"/>
              <a:t>Note: </a:t>
            </a:r>
            <a:r>
              <a:rPr lang="en-US" dirty="0"/>
              <a:t>An update is expected to this clause that could change the content.</a:t>
            </a:r>
            <a:endParaRPr lang="en-US" sz="1200" dirty="0"/>
          </a:p>
          <a:p>
            <a:endParaRPr lang="en-US"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15</a:t>
            </a:fld>
            <a:endParaRPr lang="en-US"/>
          </a:p>
        </p:txBody>
      </p:sp>
    </p:spTree>
    <p:extLst>
      <p:ext uri="{BB962C8B-B14F-4D97-AF65-F5344CB8AC3E}">
        <p14:creationId xmlns:p14="http://schemas.microsoft.com/office/powerpoint/2010/main" val="353702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16</a:t>
            </a:fld>
            <a:endParaRPr lang="en-US"/>
          </a:p>
        </p:txBody>
      </p:sp>
    </p:spTree>
    <p:extLst>
      <p:ext uri="{BB962C8B-B14F-4D97-AF65-F5344CB8AC3E}">
        <p14:creationId xmlns:p14="http://schemas.microsoft.com/office/powerpoint/2010/main" val="374312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Controlled Unclassified Information (CUI) </a:t>
            </a:r>
            <a:r>
              <a:rPr lang="en-US" sz="1200" b="0" dirty="0"/>
              <a:t>is i</a:t>
            </a:r>
            <a:r>
              <a:rPr lang="en-US" sz="1200" dirty="0"/>
              <a:t>nformation that law, regulation, or government 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endParaRPr lang="en-US" sz="1200" dirty="0"/>
          </a:p>
          <a:p>
            <a:r>
              <a:rPr lang="en-US" sz="1200" dirty="0"/>
              <a:t>Executive Order 13556 "Controlled Unclassified Information" (the Order), establishes a program for managing CUI across the Executive branch and designates the National Archives and Records Administration (NARA) as Executive Agent to implement the Order and oversee agency actions to ensure compliance. The Archivist of the United States delegated these responsibilities to the Information Security Oversight Office (ISOO).</a:t>
            </a:r>
          </a:p>
          <a:p>
            <a:endParaRPr lang="en-US" sz="1200" dirty="0"/>
          </a:p>
          <a:p>
            <a:r>
              <a:rPr lang="en-US" sz="1200" dirty="0"/>
              <a:t>32 CFR Part 2002 "Controlled Unclassified Information" was issued by ISOO to establish policy for agencies on designating, safeguarding, disseminating, marking, decontrolling, and disposing of CUI, self inspection and oversight requirements, and other facets of the Program. The rule affects Federal executive branch agencies that handle CUI and all organizations (sources) that handle, possess, use, share, or receive CUI— or which operate, use, or have access to Federal information and information systems on behalf of an agency.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DFARS 252.204-7012: Safeguarding Covered Defense Information (CDI) and Cyber Incident Reporting </a:t>
            </a:r>
            <a:r>
              <a:rPr lang="en-US" sz="12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endParaRPr lang="en-US" sz="1200" dirty="0"/>
          </a:p>
          <a:p>
            <a:pPr marL="0" lvl="0" indent="0" defTabSz="887413" fontAlgn="base">
              <a:spcAft>
                <a:spcPts val="1200"/>
              </a:spcAft>
              <a:buSzPct val="100000"/>
              <a:buNone/>
            </a:pPr>
            <a:endParaRPr lang="en-US" kern="0" dirty="0">
              <a:ea typeface="ＭＳ Ｐゴシック" pitchFamily="-112" charset="-128"/>
            </a:endParaRPr>
          </a:p>
          <a:p>
            <a:pPr marL="0" lvl="0" indent="0" defTabSz="887413" fontAlgn="base">
              <a:spcAft>
                <a:spcPts val="1200"/>
              </a:spcAft>
              <a:buSzPct val="100000"/>
              <a:buNone/>
            </a:pPr>
            <a:r>
              <a:rPr lang="en-US" kern="0" dirty="0">
                <a:ea typeface="ＭＳ Ｐゴシック" pitchFamily="-112" charset="-128"/>
              </a:rPr>
              <a:t>DFARS </a:t>
            </a:r>
            <a:r>
              <a:rPr lang="en-US" dirty="0"/>
              <a:t>252.204-7012 </a:t>
            </a:r>
            <a:r>
              <a:rPr lang="en-US" kern="0" dirty="0">
                <a:ea typeface="ＭＳ Ｐゴシック" pitchFamily="-112" charset="-128"/>
              </a:rPr>
              <a:t>invokes the NIST Special Publication 800-171 standard also known as “</a:t>
            </a:r>
            <a:r>
              <a:rPr lang="en-US" b="1" kern="0" dirty="0">
                <a:ea typeface="ＭＳ Ｐゴシック" pitchFamily="-112" charset="-128"/>
              </a:rPr>
              <a:t>Protecting Controlled Unclassified Information in Nonfederal Information Systems and Organizations</a:t>
            </a:r>
            <a:r>
              <a:rPr lang="en-US" kern="0" dirty="0">
                <a:ea typeface="ＭＳ Ｐゴシック" pitchFamily="-112" charset="-128"/>
              </a:rPr>
              <a:t>.”  </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In total, 800-171 has 110 unique security requirements that are split among 14 broader sections, or “families.”</a:t>
            </a:r>
          </a:p>
          <a:p>
            <a:pPr marL="171450" lvl="0" indent="-171450" defTabSz="887413" fontAlgn="base">
              <a:spcAft>
                <a:spcPts val="1200"/>
              </a:spcAft>
              <a:buSzPct val="100000"/>
              <a:buFont typeface="Arial" panose="020B0604020202020204" pitchFamily="34" charset="0"/>
              <a:buChar char="•"/>
            </a:pPr>
            <a:r>
              <a:rPr lang="en-US" kern="0" dirty="0">
                <a:ea typeface="ＭＳ Ｐゴシック" pitchFamily="-112" charset="-128"/>
              </a:rPr>
              <a:t>Considering the volume and specificity of these requirements, any organization performing under contracts (or subcontracts) with the Department of Defense must make sure that they have the requisite information security knowledge, expertise and resources to comply with NIST SP 800-171. Non-compliance, after all, could spell the end of a contractor’s relationship with the DoD.</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Department of Defense Controlled Unclassified Information (DoD CUI) previously known as Covered Defense Information (CDI) is one example of CUI. In explaining what steps must be taken to protect CUI, the NIST guidelines cover the protection of DoD CUI or CDI as mandated by the DFARS clause 252.204-7012</a:t>
            </a:r>
          </a:p>
          <a:p>
            <a:pPr marL="171450" marR="0" lvl="0" indent="-171450" algn="l" defTabSz="887413" rtl="0" eaLnBrk="1" fontAlgn="base" latinLnBrk="0" hangingPunct="1">
              <a:lnSpc>
                <a:spcPct val="100000"/>
              </a:lnSpc>
              <a:spcBef>
                <a:spcPts val="0"/>
              </a:spcBef>
              <a:spcAft>
                <a:spcPts val="1200"/>
              </a:spcAft>
              <a:buClrTx/>
              <a:buSzPct val="100000"/>
              <a:buFont typeface="Arial" panose="020B0604020202020204" pitchFamily="34" charset="0"/>
              <a:buChar char="•"/>
              <a:tabLst/>
              <a:defRPr/>
            </a:pPr>
            <a:r>
              <a:rPr lang="en-US" sz="1200" dirty="0"/>
              <a:t>For more information on the CUI categories, refer to the CUI Registry, </a:t>
            </a:r>
            <a:r>
              <a:rPr lang="en-US" sz="1200" dirty="0">
                <a:effectLst/>
                <a:hlinkClick r:id="rId3"/>
              </a:rPr>
              <a:t>http://www.archives.gov/cui/registry/category-list.html</a:t>
            </a:r>
            <a:r>
              <a:rPr lang="en-US" sz="1200" dirty="0">
                <a:effectLst/>
              </a:rPr>
              <a:t> </a:t>
            </a:r>
          </a:p>
          <a:p>
            <a:pPr marL="0" indent="0">
              <a:spcBef>
                <a:spcPts val="1200"/>
              </a:spcBef>
              <a:buNone/>
            </a:pPr>
            <a:endParaRPr lang="en-US" b="1" dirty="0"/>
          </a:p>
          <a:p>
            <a:pPr marL="0" indent="0">
              <a:spcBef>
                <a:spcPts val="1200"/>
              </a:spcBef>
              <a:buNone/>
            </a:pPr>
            <a:r>
              <a:rPr lang="en-US" b="1" dirty="0"/>
              <a:t>What are the Safeguarding Requirements of DFARS 252.204-7012?</a:t>
            </a:r>
          </a:p>
          <a:p>
            <a:pPr marL="171450" indent="-171450">
              <a:spcBef>
                <a:spcPts val="1200"/>
              </a:spcBef>
              <a:buFont typeface="Arial" panose="020B0604020202020204" pitchFamily="34" charset="0"/>
              <a:buChar char="•"/>
            </a:pPr>
            <a:r>
              <a:rPr lang="en-US" dirty="0"/>
              <a:t>The DFARS 252.204-7012 essentially asks contractors “where is the Covered Defense Information (CDI)?” and instructs them to confirm that CDI is being protected in accordance with the security controls set forth in the NIST SP 800-171 standard. </a:t>
            </a:r>
          </a:p>
          <a:p>
            <a:pPr marL="171450" indent="-171450">
              <a:spcBef>
                <a:spcPts val="1200"/>
              </a:spcBef>
              <a:buFont typeface="Arial" panose="020B0604020202020204" pitchFamily="34" charset="0"/>
              <a:buChar char="•"/>
            </a:pPr>
            <a:r>
              <a:rPr lang="en-US" dirty="0"/>
              <a:t>Identify where CDI resides (either on the contractor’s IT systems or within the supply chain).</a:t>
            </a:r>
          </a:p>
          <a:p>
            <a:pPr marL="171450" indent="-171450">
              <a:spcBef>
                <a:spcPts val="1200"/>
              </a:spcBef>
              <a:buFont typeface="Arial" panose="020B0604020202020204" pitchFamily="34" charset="0"/>
              <a:buChar char="•"/>
            </a:pPr>
            <a:r>
              <a:rPr lang="en-US" dirty="0"/>
              <a:t>Validate CDI is protected per DFARS 252.204-7012 / NIST SP 800-171 controls.</a:t>
            </a:r>
          </a:p>
          <a:p>
            <a:pPr marL="171450" indent="-171450">
              <a:spcBef>
                <a:spcPts val="1200"/>
              </a:spcBef>
              <a:buFont typeface="Arial" panose="020B0604020202020204" pitchFamily="34" charset="0"/>
              <a:buChar char="•"/>
            </a:pPr>
            <a:r>
              <a:rPr lang="en-US" dirty="0"/>
              <a:t>Mitigate issues as needed and continuously monitor the contract for additional assets and suppliers that manage CDI.</a:t>
            </a:r>
          </a:p>
          <a:p>
            <a:endParaRPr lang="en-US" dirty="0"/>
          </a:p>
          <a:p>
            <a:r>
              <a:rPr lang="en-US" b="1" dirty="0"/>
              <a:t>System Security Plan (SSP): </a:t>
            </a:r>
            <a:r>
              <a:rPr lang="en-US" sz="1200" dirty="0"/>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of Action and Milestones (POAM):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document that identifies tasks needing to be accomplished. It details resources required to accomplish the elements of the plan, any milestones in meeting the tasks, and scheduled completion dates for the milestones. </a:t>
            </a:r>
            <a:r>
              <a:rPr lang="en-US" sz="1200" dirty="0"/>
              <a:t>NIST SP 800-53A Rev 4</a:t>
            </a:r>
            <a:endParaRPr lang="en-US" sz="1200" b="1" u="sng" dirty="0"/>
          </a:p>
          <a:p>
            <a:pPr marL="0" indent="0">
              <a:buNone/>
            </a:pPr>
            <a:endParaRPr lang="en-US" sz="1200" b="1" dirty="0"/>
          </a:p>
          <a:p>
            <a:pPr marL="0" indent="0">
              <a:buNone/>
            </a:pPr>
            <a:r>
              <a:rPr lang="en-US" sz="1200" b="1" dirty="0"/>
              <a:t>Department of Defense Controlled Unclassified Information (DoD CUI) or Covered Defense Information </a:t>
            </a:r>
          </a:p>
          <a:p>
            <a:pPr marL="0" indent="0">
              <a:buNone/>
            </a:pPr>
            <a:r>
              <a:rPr lang="en-US" sz="1200" b="1" dirty="0"/>
              <a:t>(CDI) </a:t>
            </a:r>
            <a:r>
              <a:rPr lang="en-US" sz="1200" kern="1400" dirty="0"/>
              <a:t>is used to describe information that requires protection under DFARS Clause 252.204-7012. It is defined as unclassified controlled technical information (CTI) or other information as described in the CUI Registry that requires safeguarding/dissemination controls AND IS EITHER marked or otherwise identified in the contract and provided to the contractor by DoD in support of performance of the contract; OR collected/developed/received/transmitted/used/stored by the contractor in performance of contract.</a:t>
            </a:r>
          </a:p>
          <a:p>
            <a:endParaRPr lang="en-US" dirty="0"/>
          </a:p>
          <a:p>
            <a:r>
              <a:rPr lang="en-US" dirty="0"/>
              <a:t>“Technical information” means technical data or computer software, as those terms are defined in the clause at DFARS 252.227-7013, Rights in Technical Data-Non-Commercial Items, regardless of whether or not the clause is incorporated in this solicitation or contract. Examples of technical information include research and engineering data, engineering drawings, and associated lists, specifications, standards, process sheets, manuals, technical reports, technical orders, catalog item identifications, data sets, studies and analyses and related information, and computer software executable code and source code.</a:t>
            </a:r>
          </a:p>
          <a:p>
            <a:endParaRPr lang="en-US" dirty="0"/>
          </a:p>
          <a:p>
            <a:r>
              <a:rPr lang="en-US" dirty="0"/>
              <a:t>Primes should mark DoD CUI or CDI provided to suppliers or note expected DoD CUI or CDI to be developed in the contractual documents but be sure to specifically ask your prime anyway.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Old contracts may have the reference CDI, where current or future contracts may have the reference DoD CUI. The U.S. Government is in the process for transitioning the terminology.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17</a:t>
            </a:fld>
            <a:endParaRPr lang="en-US"/>
          </a:p>
        </p:txBody>
      </p:sp>
    </p:spTree>
    <p:extLst>
      <p:ext uri="{BB962C8B-B14F-4D97-AF65-F5344CB8AC3E}">
        <p14:creationId xmlns:p14="http://schemas.microsoft.com/office/powerpoint/2010/main" val="130916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Effective Date: Dec 16, 2024</a:t>
            </a:r>
          </a:p>
          <a:p>
            <a:endParaRPr lang="en-US" dirty="0"/>
          </a:p>
          <a:p>
            <a:r>
              <a:rPr lang="en-US" dirty="0"/>
              <a:t>Source:  https://www.govinfo.gov/content/pkg/FR-2024-10-15/pdf/2024-22905.pdf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6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CE16B-D92C-F982-B716-6FEAC28BC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9123F-E7DD-41C0-5D08-FC64B273D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99318-9838-6CBF-62C3-70089DDF9E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48 CFR Effective Date: Nov 10, 2025</a:t>
            </a:r>
          </a:p>
          <a:p>
            <a:endParaRPr lang="en-US" dirty="0"/>
          </a:p>
          <a:p>
            <a:r>
              <a:rPr lang="en-US" dirty="0"/>
              <a:t>Source: https://www.govinfo.gov/content/pkg/FR-2025-09-10/pdf/2025-17359.pdf</a:t>
            </a:r>
          </a:p>
        </p:txBody>
      </p:sp>
      <p:sp>
        <p:nvSpPr>
          <p:cNvPr id="4" name="Slide Number Placeholder 3">
            <a:extLst>
              <a:ext uri="{FF2B5EF4-FFF2-40B4-BE49-F238E27FC236}">
                <a16:creationId xmlns:a16="http://schemas.microsoft.com/office/drawing/2014/main" id="{9E165CE2-6865-D19D-5581-60CE1BF589A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8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Offerors:</a:t>
            </a:r>
          </a:p>
          <a:p>
            <a:pPr marL="171450" indent="-171450" algn="l">
              <a:buFont typeface="Arial" panose="020B0604020202020204" pitchFamily="34" charset="0"/>
              <a:buChar char="•"/>
            </a:pPr>
            <a:r>
              <a:rPr lang="en-US" dirty="0"/>
              <a:t>This final rule includes the following requirements for all offerors responding to a solicitation, and contractors awarded contracts, containing a requirement for Cybersecurity Maturity Model Certification (CMMC):</a:t>
            </a:r>
          </a:p>
          <a:p>
            <a:pPr marL="0"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(1) Post in the Supplier Performance Risk System (SPRS) the results of a current CMMC Status for each CMMC Unique Identifier (CMMC UID), not covered by a CMMC Third-party Assessment Organization (C3PAO) assessment of Defense Industrial Base Cybersecurity Assessment Center (DIBCAC) assessment at the CMMC Level required by the solicitation, or higher, for CMMC UIDs applicable to each of the contractor information systems that will process, store, or transmit Federal Contract Information (FCI) or Controlled Unclassified Information (CUI) and that will be used in performance of the contract;</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(2) Maintain the CMMC Status at the required CMMC level for the life of the contract;</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(3) Provide the CMMC UIDs applicable to each of those contractor information systems to the contracting officer and provide updates, if applicable; and</a:t>
            </a:r>
          </a:p>
          <a:p>
            <a:pPr marL="457200" lvl="1" indent="0" algn="l">
              <a:buFont typeface="Arial" panose="020B0604020202020204" pitchFamily="34" charset="0"/>
              <a:buNone/>
            </a:pPr>
            <a:endParaRPr lang="en-US" dirty="0"/>
          </a:p>
          <a:p>
            <a:pPr marL="628650" lvl="1" indent="-171450" algn="l">
              <a:buFont typeface="Arial" panose="020B0604020202020204" pitchFamily="34" charset="0"/>
              <a:buChar char="•"/>
            </a:pPr>
            <a:r>
              <a:rPr lang="en-US" dirty="0"/>
              <a:t>(4) Have a current affirmation of continuous compliance with the security requirements identified at 32 CFR Part 170 in SPRS for each CMMC UID applicable to each of those contractor information systems.</a:t>
            </a:r>
          </a:p>
          <a:p>
            <a:pPr marL="628650" lvl="1" indent="-171450" algn="l">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b="0" dirty="0"/>
              <a:t>You</a:t>
            </a:r>
            <a:r>
              <a:rPr lang="en-US" dirty="0"/>
              <a:t> may be required to r</a:t>
            </a: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equest</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all CMMC UIDs from subcontractors and their supply chain.</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12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9A7B-25FE-3D44-45EB-6EB31453C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4FD0A-FE22-A4D4-ED23-B27946195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ACAD5-4B1F-9F26-4C38-4A396FD39058}"/>
              </a:ext>
            </a:extLst>
          </p:cNvPr>
          <p:cNvSpPr>
            <a:spLocks noGrp="1"/>
          </p:cNvSpPr>
          <p:nvPr>
            <p:ph type="body" idx="1"/>
          </p:nvPr>
        </p:nvSpPr>
        <p:spPr/>
        <p:txBody>
          <a:bodyPr/>
          <a:lstStyle/>
          <a:p>
            <a:r>
              <a:rPr lang="en-US" sz="1800" kern="1200" dirty="0">
                <a:solidFill>
                  <a:schemeClr val="tx1"/>
                </a:solidFill>
                <a:effectLst/>
                <a:latin typeface="+mn-lt"/>
                <a:ea typeface="+mn-ea"/>
                <a:cs typeface="+mn-cs"/>
              </a:rPr>
              <a:t>Note:  These are examples of risks and potential impacts that could </a:t>
            </a:r>
            <a:r>
              <a:rPr lang="en-US" sz="1800" kern="1200">
                <a:solidFill>
                  <a:schemeClr val="tx1"/>
                </a:solidFill>
                <a:effectLst/>
                <a:latin typeface="+mn-lt"/>
                <a:ea typeface="+mn-ea"/>
                <a:cs typeface="+mn-cs"/>
              </a:rPr>
              <a:t>result from </a:t>
            </a:r>
            <a:r>
              <a:rPr lang="en-US" sz="1800" kern="1200" dirty="0">
                <a:solidFill>
                  <a:schemeClr val="tx1"/>
                </a:solidFill>
                <a:effectLst/>
                <a:latin typeface="+mn-lt"/>
                <a:ea typeface="+mn-ea"/>
                <a:cs typeface="+mn-cs"/>
              </a:rPr>
              <a:t>CMMC contract non-compliance.</a:t>
            </a:r>
          </a:p>
        </p:txBody>
      </p:sp>
      <p:sp>
        <p:nvSpPr>
          <p:cNvPr id="4" name="Header Placeholder 3">
            <a:extLst>
              <a:ext uri="{FF2B5EF4-FFF2-40B4-BE49-F238E27FC236}">
                <a16:creationId xmlns:a16="http://schemas.microsoft.com/office/drawing/2014/main" id="{07C05260-FCEA-B517-9718-22B54C7B163A}"/>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4D2645-97F0-0684-35F6-B9E674C5286F}"/>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55D74E-961A-2AE2-DAAC-92F5F9D173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02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65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32 Code of Federal Regulations (CFR) </a:t>
            </a:r>
            <a:r>
              <a:rPr lang="en-US" sz="1200" b="0" i="0" u="sng" strike="noStrike" baseline="0" dirty="0">
                <a:latin typeface="TimesNewRomanPS-BoldMT"/>
              </a:rPr>
              <a:t>§ </a:t>
            </a:r>
            <a:r>
              <a:rPr lang="en-US" u="sng" dirty="0"/>
              <a:t>170</a:t>
            </a:r>
          </a:p>
          <a:p>
            <a:pPr marL="285750" indent="-285750" algn="l">
              <a:buFont typeface="Arial" panose="020B0604020202020204" pitchFamily="34" charset="0"/>
              <a:buChar char="•"/>
            </a:pPr>
            <a:r>
              <a:rPr lang="en-US" sz="1400" dirty="0"/>
              <a:t>The 32 CFR </a:t>
            </a:r>
            <a:r>
              <a:rPr lang="en-US" sz="1800" b="0" i="0" u="none" strike="noStrike" baseline="0" dirty="0">
                <a:latin typeface="TimesNewRomanPS-BoldMT"/>
              </a:rPr>
              <a:t>§</a:t>
            </a:r>
            <a:r>
              <a:rPr lang="en-US" sz="1800" b="1" i="0" u="none" strike="noStrike" baseline="0" dirty="0">
                <a:latin typeface="TimesNewRomanPS-BoldMT"/>
              </a:rPr>
              <a:t> </a:t>
            </a:r>
            <a:r>
              <a:rPr lang="en-US" sz="1800" b="0" i="0" u="none" strike="noStrike" baseline="0" dirty="0">
                <a:latin typeface="TimesNewRomanPS-BoldMT"/>
              </a:rPr>
              <a:t>170 formally establishes the DoD’s CMMC Program</a:t>
            </a:r>
          </a:p>
          <a:p>
            <a:pPr marL="285750" indent="-285750" algn="l">
              <a:buFont typeface="Arial" panose="020B0604020202020204" pitchFamily="34" charset="0"/>
              <a:buChar char="•"/>
            </a:pPr>
            <a:r>
              <a:rPr lang="en-US" sz="1800" b="0" i="0" u="none" strike="noStrike" baseline="0" dirty="0">
                <a:latin typeface="TimesNewRomanPS-BoldMT"/>
              </a:rPr>
              <a:t>It sets up the framework, components, policy, and procedures for how the CMMC Program will be implemented and managed</a:t>
            </a:r>
          </a:p>
          <a:p>
            <a:pPr marL="285750" indent="-285750" algn="l">
              <a:buFont typeface="Arial" panose="020B0604020202020204" pitchFamily="34" charset="0"/>
              <a:buChar char="•"/>
            </a:pPr>
            <a:r>
              <a:rPr lang="en-US" sz="1800" b="0" i="0" u="none" strike="noStrike" baseline="0" dirty="0">
                <a:latin typeface="TimesNewRomanPS-BoldMT"/>
              </a:rPr>
              <a:t>The DoD published the CMMC Program Rule in Oct 2024</a:t>
            </a:r>
          </a:p>
          <a:p>
            <a:pPr marL="285750" indent="-285750" algn="l">
              <a:buFont typeface="Arial" panose="020B0604020202020204" pitchFamily="34" charset="0"/>
              <a:buChar char="•"/>
            </a:pPr>
            <a:endParaRPr lang="en-US" sz="1800" b="0" i="0" u="none" strike="noStrike" baseline="0" dirty="0">
              <a:latin typeface="TimesNewRomanPS-BoldMT"/>
            </a:endParaRPr>
          </a:p>
          <a:p>
            <a:pPr marL="0" indent="0" algn="l">
              <a:buFont typeface="Arial" panose="020B0604020202020204" pitchFamily="34" charset="0"/>
              <a:buNone/>
            </a:pPr>
            <a:r>
              <a:rPr lang="en-US" sz="1800" b="0" i="0" u="none" strike="noStrike" baseline="0" dirty="0">
                <a:latin typeface="TimesNewRomanPS-BoldMT"/>
              </a:rPr>
              <a:t>Source:  </a:t>
            </a:r>
            <a:r>
              <a:rPr lang="en-US" sz="1400" dirty="0"/>
              <a:t>: </a:t>
            </a:r>
            <a:r>
              <a:rPr lang="en-US" sz="1400" dirty="0">
                <a:effectLst/>
              </a:rPr>
              <a:t>Department of Defense CMMC Program | October 2024</a:t>
            </a:r>
          </a:p>
          <a:p>
            <a:pPr marL="0" indent="0" algn="l">
              <a:buFont typeface="Arial" panose="020B0604020202020204" pitchFamily="34" charset="0"/>
              <a:buNone/>
            </a:pPr>
            <a:r>
              <a:rPr lang="en-US" sz="1400" dirty="0">
                <a:effectLst/>
                <a:ea typeface="Calibri" panose="020F0502020204030204" pitchFamily="34" charset="0"/>
                <a:cs typeface="Times New Roman" panose="02020603050405020304" pitchFamily="18" charset="0"/>
              </a:rPr>
              <a:t>https://www.federalregister.gov/documents/2024/10/15/2024-22905/cybersecurity-maturity-model-certification-cmmc-program</a:t>
            </a:r>
          </a:p>
          <a:p>
            <a:pPr marL="0" indent="0" algn="l">
              <a:buFont typeface="Arial" panose="020B0604020202020204" pitchFamily="34" charset="0"/>
              <a:buNone/>
            </a:pPr>
            <a:endParaRPr kumimoji="0" lang="en-US" sz="1400" b="0" i="0" u="sng"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indent="0" algn="l">
              <a:buFont typeface="Arial" panose="020B0604020202020204" pitchFamily="34" charset="0"/>
              <a:buNone/>
            </a:pPr>
            <a:r>
              <a:rPr kumimoji="0" lang="en-US" sz="1400" b="0" i="0" u="sng" strike="noStrike" kern="1200" cap="none" spc="0" normalizeH="0" baseline="0" noProof="0" dirty="0">
                <a:ln>
                  <a:noFill/>
                </a:ln>
                <a:solidFill>
                  <a:prstClr val="black"/>
                </a:solidFill>
                <a:effectLst/>
                <a:uLnTx/>
                <a:uFillTx/>
                <a:latin typeface="+mn-lt"/>
                <a:ea typeface="+mn-ea"/>
                <a:cs typeface="+mn-cs"/>
              </a:rPr>
              <a:t>48 CFR DFARS 252.204-7021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Establishes the requirements for incorporating CMMC into DoD contracts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DoD published the Final Rule in September 2025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CMMC Phase 1 implementation of self-assessments to begin Nov 10</a:t>
            </a:r>
            <a:r>
              <a:rPr lang="en-US" sz="1200" b="0" i="0" kern="1200" baseline="30000" dirty="0">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latin typeface="Arial" panose="020B0604020202020204" pitchFamily="34" charset="0"/>
                <a:cs typeface="Arial" panose="020B0604020202020204" pitchFamily="34" charset="0"/>
              </a:rPr>
              <a:t>7025 – Notice of Cybersecurity Maturity Model Certification Level Requirements.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47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2</a:t>
            </a:fld>
            <a:endParaRPr lang="en-US" dirty="0"/>
          </a:p>
        </p:txBody>
      </p:sp>
    </p:spTree>
    <p:extLst>
      <p:ext uri="{BB962C8B-B14F-4D97-AF65-F5344CB8AC3E}">
        <p14:creationId xmlns:p14="http://schemas.microsoft.com/office/powerpoint/2010/main" val="230303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7842-CB70-5A25-E8F6-5AE1C3443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76E88-CCC6-06A3-8E16-11F1119E5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3599-B998-98AA-380B-94CF416812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563C1"/>
                </a:solidFill>
                <a:effectLst/>
                <a:latin typeface="Trebuchet MS (Body)"/>
                <a:hlinkClick r:id="rId3">
                  <a:extLst>
                    <a:ext uri="{A12FA001-AC4F-418D-AE19-62706E023703}">
                      <ahyp:hlinkClr xmlns:ahyp="http://schemas.microsoft.com/office/drawing/2018/hyperlinkcolor" val="tx"/>
                    </a:ext>
                  </a:extLst>
                </a:hlinkClick>
              </a:rPr>
              <a:t>32 CFR Part 170</a:t>
            </a:r>
            <a:endParaRPr lang="en-US" sz="1200" dirty="0">
              <a:effectLst/>
              <a:latin typeface="Trebuchet MS (Body)"/>
            </a:endParaRPr>
          </a:p>
          <a:p>
            <a:endParaRPr lang="en-US" dirty="0"/>
          </a:p>
          <a:p>
            <a:r>
              <a:rPr lang="en-US" dirty="0"/>
              <a:t>Memo on 7/28/2025</a:t>
            </a:r>
            <a:endParaRPr lang="en-US" dirty="0">
              <a:hlinkClick r:id="rId4" tooltip="https://dodprocurementtoolbox.com/uploads/ptdo_do_d_cio_memo_resources_for_cmmc_implemtation_dtd_20250728_25_t_2704_cleared_20250807_e53aa02e78.pdf"/>
            </a:endParaRPr>
          </a:p>
          <a:p>
            <a:pPr lvl="1"/>
            <a:r>
              <a:rPr lang="en-US" dirty="0">
                <a:hlinkClick r:id="rId4" tooltip="https://dodprocurementtoolbox.com/uploads/ptdo_do_d_cio_memo_resources_for_cmmc_implemtation_dtd_20250728_25_t_2704_cleared_20250807_e53aa02e78.pdf"/>
              </a:rPr>
              <a:t>PTDO_Do_D_CIO_Memo_Resources_for_CMMC_Implemtation_dtd_20250728_25_T_2704_cleared_20250807_e53aa02e78.pdf</a:t>
            </a:r>
            <a:endParaRPr lang="en-US" dirty="0"/>
          </a:p>
          <a:p>
            <a:pPr lvl="1"/>
            <a:r>
              <a:rPr lang="en-US" dirty="0"/>
              <a:t>Stresses Phases are critical to success</a:t>
            </a:r>
          </a:p>
          <a:p>
            <a:pPr lvl="1"/>
            <a:r>
              <a:rPr lang="en-US" dirty="0"/>
              <a:t>If not followed</a:t>
            </a:r>
          </a:p>
          <a:p>
            <a:pPr lvl="2"/>
            <a:r>
              <a:rPr lang="en-US" dirty="0"/>
              <a:t>Reduces contractors available for competition</a:t>
            </a:r>
          </a:p>
          <a:p>
            <a:pPr lvl="2"/>
            <a:r>
              <a:rPr lang="en-US" dirty="0"/>
              <a:t>Potential for higher contract prices </a:t>
            </a:r>
          </a:p>
          <a:p>
            <a:pPr lvl="1"/>
            <a:r>
              <a:rPr lang="en-US" dirty="0"/>
              <a:t>Partnered to develop DAU courses for government</a:t>
            </a:r>
          </a:p>
          <a:p>
            <a:r>
              <a:rPr lang="en-US" dirty="0"/>
              <a:t>	Points back to previous memo (01/17/2025) as well </a:t>
            </a:r>
          </a:p>
          <a:p>
            <a:endParaRPr lang="en-US" dirty="0"/>
          </a:p>
          <a:p>
            <a:pPr lvl="1"/>
            <a:r>
              <a:rPr lang="en-US" dirty="0">
                <a:hlinkClick r:id="rId5" tooltip="https://dodprocurementtoolbox.com/uploads/dopsr_cleared_osd_memo_cmmc_implementation_policy_d26075de0f.pdf"/>
              </a:rPr>
              <a:t>Implementing the Cybersecurity Maturity Model Certification Program: Guidance for Determining Appropriate CMMC Compliance Assessment Levels and Process for Waiving CMMC Assessment Requirements</a:t>
            </a:r>
            <a:endParaRPr lang="en-US" dirty="0"/>
          </a:p>
          <a:p>
            <a:pPr lvl="1"/>
            <a:r>
              <a:rPr lang="en-US" dirty="0"/>
              <a:t>Provides overview of program</a:t>
            </a:r>
          </a:p>
          <a:p>
            <a:pPr lvl="1"/>
            <a:r>
              <a:rPr lang="en-US" dirty="0"/>
              <a:t>Highlights Phase in periods</a:t>
            </a:r>
          </a:p>
          <a:p>
            <a:pPr lvl="1"/>
            <a:r>
              <a:rPr lang="en-US" dirty="0"/>
              <a:t>Describes how CMMC Assessment requirements may be waived BUT does not waiver the underlying security requirements which must still be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32 CFR Part 170 Effective Date: Dec 16,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48 CFR Effective Date: Nov 10, 2025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https://dodcio.defense.gov/cmmc/About/</a:t>
            </a:r>
          </a:p>
          <a:p>
            <a:endParaRPr lang="en-US" dirty="0"/>
          </a:p>
          <a:p>
            <a:endParaRPr lang="en-US" dirty="0"/>
          </a:p>
        </p:txBody>
      </p:sp>
      <p:sp>
        <p:nvSpPr>
          <p:cNvPr id="4" name="Slide Number Placeholder 3">
            <a:extLst>
              <a:ext uri="{FF2B5EF4-FFF2-40B4-BE49-F238E27FC236}">
                <a16:creationId xmlns:a16="http://schemas.microsoft.com/office/drawing/2014/main" id="{1AE7E45B-DB6C-899B-573B-256F90384F71}"/>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BD6B413-6383-4D2B-A233-C06FDA2D5302}"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400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FDE0-6271-9E2A-97B2-FD8858215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D7F5F-1CBA-D736-7AD6-F266DAFBF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99265-149F-961C-7639-53E6CA259A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Cybersecurity Maturity Model Certification Overview| October 2024, https://dodcio.defense.gov/Portals/0/Documents/CMMC/CMMC101.pdf</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9A3FA42-0482-4C9A-2D63-D26BCFD755CC}"/>
              </a:ext>
            </a:extLst>
          </p:cNvPr>
          <p:cNvSpPr>
            <a:spLocks noGrp="1"/>
          </p:cNvSpPr>
          <p:nvPr>
            <p:ph type="sldNum" sz="quarter" idx="5"/>
          </p:nvPr>
        </p:nvSpPr>
        <p:spPr/>
        <p:txBody>
          <a:bodyPr/>
          <a:lstStyle/>
          <a:p>
            <a:fld id="{E2171A22-84E6-4B62-A31C-293EB5412BB8}" type="slidenum">
              <a:rPr lang="en-US" smtClean="0"/>
              <a:t>26</a:t>
            </a:fld>
            <a:endParaRPr lang="en-US"/>
          </a:p>
        </p:txBody>
      </p:sp>
    </p:spTree>
    <p:extLst>
      <p:ext uri="{BB962C8B-B14F-4D97-AF65-F5344CB8AC3E}">
        <p14:creationId xmlns:p14="http://schemas.microsoft.com/office/powerpoint/2010/main" val="370488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27</a:t>
            </a:fld>
            <a:endParaRPr lang="en-US" dirty="0"/>
          </a:p>
        </p:txBody>
      </p:sp>
    </p:spTree>
    <p:extLst>
      <p:ext uri="{BB962C8B-B14F-4D97-AF65-F5344CB8AC3E}">
        <p14:creationId xmlns:p14="http://schemas.microsoft.com/office/powerpoint/2010/main" val="41237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domain links out to the domain information on the DIB SCC Cyber Assist site, </a:t>
            </a:r>
            <a:r>
              <a:rPr lang="en-US" sz="1200" u="sng" dirty="0">
                <a:hlinkClick r:id="rId3"/>
              </a:rPr>
              <a:t>https://ndisac.org/dibscc/cyberassist/cybersecurity-maturity-model-certification/</a:t>
            </a:r>
            <a:r>
              <a:rPr lang="en-US" sz="1200" u="sng" dirty="0"/>
              <a:t>.  </a:t>
            </a:r>
            <a:r>
              <a:rPr lang="en-US" sz="1200" dirty="0"/>
              <a:t>The </a:t>
            </a:r>
            <a:r>
              <a:rPr lang="en-US" sz="1200" dirty="0" err="1"/>
              <a:t>CyberAssist</a:t>
            </a:r>
            <a:r>
              <a:rPr lang="en-US" sz="1200" dirty="0"/>
              <a:t> site is a resource for suppliers to obtain more information on CMMC and other cybersecurity resources.</a:t>
            </a:r>
          </a:p>
          <a:p>
            <a:endParaRPr lang="en-US" sz="1200" dirty="0"/>
          </a:p>
          <a:p>
            <a:r>
              <a:rPr lang="en-US" sz="1200" dirty="0"/>
              <a:t>There are fourteen (14) domains in the CMMC Level  model.</a:t>
            </a:r>
          </a:p>
          <a:p>
            <a:endParaRPr lang="en-US" sz="1200" dirty="0"/>
          </a:p>
          <a:p>
            <a:r>
              <a:rPr lang="en-US" sz="1200" dirty="0"/>
              <a:t>When you click on one of the domains in the “CMMC Domains (14)” chart, you will be directed to the listing of all requirements for that domain. From there, you can narrow it down by level.</a:t>
            </a:r>
          </a:p>
          <a:p>
            <a:endParaRPr lang="en-US" sz="1200" dirty="0"/>
          </a:p>
          <a:p>
            <a:r>
              <a:rPr lang="en-US" sz="1200" dirty="0"/>
              <a:t>Click on the domain in each box or the direct link listed below.</a:t>
            </a:r>
          </a:p>
          <a:p>
            <a:pPr marL="171450" indent="-171450">
              <a:buFont typeface="Arial" panose="020B0604020202020204" pitchFamily="34" charset="0"/>
              <a:buChar char="•"/>
            </a:pPr>
            <a:r>
              <a:rPr lang="en-US" sz="1200" b="1" dirty="0"/>
              <a:t>Access Control (AC): </a:t>
            </a:r>
            <a:r>
              <a:rPr lang="en-US" sz="1200" dirty="0">
                <a:hlinkClick r:id="rId4"/>
              </a:rPr>
              <a:t>https://ndisac.org/dibscc/cyberassist/cybersecurity-maturity-model-certification/access-control/</a:t>
            </a:r>
            <a:endParaRPr lang="en-US" sz="1200" dirty="0"/>
          </a:p>
          <a:p>
            <a:pPr marL="171450" indent="-171450">
              <a:buFont typeface="Arial" panose="020B0604020202020204" pitchFamily="34" charset="0"/>
              <a:buChar char="•"/>
            </a:pPr>
            <a:r>
              <a:rPr lang="en-US" sz="1200" b="1" dirty="0"/>
              <a:t>Audit and Accountability (AU): </a:t>
            </a:r>
            <a:r>
              <a:rPr lang="en-US" sz="1200" dirty="0">
                <a:hlinkClick r:id="rId5"/>
              </a:rPr>
              <a:t>https://ndisac.org/dibscc/cyberassist/cybersecurity-maturity-model-certification/audit-and-accountability/</a:t>
            </a:r>
            <a:endParaRPr lang="en-US" sz="1200" dirty="0"/>
          </a:p>
          <a:p>
            <a:pPr marL="171450" indent="-171450">
              <a:buFont typeface="Arial" panose="020B0604020202020204" pitchFamily="34" charset="0"/>
              <a:buChar char="•"/>
            </a:pPr>
            <a:r>
              <a:rPr lang="en-US" sz="1200" b="1" dirty="0"/>
              <a:t>Awareness and Training (AT): </a:t>
            </a:r>
            <a:r>
              <a:rPr lang="en-US" sz="1200" dirty="0">
                <a:hlinkClick r:id="rId6"/>
              </a:rPr>
              <a:t>https://ndisac.org/dibscc/cyberassist/cybersecurity-maturity-model-certification/awareness-and-training/</a:t>
            </a:r>
            <a:endParaRPr lang="en-US" sz="1200" dirty="0"/>
          </a:p>
          <a:p>
            <a:pPr marL="171450" indent="-171450">
              <a:buFont typeface="Arial" panose="020B0604020202020204" pitchFamily="34" charset="0"/>
              <a:buChar char="•"/>
            </a:pPr>
            <a:r>
              <a:rPr lang="en-US" sz="1200" b="1" dirty="0"/>
              <a:t>Configuration Management (CM): </a:t>
            </a:r>
            <a:r>
              <a:rPr lang="en-US" sz="1200" dirty="0">
                <a:hlinkClick r:id="rId7"/>
              </a:rPr>
              <a:t>https://ndisac.org/dibscc/cyberassist/cybersecurity-maturity-model-certification/configuration-management/</a:t>
            </a:r>
            <a:endParaRPr lang="en-US" sz="1200" dirty="0"/>
          </a:p>
          <a:p>
            <a:pPr marL="171450" indent="-171450">
              <a:buFont typeface="Arial" panose="020B0604020202020204" pitchFamily="34" charset="0"/>
              <a:buChar char="•"/>
            </a:pPr>
            <a:r>
              <a:rPr lang="en-US" sz="1200" b="1" dirty="0"/>
              <a:t>Identification and Authentication (IA): </a:t>
            </a:r>
            <a:r>
              <a:rPr lang="en-US" sz="1200" dirty="0">
                <a:hlinkClick r:id="rId8"/>
              </a:rPr>
              <a:t>https://ndisac.org/dibscc/cyberassist/cybersecurity-maturity-model-certification/identification-and-authentication/</a:t>
            </a:r>
            <a:r>
              <a:rPr lang="en-US" sz="1200" dirty="0"/>
              <a:t> </a:t>
            </a:r>
          </a:p>
          <a:p>
            <a:pPr marL="171450" indent="-171450">
              <a:buFont typeface="Arial" panose="020B0604020202020204" pitchFamily="34" charset="0"/>
              <a:buChar char="•"/>
            </a:pPr>
            <a:r>
              <a:rPr lang="en-US" sz="1200" b="1" dirty="0"/>
              <a:t>Incident Response (IR): </a:t>
            </a:r>
            <a:r>
              <a:rPr lang="en-US" sz="1200" dirty="0">
                <a:hlinkClick r:id="rId9"/>
              </a:rPr>
              <a:t>https://ndisac.org/dibscc/cyberassist/cybersecurity-maturity-model-certification/incident-response/</a:t>
            </a:r>
            <a:endParaRPr lang="en-US" sz="1200" dirty="0"/>
          </a:p>
          <a:p>
            <a:pPr marL="171450" indent="-171450">
              <a:buFont typeface="Arial" panose="020B0604020202020204" pitchFamily="34" charset="0"/>
              <a:buChar char="•"/>
            </a:pPr>
            <a:r>
              <a:rPr lang="en-US" sz="1200" b="1" dirty="0"/>
              <a:t>Maintenance (MA): </a:t>
            </a:r>
            <a:r>
              <a:rPr lang="en-US" sz="1200" dirty="0">
                <a:hlinkClick r:id="rId10"/>
              </a:rPr>
              <a:t>https://ndisac.org/dibscc/cyberassist/cybersecurity-maturity-model-certification/maintenance/</a:t>
            </a:r>
            <a:r>
              <a:rPr lang="en-US" sz="1200" dirty="0"/>
              <a:t> </a:t>
            </a:r>
          </a:p>
          <a:p>
            <a:pPr marL="171450" indent="-171450">
              <a:buFont typeface="Arial" panose="020B0604020202020204" pitchFamily="34" charset="0"/>
              <a:buChar char="•"/>
            </a:pPr>
            <a:r>
              <a:rPr lang="en-US" sz="1200" b="1" dirty="0"/>
              <a:t>Media Protection (MP): </a:t>
            </a:r>
            <a:r>
              <a:rPr lang="en-US" sz="1200" dirty="0">
                <a:hlinkClick r:id="rId11"/>
              </a:rPr>
              <a:t>https://ndisac.org/dibscc/cyberassist/cybersecurity-maturity-model-certification/media-protection/</a:t>
            </a:r>
            <a:r>
              <a:rPr lang="en-US" sz="1200" dirty="0"/>
              <a:t> </a:t>
            </a:r>
          </a:p>
          <a:p>
            <a:pPr marL="171450" indent="-171450">
              <a:buFont typeface="Arial" panose="020B0604020202020204" pitchFamily="34" charset="0"/>
              <a:buChar char="•"/>
            </a:pPr>
            <a:r>
              <a:rPr lang="en-US" sz="1200" b="1" dirty="0"/>
              <a:t>Personnel Security (PS): </a:t>
            </a:r>
            <a:r>
              <a:rPr lang="en-US" sz="1200" dirty="0">
                <a:hlinkClick r:id="rId12"/>
              </a:rPr>
              <a:t>https://ndisac.org/dibscc/cyberassist/cybersecurity-maturity-model-certification/personnel-security/</a:t>
            </a:r>
            <a:r>
              <a:rPr lang="en-US" sz="1200" dirty="0"/>
              <a:t> </a:t>
            </a:r>
          </a:p>
          <a:p>
            <a:pPr marL="171450" indent="-171450">
              <a:buFont typeface="Arial" panose="020B0604020202020204" pitchFamily="34" charset="0"/>
              <a:buChar char="•"/>
            </a:pPr>
            <a:r>
              <a:rPr lang="en-US" sz="1200" b="1" dirty="0"/>
              <a:t>Physical Protection (PE): </a:t>
            </a:r>
            <a:r>
              <a:rPr lang="en-US" sz="1200" dirty="0">
                <a:hlinkClick r:id="rId13"/>
              </a:rPr>
              <a:t>https://ndisac.org/dibscc/cyberassist/cybersecurity-maturity-model-certification/physical-protection-2/</a:t>
            </a:r>
            <a:r>
              <a:rPr lang="en-US" sz="1200" dirty="0"/>
              <a:t> </a:t>
            </a:r>
          </a:p>
          <a:p>
            <a:pPr marL="171450" indent="-171450">
              <a:buFont typeface="Arial" panose="020B0604020202020204" pitchFamily="34" charset="0"/>
              <a:buChar char="•"/>
            </a:pPr>
            <a:r>
              <a:rPr lang="en-US" sz="1200" b="1" dirty="0"/>
              <a:t>Risk Assessment (RA): </a:t>
            </a:r>
            <a:r>
              <a:rPr lang="en-US" sz="1200" dirty="0">
                <a:hlinkClick r:id="rId14"/>
              </a:rPr>
              <a:t>https://ndisac.org/dibscc/cyberassist/cybersecurity-maturity-model-certification/risk-management/</a:t>
            </a:r>
            <a:r>
              <a:rPr lang="en-US" sz="1200" dirty="0"/>
              <a:t> </a:t>
            </a:r>
          </a:p>
          <a:p>
            <a:pPr marL="171450" indent="-171450">
              <a:buFont typeface="Arial" panose="020B0604020202020204" pitchFamily="34" charset="0"/>
              <a:buChar char="•"/>
            </a:pPr>
            <a:r>
              <a:rPr lang="en-US" sz="1200" b="1" dirty="0"/>
              <a:t>Security Assessment (CA): </a:t>
            </a:r>
            <a:r>
              <a:rPr lang="en-US" sz="1200" dirty="0">
                <a:hlinkClick r:id="rId15"/>
              </a:rPr>
              <a:t>https://ndisac.org/dibscc/cyberassist/cybersecurity-maturity-model-certification/security-assessment/</a:t>
            </a:r>
            <a:r>
              <a:rPr lang="en-US" sz="1200" dirty="0"/>
              <a:t> </a:t>
            </a:r>
          </a:p>
          <a:p>
            <a:pPr marL="171450" indent="-171450">
              <a:buFont typeface="Arial" panose="020B0604020202020204" pitchFamily="34" charset="0"/>
              <a:buChar char="•"/>
            </a:pPr>
            <a:r>
              <a:rPr lang="en-US" sz="1200" b="1" dirty="0"/>
              <a:t>Systems and Communications Protection (SC): </a:t>
            </a:r>
            <a:r>
              <a:rPr lang="en-US" sz="1200" dirty="0">
                <a:hlinkClick r:id="rId16"/>
              </a:rPr>
              <a:t>https://ndisac.org/dibscc/cyberassist/cybersecurity-maturity-model-certification/system-and-communications-protection/</a:t>
            </a:r>
            <a:r>
              <a:rPr lang="en-US" sz="1200" dirty="0"/>
              <a:t> </a:t>
            </a:r>
          </a:p>
          <a:p>
            <a:pPr marL="171450" indent="-171450">
              <a:buFont typeface="Arial" panose="020B0604020202020204" pitchFamily="34" charset="0"/>
              <a:buChar char="•"/>
            </a:pPr>
            <a:r>
              <a:rPr lang="en-US" sz="1200" b="1" dirty="0"/>
              <a:t>System and Information Integrity (SI): </a:t>
            </a:r>
            <a:r>
              <a:rPr lang="en-US" sz="1200" dirty="0">
                <a:hlinkClick r:id="rId17"/>
              </a:rPr>
              <a:t>https://ndisac.org/dibscc/cyberassist/cybersecurity-maturity-model-certification/system-and-information-integrity/</a:t>
            </a:r>
            <a:r>
              <a:rPr lang="en-US" sz="1200"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28</a:t>
            </a:fld>
            <a:endParaRPr lang="en-US"/>
          </a:p>
        </p:txBody>
      </p:sp>
    </p:spTree>
    <p:extLst>
      <p:ext uri="{BB962C8B-B14F-4D97-AF65-F5344CB8AC3E}">
        <p14:creationId xmlns:p14="http://schemas.microsoft.com/office/powerpoint/2010/main" val="320249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Access is the ability to make use of any system resource. Access control is the process of granting or denying requests to: use information; use information processing services; and enter company facilities. System-based access controls are called logical access controls. Logical access controls prescribe not only who or what (in the case of a process) is permitted to have access to a system resource, but also the type of access that is permitted. Controlling physical access to company facilities is also important. It provides for the protection of employees, plant equipment, hardware, software, networks, and data from physical actions and events that could cause serious loss or damage to the company.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Access Control (AC)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https://ndisac.org/dibscc/cyberassist/cybersecurity-maturity-model-certification/access-control/</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accent1">
                  <a:lumMod val="50000"/>
                  <a:lumOff val="50000"/>
                </a:schemeClr>
              </a:solidFill>
            </a:endParaRPr>
          </a:p>
          <a:p>
            <a:r>
              <a:rPr lang="en-US" dirty="0"/>
              <a:t>Questions for your company to assist with understanding the CMMC requirements:</a:t>
            </a:r>
          </a:p>
          <a:p>
            <a:pPr marL="171450" indent="-171450">
              <a:buFont typeface="Arial" panose="020B0604020202020204" pitchFamily="34" charset="0"/>
              <a:buChar char="•"/>
            </a:pPr>
            <a:r>
              <a:rPr lang="en-US" dirty="0"/>
              <a:t>What types of access is permitted to your company’s information systems?</a:t>
            </a:r>
          </a:p>
          <a:p>
            <a:pPr marL="171450" indent="-171450">
              <a:buFont typeface="Arial" panose="020B0604020202020204" pitchFamily="34" charset="0"/>
              <a:buChar char="•"/>
            </a:pPr>
            <a:r>
              <a:rPr lang="en-US" dirty="0"/>
              <a:t>How do control and manage connections between your company’s network and outside networks?</a:t>
            </a:r>
          </a:p>
          <a:p>
            <a:pPr marL="171450" indent="-171450">
              <a:buFont typeface="Arial" panose="020B0604020202020204" pitchFamily="34" charset="0"/>
              <a:buChar char="•"/>
            </a:pPr>
            <a:r>
              <a:rPr lang="en-US" dirty="0"/>
              <a:t>Does your company control and limit access of personal devices, e.g., laptops, phones, to your company’s network?</a:t>
            </a:r>
          </a:p>
          <a:p>
            <a:pPr marL="171450" indent="-171450">
              <a:buFont typeface="Arial" panose="020B0604020202020204" pitchFamily="34" charset="0"/>
              <a:buChar char="•"/>
            </a:pPr>
            <a:r>
              <a:rPr lang="en-US" dirty="0"/>
              <a:t>How does your company ensure access to sensitive information, e.g., Federal Contract Information (FCI), is protected?</a:t>
            </a:r>
          </a:p>
          <a:p>
            <a:pPr marL="171450" indent="-171450">
              <a:buFont typeface="Arial" panose="020B0604020202020204" pitchFamily="34" charset="0"/>
              <a:buChar char="•"/>
            </a:pPr>
            <a:r>
              <a:rPr lang="en-US" dirty="0"/>
              <a:t>Does your company control information posted and processed on publicly accessible systems, e.g. your company’s website?  Does your company limit and know what users are allowed to publish information on publicly accessible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29</a:t>
            </a:fld>
            <a:endParaRPr lang="en-US"/>
          </a:p>
        </p:txBody>
      </p:sp>
    </p:spTree>
    <p:extLst>
      <p:ext uri="{BB962C8B-B14F-4D97-AF65-F5344CB8AC3E}">
        <p14:creationId xmlns:p14="http://schemas.microsoft.com/office/powerpoint/2010/main" val="428031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Description:  </a:t>
            </a:r>
            <a:r>
              <a:rPr lang="en-US" sz="1200" dirty="0"/>
              <a:t>An audit is an independent review and examination of records and activities to assess the adequacy of system requirements and ensure compliance with established policies and operational procedures. An audit trail is a record of individuals who have accessed a system as well as what operations the user has performed during a given period. Audit trails maintain a record of system activity both by system and application processes and by user activity of systems and applications. In conjunction with appropriate tools and procedures, audit trails can assist in detecting security violations, performance issues, and flaws in applications. 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Audit and Accountability (AU)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https://ndisac.org/dibscc/cyberassist/cybersecurity-maturity-model-certification/audit-and-accountability/</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Are users uniquely identified in your systems? </a:t>
            </a:r>
          </a:p>
          <a:p>
            <a:pPr marL="171450" indent="-171450">
              <a:buFont typeface="Arial" panose="020B0604020202020204" pitchFamily="34" charset="0"/>
              <a:buChar char="•"/>
            </a:pPr>
            <a:r>
              <a:rPr lang="en-US" dirty="0"/>
              <a:t>Do you perform any type of event reviews? </a:t>
            </a:r>
          </a:p>
          <a:p>
            <a:pPr marL="171450" indent="-171450">
              <a:buFont typeface="Arial" panose="020B0604020202020204" pitchFamily="34" charset="0"/>
              <a:buChar char="•"/>
            </a:pPr>
            <a:r>
              <a:rPr lang="en-US" dirty="0"/>
              <a:t>Do you have any alerts setup when a failure occurs?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30</a:t>
            </a:fld>
            <a:endParaRPr lang="en-US"/>
          </a:p>
        </p:txBody>
      </p:sp>
    </p:spTree>
    <p:extLst>
      <p:ext uri="{BB962C8B-B14F-4D97-AF65-F5344CB8AC3E}">
        <p14:creationId xmlns:p14="http://schemas.microsoft.com/office/powerpoint/2010/main" val="56512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The company is responsible for making sure that managers and users are aware of the security risks associated with their activities and that employees are trained to carry out their information security-related duties and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Awareness and Training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https://ndisac.org/dibscc/cyberassist/cybersecurity-maturity-model-certification/awareness-and-training/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chemeClr val="accent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Questions </a:t>
            </a:r>
            <a:r>
              <a:rPr lang="en-US" dirty="0"/>
              <a:t>for your company to assist with understanding the CMMC </a:t>
            </a:r>
            <a:r>
              <a:rPr lang="en-US" sz="1200" dirty="0"/>
              <a:t>requirements</a:t>
            </a:r>
            <a:r>
              <a:rPr lang="en-US" sz="1200" b="0" dirty="0"/>
              <a:t>:</a:t>
            </a:r>
          </a:p>
          <a:p>
            <a:pPr marL="171450" indent="-171450">
              <a:buFont typeface="Arial" panose="020B0604020202020204" pitchFamily="34" charset="0"/>
              <a:buChar char="•"/>
            </a:pPr>
            <a:r>
              <a:rPr lang="en-US" dirty="0"/>
              <a:t>Do you have any training on job duties or protection of information? </a:t>
            </a:r>
          </a:p>
          <a:p>
            <a:pPr marL="171450" indent="-171450">
              <a:buFont typeface="Arial" panose="020B0604020202020204" pitchFamily="34" charset="0"/>
              <a:buChar char="•"/>
            </a:pPr>
            <a:r>
              <a:rPr lang="en-US" dirty="0"/>
              <a:t>Is the training recurring?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31</a:t>
            </a:fld>
            <a:endParaRPr lang="en-US"/>
          </a:p>
        </p:txBody>
      </p:sp>
    </p:spTree>
    <p:extLst>
      <p:ext uri="{BB962C8B-B14F-4D97-AF65-F5344CB8AC3E}">
        <p14:creationId xmlns:p14="http://schemas.microsoft.com/office/powerpoint/2010/main" val="201658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Configuration management consists of determining and documenting the appropriate specific settings for a system, conducting security impact analyses, and managing changes through a change control board. It allows the entire system to be reviewed to help ensure that a change made on one system does not have adverse effects on another system. Companies establish and maintain baseline configurations and inventories of company systems, including hardware, software, firmware, and documentation throughout the respective SDLC and establish and enforce security configuration settings for information technology products employed in company systems.</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Configuration Management (CM)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https://ndisac.org/dibscc/cyberassist/cybersecurity-maturity-model-certification/configuration-management/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baseline configurations (software, hardware, etc.)? </a:t>
            </a:r>
          </a:p>
          <a:p>
            <a:pPr marL="171450" indent="-171450">
              <a:buFont typeface="Arial" panose="020B0604020202020204" pitchFamily="34" charset="0"/>
              <a:buChar char="•"/>
            </a:pPr>
            <a:r>
              <a:rPr lang="en-US" dirty="0"/>
              <a:t>Do you setup any specific security settings?</a:t>
            </a:r>
          </a:p>
          <a:p>
            <a:pPr marL="171450" indent="-171450">
              <a:buFont typeface="Arial" panose="020B0604020202020204" pitchFamily="34" charset="0"/>
              <a:buChar char="•"/>
            </a:pPr>
            <a:r>
              <a:rPr lang="en-US" dirty="0"/>
              <a:t>Do you review changes to your systems before they occur? </a:t>
            </a:r>
          </a:p>
          <a:p>
            <a:pPr marL="171450" indent="-171450">
              <a:buFont typeface="Arial" panose="020B0604020202020204" pitchFamily="34" charset="0"/>
              <a:buChar char="•"/>
            </a:pPr>
            <a:r>
              <a:rPr lang="en-US" dirty="0"/>
              <a:t>Do you limit what software can be installed and run on your systems?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32</a:t>
            </a:fld>
            <a:endParaRPr lang="en-US"/>
          </a:p>
        </p:txBody>
      </p:sp>
    </p:spTree>
    <p:extLst>
      <p:ext uri="{BB962C8B-B14F-4D97-AF65-F5344CB8AC3E}">
        <p14:creationId xmlns:p14="http://schemas.microsoft.com/office/powerpoint/2010/main" val="369823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For most systems, identification and authentication is often the first line of defense. Identification is the means of verifying the identity of a user, process, or device, typically as a prerequisite for granting access to resources in a system. 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Access control often requires that the system can identify and differentiate between users. Companies should identify system users, processes acting on behalf of users, or devices and authenticate or verify the identities of those users, processes, or devices, as a prerequisite to allowing access to company systems.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Identification and Authentication (IA)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https://ndisac.org/dibscc/cyberassist/cybersecurity-maturity-model-certification/identification-and-authentication/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1</a:t>
            </a:r>
            <a:r>
              <a:rPr lang="en-US" sz="1200" dirty="0"/>
              <a:t> requirements can be located here: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a:t>
            </a:r>
            <a:r>
              <a:rPr lang="en-US" sz="1200" dirty="0"/>
              <a:t>requirements</a:t>
            </a:r>
            <a:r>
              <a:rPr lang="en-US" dirty="0"/>
              <a:t>:</a:t>
            </a:r>
          </a:p>
          <a:p>
            <a:pPr marL="171450" indent="-171450">
              <a:buFont typeface="Arial" panose="020B0604020202020204" pitchFamily="34" charset="0"/>
              <a:buChar char="•"/>
            </a:pPr>
            <a:r>
              <a:rPr lang="en-US" dirty="0"/>
              <a:t>How do users log into your systems? </a:t>
            </a:r>
          </a:p>
          <a:p>
            <a:pPr marL="171450" indent="-171450">
              <a:buFont typeface="Arial" panose="020B0604020202020204" pitchFamily="34" charset="0"/>
              <a:buChar char="•"/>
            </a:pPr>
            <a:r>
              <a:rPr lang="en-US" dirty="0"/>
              <a:t>Does everyone have full administrative rights on all systems? </a:t>
            </a:r>
          </a:p>
          <a:p>
            <a:pPr marL="171450" indent="-171450">
              <a:buFont typeface="Arial" panose="020B0604020202020204" pitchFamily="34" charset="0"/>
              <a:buChar char="•"/>
            </a:pPr>
            <a:r>
              <a:rPr lang="en-US" dirty="0"/>
              <a:t>Do you use any type of multifactor authentication (MFA)? </a:t>
            </a:r>
          </a:p>
          <a:p>
            <a:pPr marL="171450" indent="-171450">
              <a:buFont typeface="Arial" panose="020B0604020202020204" pitchFamily="34" charset="0"/>
              <a:buChar char="•"/>
            </a:pPr>
            <a:r>
              <a:rPr lang="en-US" dirty="0"/>
              <a:t>Do you have any password requirements setup?  </a:t>
            </a:r>
          </a:p>
          <a:p>
            <a:pPr marL="171450" indent="-171450">
              <a:buFont typeface="Arial" panose="020B0604020202020204" pitchFamily="34" charset="0"/>
              <a:buChar char="•"/>
            </a:pPr>
            <a:r>
              <a:rPr lang="en-US" dirty="0"/>
              <a:t>Do you have a process for removing user accounts when an individual leaves the company?</a:t>
            </a:r>
          </a:p>
        </p:txBody>
      </p:sp>
      <p:sp>
        <p:nvSpPr>
          <p:cNvPr id="4" name="Slide Number Placeholder 3"/>
          <p:cNvSpPr>
            <a:spLocks noGrp="1"/>
          </p:cNvSpPr>
          <p:nvPr>
            <p:ph type="sldNum" sz="quarter" idx="5"/>
          </p:nvPr>
        </p:nvSpPr>
        <p:spPr/>
        <p:txBody>
          <a:bodyPr/>
          <a:lstStyle/>
          <a:p>
            <a:fld id="{E2171A22-84E6-4B62-A31C-293EB5412BB8}" type="slidenum">
              <a:rPr lang="en-US" smtClean="0"/>
              <a:t>33</a:t>
            </a:fld>
            <a:endParaRPr lang="en-US"/>
          </a:p>
        </p:txBody>
      </p:sp>
    </p:spTree>
    <p:extLst>
      <p:ext uri="{BB962C8B-B14F-4D97-AF65-F5344CB8AC3E}">
        <p14:creationId xmlns:p14="http://schemas.microsoft.com/office/powerpoint/2010/main" val="1901513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Description: </a:t>
            </a:r>
            <a:r>
              <a:rPr lang="en-US" dirty="0"/>
              <a:t>The actions the organization takes to prevent or contain the impact of an incident to the organization while it is occurring or shortly after it has occurred. </a:t>
            </a:r>
            <a:r>
              <a:rPr lang="en-US" sz="1200" kern="1200" dirty="0">
                <a:solidFill>
                  <a:schemeClr val="tx1"/>
                </a:solidFill>
                <a:effectLst/>
                <a:latin typeface="+mn-lt"/>
                <a:ea typeface="+mn-ea"/>
                <a:cs typeface="+mn-cs"/>
              </a:rPr>
              <a:t>Source: CERT RMM v1.2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Incident Response (IR) </a:t>
            </a:r>
            <a:r>
              <a:rPr lang="en-US" sz="1200" dirty="0"/>
              <a:t>requirements</a:t>
            </a:r>
            <a:r>
              <a:rPr lang="en-US" sz="1200" b="0" i="0" kern="1200" dirty="0">
                <a:solidFill>
                  <a:schemeClr val="tx1"/>
                </a:solidFill>
                <a:effectLst/>
                <a:latin typeface="+mn-lt"/>
                <a:ea typeface="+mn-ea"/>
                <a:cs typeface="+mn-cs"/>
              </a:rPr>
              <a:t> can be located here:</a:t>
            </a:r>
            <a:r>
              <a:rPr lang="en-US" b="1" dirty="0"/>
              <a:t> </a:t>
            </a:r>
            <a:r>
              <a:rPr lang="en-US" dirty="0">
                <a:hlinkClick r:id="rId3"/>
              </a:rPr>
              <a:t>https://ndisac.org/dibscc/cyberassist/cybersecurity-maturity-model-certification/incident-response/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have any processes for responding to any type of event that affects your business? </a:t>
            </a:r>
          </a:p>
          <a:p>
            <a:pPr marL="171450" indent="-171450">
              <a:buFont typeface="Arial" panose="020B0604020202020204" pitchFamily="34" charset="0"/>
              <a:buChar char="•"/>
            </a:pPr>
            <a:r>
              <a:rPr lang="en-US" dirty="0"/>
              <a:t>Do you test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34</a:t>
            </a:fld>
            <a:endParaRPr lang="en-US"/>
          </a:p>
        </p:txBody>
      </p:sp>
    </p:spTree>
    <p:extLst>
      <p:ext uri="{BB962C8B-B14F-4D97-AF65-F5344CB8AC3E}">
        <p14:creationId xmlns:p14="http://schemas.microsoft.com/office/powerpoint/2010/main" val="346286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To keep systems in good working order and to minimize risks from hardware and software failures, it is important that companies establish procedures for systems maintenance. There are many ways a company can address these maintenance requirements. Companies should perform periodic and timely maintenance on company systems and provide effective controls on the tools, techniques, mechanisms, and personnel used to conduct system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Maintenance (MA)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https://ndisac.org/dibscc/cyberassist/cybersecurity-maturity-model-certification/maintenance/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patch your systems regularly?  </a:t>
            </a:r>
          </a:p>
          <a:p>
            <a:pPr marL="171450" indent="-171450">
              <a:buFont typeface="Arial" panose="020B0604020202020204" pitchFamily="34" charset="0"/>
              <a:buChar char="•"/>
            </a:pPr>
            <a:r>
              <a:rPr lang="en-US" dirty="0"/>
              <a:t>Do you sanitize systems before sending for repair? </a:t>
            </a:r>
          </a:p>
          <a:p>
            <a:pPr marL="171450" indent="-171450">
              <a:buFont typeface="Arial" panose="020B0604020202020204" pitchFamily="34" charset="0"/>
              <a:buChar char="•"/>
            </a:pPr>
            <a:r>
              <a:rPr lang="en-US" dirty="0"/>
              <a:t>Do you monitor repair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35</a:t>
            </a:fld>
            <a:endParaRPr lang="en-US"/>
          </a:p>
        </p:txBody>
      </p:sp>
    </p:spTree>
    <p:extLst>
      <p:ext uri="{BB962C8B-B14F-4D97-AF65-F5344CB8AC3E}">
        <p14:creationId xmlns:p14="http://schemas.microsoft.com/office/powerpoint/2010/main" val="955059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Media protections also include physically controlling system media and ensuring accountability, as well as restricting mobile devices capable of storing and carrying information into or outside of restricted areas. Companies should protect system media, both paper and digital, limit access to information on system media to authorized users, and sanitize or destroy system media before disposal or release for reuse.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Media Protection (MP)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https://ndisac.org/dibscc/cyberassist/cybersecurity-maturity-model-certification/media-protection/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000" dirty="0"/>
              <a:t>CMMC </a:t>
            </a:r>
            <a:r>
              <a:rPr lang="en-US" sz="1000" b="1" dirty="0"/>
              <a:t>Level 1</a:t>
            </a:r>
            <a:r>
              <a:rPr lang="en-US" sz="1000" dirty="0"/>
              <a:t> requirements can be located here</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dirty="0"/>
              <a:t>Questions for your company to assist with understanding the CMMC </a:t>
            </a:r>
            <a:r>
              <a:rPr lang="en-US" sz="1200" dirty="0"/>
              <a:t>requirements</a:t>
            </a:r>
            <a:r>
              <a:rPr lang="en-US" dirty="0"/>
              <a:t>:</a:t>
            </a:r>
          </a:p>
          <a:p>
            <a:pPr marL="171450" indent="-171450">
              <a:buFont typeface="Arial" panose="020B0604020202020204" pitchFamily="34" charset="0"/>
              <a:buChar char="•"/>
            </a:pPr>
            <a:r>
              <a:rPr lang="en-US" dirty="0"/>
              <a:t>Do you sanitize systems before sending for disposal? </a:t>
            </a:r>
          </a:p>
          <a:p>
            <a:pPr marL="171450" indent="-171450">
              <a:buFont typeface="Arial" panose="020B0604020202020204" pitchFamily="34" charset="0"/>
              <a:buChar char="•"/>
            </a:pPr>
            <a:r>
              <a:rPr lang="en-US" dirty="0"/>
              <a:t>Do you protect backups at off-site facilities? </a:t>
            </a:r>
          </a:p>
          <a:p>
            <a:pPr marL="171450" indent="-171450">
              <a:buFont typeface="Arial" panose="020B0604020202020204" pitchFamily="34" charset="0"/>
              <a:buChar char="•"/>
            </a:pPr>
            <a:r>
              <a:rPr lang="en-US" dirty="0"/>
              <a:t>Do you protect your systems from removable media especially when coming from an unknown source?</a:t>
            </a:r>
          </a:p>
        </p:txBody>
      </p:sp>
      <p:sp>
        <p:nvSpPr>
          <p:cNvPr id="4" name="Slide Number Placeholder 3"/>
          <p:cNvSpPr>
            <a:spLocks noGrp="1"/>
          </p:cNvSpPr>
          <p:nvPr>
            <p:ph type="sldNum" sz="quarter" idx="5"/>
          </p:nvPr>
        </p:nvSpPr>
        <p:spPr/>
        <p:txBody>
          <a:bodyPr/>
          <a:lstStyle/>
          <a:p>
            <a:fld id="{E2171A22-84E6-4B62-A31C-293EB5412BB8}" type="slidenum">
              <a:rPr lang="en-US" smtClean="0"/>
              <a:t>36</a:t>
            </a:fld>
            <a:endParaRPr lang="en-US"/>
          </a:p>
        </p:txBody>
      </p:sp>
    </p:spTree>
    <p:extLst>
      <p:ext uri="{BB962C8B-B14F-4D97-AF65-F5344CB8AC3E}">
        <p14:creationId xmlns:p14="http://schemas.microsoft.com/office/powerpoint/2010/main" val="2788159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Companies should ensure that individuals occupying positions of responsibility within the company (including third-party service providers) are trustworthy and meet established security criteria for those positions, ensure that company information and systems are protected during and after personnel actions such as terminations and transfers, and employ formal sanctions for personnel failing to comply with company security policies and procedures. </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Personnel Security (PS)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https://ndisac.org/dibscc/cyberassist/cybersecurity-maturity-model-certification/personnel-security/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0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a:t>
            </a:r>
            <a:r>
              <a:rPr lang="en-US" dirty="0"/>
              <a:t>for your company to assist with understanding the CMMC </a:t>
            </a:r>
            <a:r>
              <a:rPr lang="en-US" sz="1200" dirty="0"/>
              <a:t>requirements: </a:t>
            </a:r>
          </a:p>
          <a:p>
            <a:pPr marL="171450" indent="-171450">
              <a:buFont typeface="Arial" panose="020B0604020202020204" pitchFamily="34" charset="0"/>
              <a:buChar char="•"/>
            </a:pPr>
            <a:r>
              <a:rPr lang="en-US" dirty="0"/>
              <a:t>Do you perform background checks on employees? </a:t>
            </a:r>
          </a:p>
          <a:p>
            <a:pPr marL="171450" indent="-171450">
              <a:buFont typeface="Arial" panose="020B0604020202020204" pitchFamily="34" charset="0"/>
              <a:buChar char="•"/>
            </a:pPr>
            <a:r>
              <a:rPr lang="en-US" dirty="0"/>
              <a:t>Do you remove/disable access when an employee leaves the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37</a:t>
            </a:fld>
            <a:endParaRPr lang="en-US"/>
          </a:p>
        </p:txBody>
      </p:sp>
    </p:spTree>
    <p:extLst>
      <p:ext uri="{BB962C8B-B14F-4D97-AF65-F5344CB8AC3E}">
        <p14:creationId xmlns:p14="http://schemas.microsoft.com/office/powerpoint/2010/main" val="3467391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The term physical (and environmental) security refers to measures taken to protect systems, buildings, and related supporting infrastructure against threats associated with their physical environment. Companies should limit physical access to systems, equipment, and the respective operating environments to authorized individuals, protect the physical plant and support infrastructure for systems, provide supporting utilities for systems, protect systems against environmental hazards, and provide appropriate environmental controls in facilities containing systems.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Physical Protection (PE)</a:t>
            </a:r>
            <a:r>
              <a:rPr lang="en-US" sz="1200" b="0" i="0" kern="1200" dirty="0">
                <a:solidFill>
                  <a:schemeClr val="tx1"/>
                </a:solidFill>
                <a:effectLst/>
                <a:latin typeface="+mn-lt"/>
                <a:ea typeface="+mn-ea"/>
                <a:cs typeface="+mn-cs"/>
              </a:rPr>
              <a:t>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200" dirty="0">
                <a:hlinkClick r:id="rId3"/>
              </a:rPr>
              <a:t>https://ndisac.org/dibscc/cyberassist/cybersecurity-maturity-model-certification/physical-protection-2/</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1</a:t>
            </a:r>
            <a:r>
              <a:rPr lang="en-US" sz="1000" dirty="0"/>
              <a:t> requirements can be located here: </a:t>
            </a:r>
            <a:r>
              <a:rPr lang="en-US"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dirty="0"/>
              <a:t>Do you track and monitor visitors? </a:t>
            </a:r>
          </a:p>
          <a:p>
            <a:pPr marL="171450" indent="-171450">
              <a:buFont typeface="Arial" panose="020B0604020202020204" pitchFamily="34" charset="0"/>
              <a:buChar char="•"/>
            </a:pPr>
            <a:r>
              <a:rPr lang="en-US" dirty="0"/>
              <a:t>Is physical access to systems limited? </a:t>
            </a:r>
          </a:p>
          <a:p>
            <a:pPr marL="171450" indent="-171450">
              <a:buFont typeface="Arial" panose="020B0604020202020204" pitchFamily="34" charset="0"/>
              <a:buChar char="•"/>
            </a:pPr>
            <a:r>
              <a:rPr lang="en-US" dirty="0"/>
              <a:t>Do you take security measures when working offsite?</a:t>
            </a:r>
          </a:p>
        </p:txBody>
      </p:sp>
      <p:sp>
        <p:nvSpPr>
          <p:cNvPr id="4" name="Slide Number Placeholder 3"/>
          <p:cNvSpPr>
            <a:spLocks noGrp="1"/>
          </p:cNvSpPr>
          <p:nvPr>
            <p:ph type="sldNum" sz="quarter" idx="5"/>
          </p:nvPr>
        </p:nvSpPr>
        <p:spPr/>
        <p:txBody>
          <a:bodyPr/>
          <a:lstStyle/>
          <a:p>
            <a:fld id="{E2171A22-84E6-4B62-A31C-293EB5412BB8}" type="slidenum">
              <a:rPr lang="en-US" smtClean="0"/>
              <a:t>38</a:t>
            </a:fld>
            <a:endParaRPr lang="en-US"/>
          </a:p>
        </p:txBody>
      </p:sp>
    </p:spTree>
    <p:extLst>
      <p:ext uri="{BB962C8B-B14F-4D97-AF65-F5344CB8AC3E}">
        <p14:creationId xmlns:p14="http://schemas.microsoft.com/office/powerpoint/2010/main" val="4240092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Risk assessments identify and prioritize risks to company operations, assets, employees, and other organizations that may result from the operation of a system. Risk assessments inform company decision makers and support risk responses by identifying: relevant threats to organizations or threats directed through organizations against other organizations, vulnerabilities both internal and external to organizations, impact (i.e., harm) to the company that may occur given the potential for threats exploiting vulnerabilities, and the likelihood that harm will occur.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Risk Assessment (RA) </a:t>
            </a:r>
            <a:r>
              <a:rPr lang="en-US" sz="1200" dirty="0"/>
              <a:t>requirements</a:t>
            </a:r>
            <a:r>
              <a:rPr lang="en-US" sz="1200" b="0" i="0" kern="1200" dirty="0">
                <a:solidFill>
                  <a:schemeClr val="tx1"/>
                </a:solidFill>
                <a:effectLst/>
                <a:latin typeface="+mn-lt"/>
                <a:ea typeface="+mn-ea"/>
                <a:cs typeface="+mn-cs"/>
              </a:rPr>
              <a:t> can be located here:</a:t>
            </a:r>
            <a:r>
              <a:rPr lang="en-US" sz="1200" b="1" dirty="0"/>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https://ndisac.org/dibscc/cyberassist/cybersecurity-maturity-model-certification/risk-assessment/</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CMMC </a:t>
            </a:r>
            <a:r>
              <a:rPr lang="en-US" sz="1200" b="1" dirty="0"/>
              <a:t>Level 2</a:t>
            </a:r>
            <a:r>
              <a:rPr lang="en-US" sz="1200" dirty="0"/>
              <a:t> requirements can be located here: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Questions </a:t>
            </a:r>
            <a:r>
              <a:rPr lang="en-US" sz="1800" dirty="0"/>
              <a:t>for your company to assist with understanding the CMMC requirements</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2800" dirty="0"/>
              <a:t>Do you assess risk to your company and systems? </a:t>
            </a:r>
          </a:p>
          <a:p>
            <a:pPr marL="171450" indent="-171450">
              <a:buFont typeface="Arial" panose="020B0604020202020204" pitchFamily="34" charset="0"/>
              <a:buChar char="•"/>
            </a:pPr>
            <a:r>
              <a:rPr lang="en-US" sz="2800" dirty="0"/>
              <a:t>Do you scan for and remediate systems vulnerabilities? </a:t>
            </a:r>
          </a:p>
          <a:p>
            <a:pPr marL="171450" indent="-171450">
              <a:buFont typeface="Arial" panose="020B0604020202020204" pitchFamily="34" charset="0"/>
              <a:buChar char="•"/>
            </a:pPr>
            <a:r>
              <a:rPr lang="en-US" sz="2800" dirty="0"/>
              <a:t>Do you perform backups of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39</a:t>
            </a:fld>
            <a:endParaRPr lang="en-US"/>
          </a:p>
        </p:txBody>
      </p:sp>
    </p:spTree>
    <p:extLst>
      <p:ext uri="{BB962C8B-B14F-4D97-AF65-F5344CB8AC3E}">
        <p14:creationId xmlns:p14="http://schemas.microsoft.com/office/powerpoint/2010/main" val="3195849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a:t>
            </a:r>
            <a:r>
              <a:rPr lang="en-US" dirty="0"/>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The assessment also helps determine if the implemented requirements are the most effective and cost-efficient solution for the function they are intended to serve. Companies should periodically assess the security requirements in company systems to determine if the requirements are effective in their application, develop and implement plans of action designed to correct deficiencies and reduce or eliminate vulnerabilities in company systems, authorize the operation of company systems and any associated system connections, and monitor security requirements on an ongoing basis to ensure the continued effectiveness of the requirements, and document these actions in the System Security Plan.</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Security Assessment (CA) </a:t>
            </a:r>
            <a:r>
              <a:rPr lang="en-US" sz="1200" dirty="0"/>
              <a:t>requirements</a:t>
            </a:r>
            <a:r>
              <a:rPr lang="en-US" sz="1200" b="0" i="0" kern="1200" dirty="0">
                <a:solidFill>
                  <a:schemeClr val="tx1"/>
                </a:solidFill>
                <a:effectLst/>
                <a:latin typeface="+mn-lt"/>
                <a:ea typeface="+mn-ea"/>
                <a:cs typeface="+mn-cs"/>
              </a:rPr>
              <a:t> can be located here: </a:t>
            </a:r>
            <a:r>
              <a:rPr lang="en-US" sz="1200" dirty="0">
                <a:hlinkClick r:id="rId3"/>
              </a:rPr>
              <a:t>https://ndisac.org/dibscc/cyberassist/cybersecurity-maturity-model-certification/security-assessment/</a:t>
            </a:r>
            <a:r>
              <a:rPr lang="en-US" sz="12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Questions </a:t>
            </a:r>
            <a:r>
              <a:rPr lang="en-US" dirty="0"/>
              <a:t>for your company to assist with understanding the CMMC </a:t>
            </a:r>
            <a:r>
              <a:rPr lang="en-US" sz="1200" dirty="0"/>
              <a:t>requirements:</a:t>
            </a:r>
          </a:p>
          <a:p>
            <a:pPr marL="171450" indent="-171450">
              <a:buFont typeface="Arial" panose="020B0604020202020204" pitchFamily="34" charset="0"/>
              <a:buChar char="•"/>
            </a:pPr>
            <a:r>
              <a:rPr lang="en-US" dirty="0"/>
              <a:t>Do you periodically assess your security controls? </a:t>
            </a:r>
          </a:p>
          <a:p>
            <a:pPr marL="171450" indent="-171450">
              <a:buFont typeface="Arial" panose="020B0604020202020204" pitchFamily="34" charset="0"/>
              <a:buChar char="•"/>
            </a:pPr>
            <a:r>
              <a:rPr lang="en-US" dirty="0"/>
              <a:t>Do you resolve any deficiencies found in security controls? </a:t>
            </a:r>
          </a:p>
          <a:p>
            <a:pPr marL="171450" indent="-171450">
              <a:buFont typeface="Arial" panose="020B0604020202020204" pitchFamily="34" charset="0"/>
              <a:buChar char="•"/>
            </a:pPr>
            <a:r>
              <a:rPr lang="en-US" dirty="0"/>
              <a:t>Do you document how your systems are protected and interconnected?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40</a:t>
            </a:fld>
            <a:endParaRPr lang="en-US"/>
          </a:p>
        </p:txBody>
      </p:sp>
    </p:spTree>
    <p:extLst>
      <p:ext uri="{BB962C8B-B14F-4D97-AF65-F5344CB8AC3E}">
        <p14:creationId xmlns:p14="http://schemas.microsoft.com/office/powerpoint/2010/main" val="302605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System and communications protection requirements provide an array of safeguards for the system. Some of the requirements in this family address the confidentiality information at rest and in transit. The protection of confidentiality can be provided by these requirements through physical or logical means. Companies can better safeguard their information by separating user functionality and system management functionality. Providing this type of protection prevents the presentation of system management-related functionality on an interface for non-privileged users.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sz="1200" b="1" i="0" kern="1200" dirty="0">
                <a:solidFill>
                  <a:schemeClr val="tx1"/>
                </a:solidFill>
                <a:effectLst/>
                <a:latin typeface="+mn-lt"/>
                <a:ea typeface="+mn-ea"/>
                <a:cs typeface="+mn-cs"/>
              </a:rPr>
              <a:t>System and Communications Protection (SC) </a:t>
            </a:r>
            <a:r>
              <a:rPr lang="en-US" sz="1200" dirty="0"/>
              <a:t>requirements</a:t>
            </a:r>
            <a:r>
              <a:rPr lang="en-US" sz="1200" b="0" i="0" kern="1200" dirty="0">
                <a:solidFill>
                  <a:schemeClr val="tx1"/>
                </a:solidFill>
                <a:effectLst/>
                <a:latin typeface="+mn-lt"/>
                <a:ea typeface="+mn-ea"/>
                <a:cs typeface="+mn-cs"/>
              </a:rPr>
              <a:t> can be located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https://ndisac.org/dibscc/cyberassist/cybersecurity-maturity-model-certification/system-and-communications-protection/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have firewalls and other segregation on your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segregate public-facing systems from internal only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encryption when transmitting over the Internet?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limit the ability to connect to systems from outside the company?</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41</a:t>
            </a:fld>
            <a:endParaRPr lang="en-US"/>
          </a:p>
        </p:txBody>
      </p:sp>
    </p:spTree>
    <p:extLst>
      <p:ext uri="{BB962C8B-B14F-4D97-AF65-F5344CB8AC3E}">
        <p14:creationId xmlns:p14="http://schemas.microsoft.com/office/powerpoint/2010/main" val="3926175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Description:  </a:t>
            </a:r>
            <a:r>
              <a:rPr lang="en-US" sz="1200" dirty="0"/>
              <a:t>Integrity is defined as guarding against improper information modification or destruction, and includes ensuring information non-repudiation and authenticity. It is the assertion that data can only be accessed or modified by the authorized employees. System and information integrity provides assurance that the information being accessed has not been meddled with or damaged by an error in the system. Companies should identify, report, and correct information and system flaws in a timely manner, provide protection from malicious code at appropriate locations within company systems, and monitor system security alerts and advisories and respond appropriately.</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CMMC </a:t>
            </a:r>
            <a:r>
              <a:rPr lang="en-US" b="1" dirty="0"/>
              <a:t>System and Information Integrity (SI) </a:t>
            </a:r>
            <a:r>
              <a:rPr lang="en-US" sz="1200" dirty="0"/>
              <a:t>requirements</a:t>
            </a:r>
            <a:r>
              <a:rPr lang="en-US" sz="1200" b="0" i="0" kern="1200" dirty="0">
                <a:solidFill>
                  <a:schemeClr val="tx1"/>
                </a:solidFill>
                <a:effectLst/>
                <a:latin typeface="+mn-lt"/>
                <a:ea typeface="+mn-ea"/>
                <a:cs typeface="+mn-cs"/>
              </a:rPr>
              <a:t> can be located here:</a:t>
            </a:r>
          </a:p>
          <a:p>
            <a:r>
              <a:rPr lang="en-US" sz="1200" dirty="0">
                <a:hlinkClick r:id="rId3"/>
              </a:rPr>
              <a:t>https://ndisac.org/dibscc/cyberassist/cybersecurity-maturity-model-certification/system-and-information-integrity/</a:t>
            </a:r>
            <a:r>
              <a:rPr lang="en-US" sz="1200" dirty="0"/>
              <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CMMC </a:t>
            </a:r>
            <a:r>
              <a:rPr lang="en-US" sz="800" b="1" dirty="0"/>
              <a:t>Level 1</a:t>
            </a:r>
            <a:r>
              <a:rPr lang="en-US" sz="800" dirty="0"/>
              <a:t> requirements can be located here: </a:t>
            </a:r>
            <a:r>
              <a:rPr lang="en-US" sz="10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https://ndisac.org/dibscc/cyberassist/cybersecurity-maturity-model-certification/level-1/</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CMMC </a:t>
            </a:r>
            <a:r>
              <a:rPr lang="en-US" sz="1000" b="1" dirty="0"/>
              <a:t>Level 2</a:t>
            </a:r>
            <a:r>
              <a:rPr lang="en-US" sz="1000" dirty="0"/>
              <a:t> 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t>
            </a:r>
            <a:r>
              <a:rPr lang="en-US" sz="12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Level 3 </a:t>
            </a:r>
            <a:r>
              <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requirements can be located here: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https://ndisac.org/dibscc/cyberassist/cybersecurity-maturity-model-certification/level-3/</a:t>
            </a: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Questions </a:t>
            </a:r>
            <a:r>
              <a:rPr lang="en-US" dirty="0"/>
              <a:t>for your company to assist with understanding the CMMC </a:t>
            </a:r>
            <a:r>
              <a:rPr lang="en-US" sz="1200" dirty="0"/>
              <a:t>requirements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use Anti-malware/Anti-virus software and keep it updated?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 you monitor for system vulnerabilities and/or malicious attacks?</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42</a:t>
            </a:fld>
            <a:endParaRPr lang="en-US"/>
          </a:p>
        </p:txBody>
      </p:sp>
    </p:spTree>
    <p:extLst>
      <p:ext uri="{BB962C8B-B14F-4D97-AF65-F5344CB8AC3E}">
        <p14:creationId xmlns:p14="http://schemas.microsoft.com/office/powerpoint/2010/main" val="2770621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requirement is specified using the convention of </a:t>
            </a:r>
            <a:r>
              <a:rPr lang="en-US" sz="1200" b="1" dirty="0"/>
              <a:t>DD.L#-REQ </a:t>
            </a:r>
            <a:r>
              <a:rPr lang="en-US" sz="1200" kern="1200" dirty="0">
                <a:solidFill>
                  <a:schemeClr val="tx1"/>
                </a:solidFill>
                <a:effectLst/>
                <a:latin typeface="+mn-lt"/>
                <a:ea typeface="+mn-ea"/>
                <a:cs typeface="+mn-cs"/>
              </a:rPr>
              <a:t> where: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DD is the two letter domain abbreviation;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 is the level number;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REQ is the </a:t>
            </a:r>
            <a:r>
              <a:rPr lang="en-US" sz="1200" dirty="0"/>
              <a:t>NIST SP 800-171 Rev 2 or NIST SP 800-172 security requirement number</a:t>
            </a:r>
          </a:p>
          <a:p>
            <a:pPr marL="171450" indent="-171450">
              <a:buFont typeface="Arial" panose="020B0604020202020204" pitchFamily="34" charset="0"/>
              <a:buChar cha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t>Source: </a:t>
            </a:r>
            <a:r>
              <a:rPr lang="en-US" sz="1200" dirty="0">
                <a:effectLst/>
                <a:latin typeface="Segoe UI" panose="020B0502040204020203" pitchFamily="34" charset="0"/>
              </a:rPr>
              <a:t>Cybersecurity Maturity Model Certification Model Overview Version 2.13 | September 2024</a:t>
            </a:r>
            <a:endParaRPr lang="en-US" sz="1200" dirty="0">
              <a:effectLst/>
              <a:latin typeface="Arial" panose="020B0604020202020204" pitchFamily="34" charset="0"/>
            </a:endParaRPr>
          </a:p>
          <a:p>
            <a:pPr marL="0" indent="0">
              <a:buFont typeface="Arial" panose="020B0604020202020204" pitchFamily="34" charset="0"/>
              <a:buNone/>
            </a:pPr>
            <a:endParaRPr lang="en-US" sz="1200" dirty="0"/>
          </a:p>
          <a:p>
            <a:pPr marL="0" marR="0">
              <a:lnSpc>
                <a:spcPct val="107000"/>
              </a:lnSpc>
              <a:spcBef>
                <a:spcPts val="0"/>
              </a:spcBef>
              <a:spcAft>
                <a:spcPts val="800"/>
              </a:spcAft>
            </a:pPr>
            <a:r>
              <a:rPr lang="en-US" sz="1200" b="1" dirty="0"/>
              <a:t>Level 1: </a:t>
            </a:r>
            <a:r>
              <a:rPr lang="en-US" sz="1200" dirty="0"/>
              <a:t>17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Level 2: </a:t>
            </a:r>
            <a:r>
              <a:rPr lang="en-US" sz="1200" dirty="0"/>
              <a:t>110 Security Requirements,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t>Level 3: </a:t>
            </a:r>
            <a:r>
              <a:rPr lang="en-US" sz="1200" dirty="0"/>
              <a:t>24 Enhanced Security Requirements, https://ndisac.org/dibscc/cyberassist/cybersecurity-maturity-model-certification/level-3/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973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security requirements in CMMC are interconnected and work together to help provide good cyber hygiene. For example, CMMC requirement </a:t>
            </a:r>
            <a:r>
              <a:rPr lang="en-US" b="1" dirty="0"/>
              <a:t>AC.L2-3.1.1: </a:t>
            </a:r>
            <a:r>
              <a:rPr lang="en-US" b="1" i="0" dirty="0">
                <a:solidFill>
                  <a:srgbClr val="000000"/>
                </a:solidFill>
                <a:effectLst/>
                <a:latin typeface="Muli"/>
              </a:rPr>
              <a:t>Limit information system access to authorized users, processes acting on behalf of authorized users, or devices (including other information systems) </a:t>
            </a:r>
            <a:r>
              <a:rPr lang="en-US" b="0" dirty="0"/>
              <a:t>controls system access based on user, process or device identity. </a:t>
            </a:r>
            <a:r>
              <a:rPr lang="en-US" dirty="0">
                <a:effectLst/>
                <a:latin typeface="Times New Roman" panose="02020603050405020304" pitchFamily="18" charset="0"/>
              </a:rPr>
              <a:t>AC.L2-3.1.1 leverages IA.L2-3.5.1 </a:t>
            </a:r>
            <a:r>
              <a:rPr lang="en-US" b="1" dirty="0">
                <a:effectLst/>
                <a:latin typeface="Times New Roman" panose="02020603050405020304" pitchFamily="18" charset="0"/>
              </a:rPr>
              <a:t>(</a:t>
            </a:r>
            <a:r>
              <a:rPr lang="en-US" sz="1200" b="1" dirty="0">
                <a:effectLst/>
                <a:ea typeface="Calibri" panose="020F0502020204030204" pitchFamily="34" charset="0"/>
                <a:cs typeface="Times New Roman" panose="02020603050405020304" pitchFamily="18" charset="0"/>
              </a:rPr>
              <a:t>Identify information system users, processes acting on behalf of users, or devices)</a:t>
            </a:r>
            <a:r>
              <a:rPr lang="en-US" b="1" dirty="0">
                <a:effectLst/>
                <a:latin typeface="Times New Roman" panose="02020603050405020304" pitchFamily="18" charset="0"/>
              </a:rPr>
              <a:t> </a:t>
            </a:r>
            <a:r>
              <a:rPr lang="en-US" dirty="0">
                <a:effectLst/>
                <a:latin typeface="Times New Roman" panose="02020603050405020304" pitchFamily="18" charset="0"/>
              </a:rPr>
              <a:t>which provides a vetted and trusted identity for access control required by AC.L2-3.1.1.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87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455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EDED-CC79-AF67-EEB5-608ADDE7A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E44A5-E329-1FFC-5F1E-16258354A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690A8-9E70-7B23-53D1-FB44F87146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2 Scoping Guidance:</a:t>
            </a:r>
            <a:r>
              <a:rPr lang="en-US" b="0" i="0" dirty="0">
                <a:solidFill>
                  <a:srgbClr val="333333"/>
                </a:solidFill>
                <a:effectLst/>
                <a:latin typeface="Helvetica Neue"/>
              </a:rPr>
              <a:t>  https://dodcio.defense.gov/Portals/0/Documents/CMMC/ScopingGuideL2v2.pdf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3 Scoping Guidance:</a:t>
            </a:r>
            <a:r>
              <a:rPr lang="en-US" b="0" i="0" dirty="0">
                <a:solidFill>
                  <a:srgbClr val="333333"/>
                </a:solidFill>
                <a:effectLst/>
                <a:latin typeface="Helvetica Neue"/>
              </a:rPr>
              <a:t>  https://dodcio.defense.gov/Portals/0/Documents/CMMC/ScopingGuideL3v2.pdf</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NIST SP 800-171A, and/or NIST SP 800-172A to ensure readiness to meet CMMC L1/L2/L3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2 Assessment Guide: https://dodcio.defense.gov/Portals/0/Documents/CMMC/AssessmentGuideL2v2.pdf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3 Assessment Guide: https://dodcio.defense.gov/Portals/0/Documents/CMMC/AssessmentGuideL3v2.pdf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Assessment (Self, C3PAO, or DIBCAC) </a:t>
            </a:r>
            <a:r>
              <a:rPr lang="en-US" sz="1200" b="1" dirty="0"/>
              <a: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Review contracts requirement ( see Assessment Level Identification section, slide 46)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self-assessment </a:t>
            </a:r>
            <a:r>
              <a:rPr lang="en-US" dirty="0"/>
              <a:t>requires compliance with the security requirements set forth in NIST SP 800-171 R2 to protect CUI. CMMC Level 2 does not add any additional security requirements to those identified in NIST SP 800-171 R2.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2 certification assessment </a:t>
            </a:r>
            <a:r>
              <a:rPr lang="en-US" dirty="0"/>
              <a:t>of the applicable contractor information system(s) provided by an authorized or accredited C3PAO is required to validate implementation of the NIST SP 800-171 R2 security requirements prior to award of any prime contract or subcontract and exercise of option.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3 certification assessment </a:t>
            </a:r>
            <a:r>
              <a:rPr lang="en-US" dirty="0"/>
              <a:t>requires the CMMC Status of Final Level 2 (C3PAO) and compliance with the security requirements set forth in § 170.18 to protect CUI. CMMC Level 3 adds selected security requirements set forth in NIST SP 800-172.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self-assessment, </a:t>
            </a:r>
            <a:r>
              <a:rPr lang="en-US" sz="1200" b="0" dirty="0"/>
              <a:t>the</a:t>
            </a:r>
            <a:r>
              <a:rPr lang="en-US" sz="1200" b="1" dirty="0"/>
              <a:t> </a:t>
            </a:r>
            <a:r>
              <a:rPr lang="en-US" dirty="0"/>
              <a:t>OSA must submit self-assessment results into SPRS and provide annual affirmation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2 Certification,  </a:t>
            </a:r>
            <a:r>
              <a:rPr lang="en-US" sz="1200" b="0" dirty="0"/>
              <a:t>the </a:t>
            </a:r>
            <a:r>
              <a:rPr lang="en-US" dirty="0"/>
              <a:t>C3PAO will upload the Level 2 Certification assessment results in the CMMC instantiation of </a:t>
            </a:r>
            <a:r>
              <a:rPr lang="en-US" dirty="0" err="1"/>
              <a:t>eMASS</a:t>
            </a:r>
            <a:r>
              <a:rPr lang="en-US" dirty="0"/>
              <a:t> which will feed into SPRS. OSCs will submit in SPRS an initial affirmation of compliance, and, if necessary, a POA&amp;M closeout affirmation, and then annually following the Final CMMC Status Date, an affirmation of continued compliance as set forth in § 170.22.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For Level 3 Certification</a:t>
            </a:r>
            <a:r>
              <a:rPr lang="en-US" dirty="0"/>
              <a:t>, DCMA DIBCAC will upload the Level 3 certification assessment results into the CMMC instantiation of </a:t>
            </a:r>
            <a:r>
              <a:rPr lang="en-US" dirty="0" err="1"/>
              <a:t>eMASS</a:t>
            </a:r>
            <a:r>
              <a:rPr lang="en-US" dirty="0"/>
              <a:t>, which will feed the information into SPRS. SCs will submit in SPRS an initial affirmation of compliance, and, if necessary, a POA&amp;M closeout affirmation, and then annually following the Final CMMC Status Date, an affirmation of continued compliance as set forth in § 170.22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OSC/A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C099D77-FBE1-4B33-06CE-9BF6A3FA2D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71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When CMMC “goes live,” organizations will need to determine the appropriate assessment path and level, given the type of information they have access to or develop</a:t>
            </a:r>
          </a:p>
          <a:p>
            <a:pPr lvl="1"/>
            <a:r>
              <a:rPr lang="en-US" sz="1900" b="1" dirty="0"/>
              <a:t>Federal Contract Information (FCI) only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Level 1 (L1) requirements using the </a:t>
            </a:r>
            <a:r>
              <a:rPr lang="en-US" sz="1900" dirty="0">
                <a:hlinkClick r:id="rId3"/>
              </a:rPr>
              <a:t>CMMC Self-Assessment Guide - Level 1,</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 </a:t>
            </a:r>
            <a:r>
              <a:rPr lang="en-US" sz="1900" dirty="0"/>
              <a:t>for additional guidance</a:t>
            </a:r>
          </a:p>
          <a:p>
            <a:pPr lvl="1"/>
            <a:endParaRPr lang="en-US" sz="1900" b="1" dirty="0"/>
          </a:p>
          <a:p>
            <a:pPr lvl="1"/>
            <a:r>
              <a:rPr lang="en-US" sz="1900" b="1" dirty="0"/>
              <a:t>Controlled Unclassified Information (CUI) identified as Non-critical to national security *</a:t>
            </a:r>
            <a:endParaRPr lang="en-US" sz="1900"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900" dirty="0"/>
              <a:t>Self-assessment of CMMC L2 requirements using the </a:t>
            </a:r>
            <a:r>
              <a:rPr lang="en-US" sz="1900" dirty="0">
                <a:hlinkClick r:id="rId4"/>
              </a:rPr>
              <a:t>CMMC L2 Assessment Guide</a:t>
            </a:r>
            <a:r>
              <a:rPr lang="en-US" sz="1900"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lvl="2"/>
            <a:endParaRPr lang="en-US" sz="1900" dirty="0"/>
          </a:p>
          <a:p>
            <a:pPr lvl="1"/>
            <a:r>
              <a:rPr lang="en-US" sz="1900" b="1" dirty="0"/>
              <a:t>CUI identified as </a:t>
            </a:r>
            <a:r>
              <a:rPr lang="en-US" sz="1900" b="1" dirty="0">
                <a:effectLst/>
              </a:rPr>
              <a:t>Critical to national security *</a:t>
            </a:r>
          </a:p>
          <a:p>
            <a:pPr lvl="2"/>
            <a:r>
              <a:rPr lang="en-US" sz="1900" dirty="0">
                <a:effectLst/>
              </a:rPr>
              <a:t>Requires certification by an authorized C3PAO from the Cyber AB Marketplace </a:t>
            </a:r>
          </a:p>
          <a:p>
            <a:pPr lvl="1"/>
            <a:endParaRPr lang="en-US" sz="1900" b="1" dirty="0"/>
          </a:p>
          <a:p>
            <a:pPr lvl="1"/>
            <a:r>
              <a:rPr lang="en-US" sz="1900" b="1" dirty="0"/>
              <a:t>CUI identified as requiring enhanced protections*</a:t>
            </a:r>
          </a:p>
          <a:p>
            <a:pPr lvl="1"/>
            <a:r>
              <a:rPr lang="en-US" sz="1900" b="1" dirty="0"/>
              <a:t>	</a:t>
            </a:r>
            <a:r>
              <a:rPr lang="en-US" sz="1900" dirty="0"/>
              <a:t>Requires CMMC L3 certification by DCMA DIBCAC* using the </a:t>
            </a:r>
            <a:r>
              <a:rPr lang="en-US" sz="2000" dirty="0">
                <a:solidFill>
                  <a:srgbClr val="28517A"/>
                </a:solidFill>
                <a:hlinkClick r:id="rId5">
                  <a:extLst>
                    <a:ext uri="{A12FA001-AC4F-418D-AE19-62706E023703}">
                      <ahyp:hlinkClr xmlns:ahyp="http://schemas.microsoft.com/office/drawing/2018/hyperlinkcolor" val="tx"/>
                    </a:ext>
                  </a:extLst>
                </a:hlinkClick>
              </a:rPr>
              <a:t>CMMC L3 Assessment Guide</a:t>
            </a:r>
            <a:r>
              <a:rPr lang="en-US" sz="2000" dirty="0">
                <a:solidFill>
                  <a:srgbClr val="28517A"/>
                </a:solidFill>
              </a:rPr>
              <a:t>, 	</a:t>
            </a:r>
            <a:r>
              <a:rPr lang="en-US" sz="3200" dirty="0"/>
              <a:t>https://dodcio.defense.gov/Portals/0/Documents/CMMC/AssessmentGuideL3v2.pdf</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358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63B06-C43E-DE4F-0C86-2360A0CB7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4E800-E5F7-D654-2047-F5DE08BFC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FE4FC-EC83-096B-DA5F-39A6ADCC473C}"/>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https://dodcio.defense.gov/Portals/0/Documents/CMMC/ScopingGuideL1.pdf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FCI Assets:</a:t>
            </a:r>
          </a:p>
          <a:p>
            <a:pPr marL="628650" lvl="1"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57490BF-1524-A0A0-D685-FE894099DDCE}"/>
              </a:ext>
            </a:extLst>
          </p:cNvPr>
          <p:cNvSpPr>
            <a:spLocks noGrp="1"/>
          </p:cNvSpPr>
          <p:nvPr>
            <p:ph type="sldNum" sz="quarter" idx="5"/>
          </p:nvPr>
        </p:nvSpPr>
        <p:spPr/>
        <p:txBody>
          <a:bodyPr/>
          <a:lstStyle/>
          <a:p>
            <a:fld id="{E2171A22-84E6-4B62-A31C-293EB5412BB8}" type="slidenum">
              <a:rPr lang="en-US" smtClean="0"/>
              <a:t>50</a:t>
            </a:fld>
            <a:endParaRPr lang="en-US" dirty="0"/>
          </a:p>
        </p:txBody>
      </p:sp>
    </p:spTree>
    <p:extLst>
      <p:ext uri="{BB962C8B-B14F-4D97-AF65-F5344CB8AC3E}">
        <p14:creationId xmlns:p14="http://schemas.microsoft.com/office/powerpoint/2010/main" val="3800198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r>
              <a:rPr lang="en-US" b="1" u="sng" dirty="0"/>
              <a:t>Per CMMC L1 Scoping Guide:</a:t>
            </a:r>
          </a:p>
          <a:p>
            <a:r>
              <a:rPr lang="en-US" sz="1800" b="0" i="0" u="sng" strike="noStrike" baseline="0" dirty="0">
                <a:solidFill>
                  <a:srgbClr val="000000"/>
                </a:solidFill>
                <a:latin typeface="Calibri" panose="020F0502020204030204" pitchFamily="34" charset="0"/>
              </a:rPr>
              <a:t>In-Scope Assets </a:t>
            </a:r>
          </a:p>
          <a:p>
            <a:r>
              <a:rPr lang="en-US" sz="1800" b="0" i="0" u="none" strike="noStrike" baseline="0" dirty="0">
                <a:solidFill>
                  <a:srgbClr val="000000"/>
                </a:solidFill>
                <a:latin typeface="Cambria" panose="02040503050406030204" pitchFamily="18" charset="0"/>
              </a:rPr>
              <a:t>Assets in scope for a Level 1 self-assessment, as defined in 32 CFR § 170.19(b), are all assets that process, store, or transmit Federal Contract Information (FCI).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Process </a:t>
            </a:r>
            <a:r>
              <a:rPr lang="en-US" sz="1800" b="0" i="0" u="none" strike="noStrike" baseline="0" dirty="0">
                <a:solidFill>
                  <a:srgbClr val="000000"/>
                </a:solidFill>
                <a:latin typeface="Cambria" panose="02040503050406030204" pitchFamily="18" charset="0"/>
              </a:rPr>
              <a:t>– FCI is used by an asset (e.g., accessed, entered, edited, generated, manipulated, or printed).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Store </a:t>
            </a:r>
            <a:r>
              <a:rPr lang="en-US" sz="1800" b="0" i="0" u="none" strike="noStrike" baseline="0" dirty="0">
                <a:solidFill>
                  <a:srgbClr val="000000"/>
                </a:solidFill>
                <a:latin typeface="Cambria" panose="02040503050406030204" pitchFamily="18" charset="0"/>
              </a:rPr>
              <a:t>– FCI is inactive or at rest on an asset (e.g., located on electronic media, in system component memory, or in physical format such as paper documents). </a:t>
            </a:r>
            <a:endParaRPr lang="en-US" sz="1800" b="0" i="0" u="none" strike="noStrike" baseline="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Transmit </a:t>
            </a:r>
            <a:r>
              <a:rPr lang="en-US" sz="1800" b="0" i="0" u="none" strike="noStrike" baseline="0" dirty="0">
                <a:solidFill>
                  <a:srgbClr val="000000"/>
                </a:solidFill>
                <a:latin typeface="Cambria" panose="02040503050406030204" pitchFamily="18" charset="0"/>
              </a:rPr>
              <a:t>– FCI is being transferred from one asset to another asset (e.g., data in transit using physical or digital transport methods).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These assets are part of the CMMC Assessment Scope and are assessed against all Level 1 requirements. </a:t>
            </a:r>
            <a:endParaRPr lang="en-US" sz="1800" b="0" i="0" u="none" strike="noStrike" baseline="0" dirty="0">
              <a:solidFill>
                <a:srgbClr val="000000"/>
              </a:solidFill>
              <a:latin typeface="Calibri" panose="020F0502020204030204" pitchFamily="34" charset="0"/>
            </a:endParaRPr>
          </a:p>
          <a:p>
            <a:endParaRPr lang="en-US" sz="1800" b="0" i="0" u="sng" strike="noStrike" baseline="0" dirty="0">
              <a:solidFill>
                <a:srgbClr val="000000"/>
              </a:solidFill>
              <a:latin typeface="Calibri" panose="020F0502020204030204" pitchFamily="34" charset="0"/>
            </a:endParaRPr>
          </a:p>
          <a:p>
            <a:r>
              <a:rPr lang="en-US" sz="1800" b="0" i="0" u="sng" strike="noStrike" baseline="0" dirty="0">
                <a:solidFill>
                  <a:srgbClr val="000000"/>
                </a:solidFill>
                <a:latin typeface="Calibri" panose="020F0502020204030204" pitchFamily="34" charset="0"/>
              </a:rPr>
              <a:t>Out-of-Scope Assets </a:t>
            </a:r>
          </a:p>
          <a:p>
            <a:r>
              <a:rPr lang="en-US" sz="1800" b="0" i="0" u="none" strike="noStrike" baseline="0" dirty="0">
                <a:solidFill>
                  <a:srgbClr val="000000"/>
                </a:solidFill>
                <a:latin typeface="Cambria" panose="02040503050406030204" pitchFamily="18" charset="0"/>
              </a:rPr>
              <a:t>Assets out of scope for a Level 1 self-assessment, as defined in 32 CFR § 170.19(b)(2), are those that do not process, store, or transmit FCI. These assets are outside of the CMMC Assessment Scope and are not part of the assessment. </a:t>
            </a:r>
            <a:endParaRPr lang="en-US" sz="1800" b="0" i="0" u="none" strike="noStrike" baseline="0" dirty="0">
              <a:solidFill>
                <a:srgbClr val="000000"/>
              </a:solidFill>
              <a:latin typeface="Calibri" panose="020F0502020204030204" pitchFamily="34" charset="0"/>
            </a:endParaRPr>
          </a:p>
          <a:p>
            <a:endParaRPr lang="en-US" sz="1800" b="0" i="1" u="none" strike="noStrike" baseline="0" dirty="0">
              <a:solidFill>
                <a:srgbClr val="000000"/>
              </a:solidFill>
              <a:latin typeface="Calibri" panose="020F0502020204030204" pitchFamily="34" charset="0"/>
            </a:endParaRPr>
          </a:p>
          <a:p>
            <a:r>
              <a:rPr lang="en-US" sz="1800" b="0" i="1" u="sng" strike="noStrike" baseline="0" dirty="0">
                <a:solidFill>
                  <a:srgbClr val="000000"/>
                </a:solidFill>
                <a:latin typeface="Calibri" panose="020F0502020204030204" pitchFamily="34" charset="0"/>
              </a:rPr>
              <a:t>Specialized Assets </a:t>
            </a:r>
            <a:endParaRPr lang="en-US" sz="1800" b="0" i="0" u="sng"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mbria" panose="02040503050406030204" pitchFamily="18" charset="0"/>
              </a:rPr>
              <a:t>Specialized Assets, as defined in 32 CFR § 170.19(b)(2)(ii), are those assets that can process, store, or transmit FCI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Specialized Assets are not part of the Level 1 self-assessment scope and are not assessed against CMMC requirements. The following assets, defined in 32 CFR § 170.4, are considered specialized assets for a Level 1 self-assessment.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Cambria" panose="02040503050406030204" pitchFamily="18" charset="0"/>
              </a:rPr>
              <a:t>Government Furnished Equipment </a:t>
            </a:r>
            <a:r>
              <a:rPr lang="en-US" sz="1800" b="0" i="0" u="none" strike="noStrike" baseline="0" dirty="0">
                <a:solidFill>
                  <a:srgbClr val="000000"/>
                </a:solidFill>
                <a:latin typeface="Cambria" panose="02040503050406030204" pitchFamily="18" charset="0"/>
              </a:rPr>
              <a:t>(GFE) has the same meaning as “government-furnished property” as defined in 48 CFR § 45.101. Government-furnished property means property in the possession of, or directly acquired by, the Government and subsequently furnished to the contractor for performance of a contract. Government-furnished property includes, but is not limited to, spares and property furnished for repair, maintenance, overhaul, or modification. Government-furnished property also includes contractor-acquired property if the contractor-acquired property is a </a:t>
            </a:r>
            <a:r>
              <a:rPr lang="en-US" sz="1800" b="0" i="0" u="none" strike="noStrike" baseline="0" dirty="0">
                <a:latin typeface="Cambria" panose="02040503050406030204" pitchFamily="18" charset="0"/>
              </a:rPr>
              <a:t>deliverable under a cost contract when accepted by the Government for continued use under the contract.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Internet of Things (IoT) or Industrial Internet of Things (</a:t>
            </a:r>
            <a:r>
              <a:rPr lang="en-US" sz="1800" b="1" i="0" u="none" strike="noStrike" baseline="0" dirty="0" err="1">
                <a:latin typeface="Cambria" panose="02040503050406030204" pitchFamily="18" charset="0"/>
              </a:rPr>
              <a:t>IIoT</a:t>
            </a:r>
            <a:r>
              <a:rPr lang="en-US" sz="1800" b="1" i="0" u="none" strike="noStrike" baseline="0" dirty="0">
                <a:latin typeface="Cambria" panose="02040503050406030204" pitchFamily="18" charset="0"/>
              </a:rPr>
              <a:t>) </a:t>
            </a:r>
            <a:r>
              <a:rPr lang="en-US" sz="1800" b="0" i="0" u="none" strike="noStrike" baseline="0" dirty="0">
                <a:latin typeface="Cambria" panose="02040503050406030204" pitchFamily="18" charset="0"/>
              </a:rPr>
              <a:t>is defined is NIST SP 800-172A. These are interconnected devices having physical or virtual representation in the digital world, sensing/actuation capability, and programmability features. They are uniquely identifiable and may include smart electric grids, lighting, heating, air conditioning, and fire and smoke detectors [Reference: iot.ieee.org/definition; National Institute of Standards and Technology (NIST) 800-183].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Operational Technology (OT)</a:t>
            </a:r>
            <a:r>
              <a:rPr lang="en-US" sz="1800" b="0" i="0" u="none" strike="noStrike" baseline="0" dirty="0">
                <a:latin typeface="Cambria" panose="02040503050406030204" pitchFamily="18" charset="0"/>
              </a:rPr>
              <a:t>1 means programmable systems or devices that interact with the physical environment (or manage devices that interact with the physical environment). These systems or devices detect or cause a direct change through the monitoring or control of devices, processes, and events. Examples include industrial control systems, building management systems, fire control systems, and physical access control mechanisms. [Source: NIST SP 800-160v2 Rev 1] NOTE: Operational Technology (OT) specifically includes Supervisory Control and Data Acquisition (SCADA); this is a rapidly evolving field. [Source: NIST SP 800-82r3]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Restricted Information Systems </a:t>
            </a:r>
            <a:r>
              <a:rPr lang="en-US" sz="1800" b="0" i="0" u="none" strike="noStrike" baseline="0" dirty="0">
                <a:latin typeface="Cambria" panose="02040503050406030204" pitchFamily="18" charset="0"/>
              </a:rPr>
              <a:t>means systems [and associated Information Technology (IT) components comprising the system] that are configured based entirely on government security requirements (i.e., connected to something that was required to support a functional requirement) and are used to support a contract (e.g., fielded systems, obsolete systems, and product deliverable replicas). </a:t>
            </a:r>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latin typeface="Cambria" panose="02040503050406030204" pitchFamily="18" charset="0"/>
              </a:rPr>
              <a:t>Test Equipment </a:t>
            </a:r>
            <a:r>
              <a:rPr lang="en-US" sz="1800" b="0" i="0" u="none" strike="noStrike" baseline="0" dirty="0">
                <a:latin typeface="Cambria" panose="02040503050406030204" pitchFamily="18" charset="0"/>
              </a:rPr>
              <a:t>means hardware and/or associated IT components used in the testing of products, system components, and contract deliverables. </a:t>
            </a:r>
            <a:endParaRPr lang="en-US" sz="1800" b="0" i="0" u="none" strike="noStrike" baseline="0" dirty="0">
              <a:latin typeface="Calibri" panose="020F0502020204030204" pitchFamily="34" charset="0"/>
            </a:endParaRPr>
          </a:p>
          <a:p>
            <a:endParaRPr lang="en-US" dirty="0"/>
          </a:p>
          <a:p>
            <a:r>
              <a:rPr lang="en-US" b="1" u="sng" dirty="0"/>
              <a:t>Per CMMC L2 Scoping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Cambria" panose="02040503050406030204" pitchFamily="18" charset="0"/>
              </a:rPr>
              <a:t>Controlled Unclassified Information (CUI) Assets </a:t>
            </a:r>
            <a:r>
              <a:rPr lang="en-US" sz="1200" b="0" i="0" u="none" strike="noStrike" baseline="0" dirty="0">
                <a:solidFill>
                  <a:schemeClr val="tx1"/>
                </a:solidFill>
                <a:latin typeface="+mn-lt"/>
              </a:rPr>
              <a:t> are a</a:t>
            </a:r>
            <a:r>
              <a:rPr lang="en-US" sz="1200" b="0" i="0" u="none" strike="noStrike" baseline="0" dirty="0">
                <a:solidFill>
                  <a:srgbClr val="000000"/>
                </a:solidFill>
                <a:latin typeface="Cambria" panose="02040503050406030204" pitchFamily="18" charset="0"/>
              </a:rPr>
              <a:t>ssets that process, store, or transmit CUI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Cambria" panose="02040503050406030204" pitchFamily="18" charset="0"/>
              </a:rPr>
              <a:t>OSA/C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asset inventory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asset treatment in the System Security Plan (SSP)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Document in the network diagram of the CMMC Assessment Scope </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Prepare to be assessed against CMMC Level 2 security requirements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Assess against all Level 2 security requirements</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OSA’s CMMC Assessment Scope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628650" lvl="1"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Assess against Level 2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Contractor Risk Managed Assets </a:t>
            </a:r>
            <a:r>
              <a:rPr lang="en-US" sz="1800" b="0" i="0" u="none" strike="noStrike" baseline="0" dirty="0">
                <a:solidFill>
                  <a:srgbClr val="000000"/>
                </a:solidFill>
                <a:latin typeface="Cambria" panose="02040503050406030204" pitchFamily="18" charset="0"/>
              </a:rPr>
              <a:t>are assets that can, but are not intended to, process, store, or transmit CUI because of security policy, procedures, and practices in place. These assets are not required to be physically or logically separated from CUI assets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Document asset treatment in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security requirements </a:t>
            </a:r>
          </a:p>
          <a:p>
            <a:r>
              <a:rPr lang="en-US" sz="1800" b="0" i="0" u="none" strike="noStrike" baseline="0" dirty="0">
                <a:solidFill>
                  <a:srgbClr val="000000"/>
                </a:solidFill>
                <a:latin typeface="Cambria" panose="02040503050406030204" pitchFamily="18" charset="0"/>
              </a:rPr>
              <a:t>	</a:t>
            </a:r>
          </a:p>
          <a:p>
            <a:pPr marL="171450" lvl="0" indent="-171450">
              <a:buFont typeface="Arial" panose="020B0604020202020204" pitchFamily="34" charset="0"/>
              <a:buChar char="•"/>
            </a:pPr>
            <a:r>
              <a:rPr lang="en-US" sz="12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Review the SSP: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sufficiently documented, do not assess against other CMMC security requirements, except as noted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If OSA’s risk-based security policies, procedures, and practices documentation or other findings raise questions about these assets, the assessor can conduct a limited check to identify deficiencies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shall not materially increase the assessment duration nor the assessment cost </a:t>
            </a:r>
          </a:p>
          <a:p>
            <a:pPr marL="800100" lvl="1" indent="-342900">
              <a:buFont typeface="+mj-lt"/>
              <a:buAutoNum type="arabicPeriod"/>
            </a:pPr>
            <a:r>
              <a:rPr lang="en-US" sz="1800" b="0" i="0" u="none" strike="noStrike" baseline="0" dirty="0">
                <a:solidFill>
                  <a:srgbClr val="000000"/>
                </a:solidFill>
                <a:latin typeface="Cambria" panose="02040503050406030204" pitchFamily="18" charset="0"/>
              </a:rPr>
              <a:t>The limited check(s) will be assessed against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asset treatment in the SSP</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Show these assets are managed using the </a:t>
            </a:r>
          </a:p>
          <a:p>
            <a:endParaRPr lang="en-US" sz="1800" b="0" i="0" u="none" strike="noStrike" baseline="0" dirty="0">
              <a:solidFill>
                <a:srgbClr val="000000"/>
              </a:solidFill>
              <a:latin typeface="Cambria" panose="02040503050406030204" pitchFamily="18" charset="0"/>
            </a:endParaRPr>
          </a:p>
          <a:p>
            <a:pPr marL="171450" lvl="0" indent="-1714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requirements</a:t>
            </a:r>
          </a:p>
          <a:p>
            <a:pPr marL="285750" indent="-285750">
              <a:buFont typeface="Arial" panose="020B0604020202020204" pitchFamily="34" charset="0"/>
              <a:buChar char="•"/>
            </a:pPr>
            <a:r>
              <a:rPr lang="en-US" sz="2800" b="0" i="0" u="none" strike="noStrike" baseline="0" dirty="0">
                <a:solidFill>
                  <a:srgbClr val="000000"/>
                </a:solidFill>
                <a:latin typeface="Courier New" panose="02070309020205020404" pitchFamily="49" charset="0"/>
              </a:rPr>
              <a:t>Review the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 not assess against other CMMC security requirements </a:t>
            </a:r>
          </a:p>
          <a:p>
            <a:r>
              <a:rPr lang="en-US" sz="1800" b="0" i="0" u="none" strike="noStrike" baseline="0" dirty="0">
                <a:solidFill>
                  <a:srgbClr val="000000"/>
                </a:solidFill>
                <a:latin typeface="Cambria" panose="02040503050406030204" pitchFamily="18" charset="0"/>
              </a:rPr>
              <a:t>	</a:t>
            </a:r>
          </a:p>
          <a:p>
            <a:r>
              <a:rPr lang="en-US" b="1" dirty="0"/>
              <a:t>Per CMMC L3 Scoping Guide:</a:t>
            </a:r>
          </a:p>
          <a:p>
            <a:r>
              <a:rPr lang="en-US" sz="1800" b="1" i="0" u="none" strike="noStrike" baseline="0" dirty="0">
                <a:solidFill>
                  <a:srgbClr val="000000"/>
                </a:solidFill>
                <a:latin typeface="Cambria" panose="02040503050406030204" pitchFamily="18" charset="0"/>
              </a:rPr>
              <a:t>Controlled Unclassified Information (CUI) Assets </a:t>
            </a:r>
            <a:r>
              <a:rPr lang="en-US" sz="1800" b="0" i="0" u="none" strike="noStrike" baseline="0" dirty="0">
                <a:solidFill>
                  <a:srgbClr val="000000"/>
                </a:solidFill>
                <a:latin typeface="Cambria" panose="02040503050406030204" pitchFamily="18" charset="0"/>
              </a:rPr>
              <a:t>are Assets that process, store, or transmit CUI.  For L3, it also include assets that can, but are not intended to, process, store, or transmit CUI (defined as Contractor Risk Managed Assets in Table 1 to 32 CFR § 170.19(c)(1))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Security Protection Assets </a:t>
            </a:r>
            <a:r>
              <a:rPr lang="en-US" sz="1800" b="0" i="0" u="none" strike="noStrike" baseline="0" dirty="0">
                <a:solidFill>
                  <a:srgbClr val="000000"/>
                </a:solidFill>
                <a:latin typeface="Cambria" panose="02040503050406030204" pitchFamily="18" charset="0"/>
              </a:rPr>
              <a:t>are assets that provide security functions or capabilities to the OSC’s CMMC Assessment Scope, irrespective of whether or not these assets process, store, or transmit CUI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that are relevant to the capabilities provided </a:t>
            </a:r>
          </a:p>
          <a:p>
            <a:r>
              <a:rPr lang="en-US" sz="1800" b="0" i="0" u="none" strike="noStrike" baseline="0" dirty="0">
                <a:solidFill>
                  <a:srgbClr val="000000"/>
                </a:solidFill>
                <a:latin typeface="Cambria" panose="02040503050406030204" pitchFamily="18" charset="0"/>
              </a:rPr>
              <a:t>	</a:t>
            </a:r>
          </a:p>
          <a:p>
            <a:r>
              <a:rPr lang="en-US" sz="1800" b="1" i="0" u="none" strike="noStrike" baseline="0" dirty="0">
                <a:solidFill>
                  <a:srgbClr val="000000"/>
                </a:solidFill>
                <a:latin typeface="Cambria" panose="02040503050406030204" pitchFamily="18" charset="0"/>
              </a:rPr>
              <a:t>Specialized Assets </a:t>
            </a:r>
            <a:r>
              <a:rPr lang="en-US" sz="1800" b="0" i="0" u="none" strike="noStrike" baseline="0" dirty="0">
                <a:solidFill>
                  <a:srgbClr val="000000"/>
                </a:solidFill>
                <a:latin typeface="Cambria" panose="02040503050406030204" pitchFamily="18" charset="0"/>
              </a:rPr>
              <a:t>are assets that can process, store, or transmit CUI but are unable to be fully secured, including: Internet of Things (IoT) devices, Industrial Internet of Things (</a:t>
            </a:r>
            <a:r>
              <a:rPr lang="en-US" sz="1800" b="0" i="0" u="none" strike="noStrike" baseline="0" dirty="0" err="1">
                <a:solidFill>
                  <a:srgbClr val="000000"/>
                </a:solidFill>
                <a:latin typeface="Cambria" panose="02040503050406030204" pitchFamily="18" charset="0"/>
              </a:rPr>
              <a:t>IIoT</a:t>
            </a:r>
            <a:r>
              <a:rPr lang="en-US" sz="1800" b="0" i="0" u="none" strike="noStrike" baseline="0" dirty="0">
                <a:solidFill>
                  <a:srgbClr val="000000"/>
                </a:solidFill>
                <a:latin typeface="Cambria" panose="02040503050406030204" pitchFamily="18" charset="0"/>
              </a:rPr>
              <a:t>) devices, Operational Technology (OT), Government Furnished Equipment (GFE), Restricted Information Systems, and Test Equipment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OSC/A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asset inventory </a:t>
            </a:r>
          </a:p>
          <a:p>
            <a:pPr marL="742950" lvl="1" indent="-285750">
              <a:buFont typeface="Arial" panose="020B0604020202020204" pitchFamily="34" charset="0"/>
              <a:buChar char="•"/>
            </a:pPr>
            <a:r>
              <a:rPr lang="en-US" sz="1800" b="0" i="0" u="none" strike="noStrike" baseline="0" dirty="0">
                <a:solidFill>
                  <a:srgbClr val="000000"/>
                </a:solidFill>
                <a:latin typeface="Courier New" panose="02070309020205020404" pitchFamily="49" charset="0"/>
              </a:rPr>
              <a:t>D</a:t>
            </a:r>
            <a:r>
              <a:rPr lang="en-US" sz="1800" b="0" i="0" u="none" strike="noStrike" baseline="0" dirty="0">
                <a:solidFill>
                  <a:srgbClr val="000000"/>
                </a:solidFill>
                <a:latin typeface="Cambria" panose="02040503050406030204" pitchFamily="18" charset="0"/>
              </a:rPr>
              <a:t>ocument asset treatment in the System Security Plan (SSP)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Document in the network diagram of the CMMC Assessment Scope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Prepare to be assessed against CMMC Level 2 and Level 3 security requirements </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CMMC Assessment Requirement</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Limited check against Level 2 and assess against all Level 3 CMMC security requirements </a:t>
            </a:r>
          </a:p>
          <a:p>
            <a:pPr marL="742950" lvl="1"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Intermediary devices are permitted to provide the capability for the specialized asset to meet one or more CMMC security requirements </a:t>
            </a:r>
          </a:p>
          <a:p>
            <a:r>
              <a:rPr lang="en-US" sz="1800" b="0" i="0" u="none" strike="noStrike" baseline="0" dirty="0">
                <a:solidFill>
                  <a:srgbClr val="000000"/>
                </a:solidFill>
                <a:latin typeface="Cambria" panose="02040503050406030204" pitchFamily="18" charset="0"/>
              </a:rPr>
              <a:t>	</a:t>
            </a:r>
          </a:p>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51</a:t>
            </a:fld>
            <a:endParaRPr lang="en-US" dirty="0"/>
          </a:p>
        </p:txBody>
      </p:sp>
    </p:spTree>
    <p:extLst>
      <p:ext uri="{BB962C8B-B14F-4D97-AF65-F5344CB8AC3E}">
        <p14:creationId xmlns:p14="http://schemas.microsoft.com/office/powerpoint/2010/main" val="1685107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DoD contracts that specify the need for a contractor to process, store, or transmit FCI require the company to comply with CMMC Level 1 security requirements.</a:t>
            </a:r>
            <a:endParaRPr lang="en-US" b="0" dirty="0"/>
          </a:p>
          <a:p>
            <a:endParaRPr lang="en-US" b="1" dirty="0"/>
          </a:p>
          <a:p>
            <a:r>
              <a:rPr lang="en-US" b="1" dirty="0"/>
              <a:t>Who is Interviewed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Interviews of applicable staff (possibly at different organizational levels) determine if Level 1 practices are implemented as well as if adequate resourcing, training, and planning have occurred for individuals to perform the security requirements.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Examined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Examination includes reviewing, inspecting, observing, studying, or analyzing assessment objects. The objects can be documents, mechanisms, or activities. For some security requirements, review documentation to determine if assessment objectives are met. Interviews with contractor staff may identify the documents the contractor uses. Documents need to be in their final forms; drafts for policies or documentation are not eligible to be used as evidence because they are not yet official and are still subject to change. Common types of documents that can be used as evidence include applicable: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policy, process, and procedure documents;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training materials;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plans and planning documents;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system-level, network, and data flow diagrams.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list of documents is not exhaustive or prescriptive. A contractor may not have these specific documents, and other documents may be used to provide evidence of compliance. In other cases, the security requirement is best self-assessed by observing that safeguards are in place by viewing hardware, associated configuration information, or observing staff following a process.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Tested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Testing is an important part of the self-assessment process. Interviews tell what the contractor staff believe to be true, documentation provides evidence of intent, and testing demonstrates what has or has not been done. For example, contractor staff may talk about how users are identified, documentation may provide details on how users are identified, but seeing a demonstration of identifying users provides evidence that the security requirement is met. Not all security requirements will require testing.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 </a:t>
            </a:r>
            <a:r>
              <a:rPr lang="en-US" sz="1800" dirty="0">
                <a:effectLst/>
                <a:latin typeface="Segoe UI" panose="020B0502040204020203" pitchFamily="34" charset="0"/>
              </a:rPr>
              <a:t>CMMC Assessment Guide - Level 1, Version 2.13, September 2024</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52</a:t>
            </a:fld>
            <a:endParaRPr lang="en-US" dirty="0"/>
          </a:p>
        </p:txBody>
      </p:sp>
    </p:spTree>
    <p:extLst>
      <p:ext uri="{BB962C8B-B14F-4D97-AF65-F5344CB8AC3E}">
        <p14:creationId xmlns:p14="http://schemas.microsoft.com/office/powerpoint/2010/main" val="4202736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“defined”, “identified”, or “specified” indicate requirements that must be explained in the SSP and be included in documentation such as policy, procedures, etc.</a:t>
            </a:r>
          </a:p>
          <a:p>
            <a:endParaRPr lang="en-US" dirty="0"/>
          </a:p>
          <a:p>
            <a:r>
              <a:rPr lang="en-US" dirty="0"/>
              <a:t>Words such as “authorized”, “created”, “enforced”, “implemented”, or “limited” indicate that evidence must be provided by the OSC to show proof of meeting the assessment objective(s).</a:t>
            </a:r>
          </a:p>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780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54</a:t>
            </a:fld>
            <a:endParaRPr lang="en-US" dirty="0"/>
          </a:p>
        </p:txBody>
      </p:sp>
    </p:spTree>
    <p:extLst>
      <p:ext uri="{BB962C8B-B14F-4D97-AF65-F5344CB8AC3E}">
        <p14:creationId xmlns:p14="http://schemas.microsoft.com/office/powerpoint/2010/main" val="107688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T</a:t>
            </a:r>
            <a:r>
              <a:rPr lang="en-US" sz="1200" dirty="0"/>
              <a: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inherit"/>
              </a:rPr>
              <a:t>CMMC Level 1 Scoping Guidance:</a:t>
            </a:r>
            <a:r>
              <a:rPr lang="en-US" b="0" i="0" dirty="0">
                <a:solidFill>
                  <a:srgbClr val="333333"/>
                </a:solidFill>
                <a:effectLst/>
                <a:latin typeface="Helvetica Neue"/>
              </a:rPr>
              <a:t>  https://dodcio.defense.gov/Portals/0/Documents/CMMC/ScopingGuideL1v2.pdf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FAR 52.204-21 to ensure readiness to meet CMMC L1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Helvetica Neue"/>
              </a:rPr>
              <a:t>CMMC Level 1 Self-Assessment Guide: https://dodcio.defense.gov/Portals/0/Documents/CMMC/AssessmentGuideL1v2.pdf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Perform L1 Self-Assessment </a:t>
            </a:r>
            <a:r>
              <a:rPr lang="en-US" sz="1200" b="1" dirty="0"/>
              <a:t>-</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Level 1 self-assessment </a:t>
            </a:r>
            <a:r>
              <a:rPr lang="en-US" dirty="0"/>
              <a:t>requires compliance with basic safeguarding requirements to protect FCI are set forth in FAR clause 52.204-21. CMMC Level 1 does not add any additional security requirements to those identified in FAR clause 52.204-21, which aligns with 17 NIST SP 800-171 R2 security controls.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t>Input Assessment Results in SPRS or </a:t>
            </a:r>
            <a:r>
              <a:rPr lang="en-US" sz="1200" b="1" u="sng" dirty="0" err="1"/>
              <a:t>eMASS</a:t>
            </a:r>
            <a:r>
              <a:rPr lang="en-US" sz="1200" b="1"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Level 1 self-assessment, </a:t>
            </a:r>
            <a:r>
              <a:rPr lang="en-US" sz="1200" b="0" dirty="0"/>
              <a:t>the</a:t>
            </a:r>
            <a:r>
              <a:rPr lang="en-US" sz="1200" b="1" dirty="0"/>
              <a:t> </a:t>
            </a:r>
            <a:r>
              <a:rPr lang="en-US" dirty="0"/>
              <a:t>OSA must submit self-assessment results into SPRS and provide annual affirmation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OSA Affirming Official Annual Affirmation of Compliance </a:t>
            </a:r>
            <a:r>
              <a:rPr lang="en-US" sz="1000" dirty="0"/>
              <a:t>– Per 32 CFR § 170.20, the OSA/C Affirming Official must affirm, in SPRS, </a:t>
            </a:r>
            <a:r>
              <a:rPr lang="en-US" sz="1200" dirty="0"/>
              <a:t>compliance with the CMMC Status: upon completion of any self-assessment, certification assessment, or POA&amp;M closeout assessment (as applicable), and annually following a Final CMMC Status Date.</a:t>
            </a:r>
            <a:endParaRPr lang="en-US" sz="10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56</a:t>
            </a:fld>
            <a:endParaRPr lang="en-US"/>
          </a:p>
        </p:txBody>
      </p:sp>
    </p:spTree>
    <p:extLst>
      <p:ext uri="{BB962C8B-B14F-4D97-AF65-F5344CB8AC3E}">
        <p14:creationId xmlns:p14="http://schemas.microsoft.com/office/powerpoint/2010/main" val="2680004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269A-38B3-4F91-DC96-29F8EB4AF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DB86D-AF62-E9A6-D01B-5F4F0BCF4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FFA68-0D53-AC26-AF3F-54054E9FE78D}"/>
              </a:ext>
            </a:extLst>
          </p:cNvPr>
          <p:cNvSpPr>
            <a:spLocks noGrp="1"/>
          </p:cNvSpPr>
          <p:nvPr>
            <p:ph type="body" idx="1"/>
          </p:nvPr>
        </p:nvSpPr>
        <p:spPr/>
        <p:txBody>
          <a:bodyPr/>
          <a:lstStyle/>
          <a:p>
            <a:pPr marL="0" marR="0">
              <a:lnSpc>
                <a:spcPct val="107000"/>
              </a:lnSpc>
              <a:spcBef>
                <a:spcPts val="0"/>
              </a:spcBef>
              <a:spcAft>
                <a:spcPts val="800"/>
              </a:spcAft>
            </a:pPr>
            <a:r>
              <a:rPr lang="en-US" dirty="0"/>
              <a:t>CMMC Scoping Guide – Level 1,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https://dodcio.defense.gov/Portals/0/Documents/CMMC/ScopingGuideL1v2.pdf</a:t>
            </a:r>
          </a:p>
          <a:p>
            <a:pPr marL="0" marR="0">
              <a:lnSpc>
                <a:spcPct val="107000"/>
              </a:lnSpc>
              <a:spcBef>
                <a:spcPts val="0"/>
              </a:spcBef>
              <a:spcAft>
                <a:spcPts val="800"/>
              </a:spcAft>
            </a:pPr>
            <a:endParaRPr lang="en-US" dirty="0"/>
          </a:p>
          <a:p>
            <a:r>
              <a:rPr lang="en-US" dirty="0"/>
              <a:t>FCI Assets:</a:t>
            </a:r>
          </a:p>
          <a:p>
            <a:pPr marL="171450" indent="-171450">
              <a:buFont typeface="Arial" panose="020B0604020202020204" pitchFamily="34" charset="0"/>
              <a:buChar char="•"/>
            </a:pPr>
            <a:r>
              <a:rPr lang="en-US" b="1" dirty="0"/>
              <a:t>Process </a:t>
            </a:r>
            <a:r>
              <a:rPr lang="en-US" dirty="0"/>
              <a:t>- FCI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FCI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FCI is being transferred from one asset to another asset (e.g., data in transit using physical or digital transport methods).</a:t>
            </a:r>
          </a:p>
          <a:p>
            <a:endParaRPr lang="en-US" dirty="0"/>
          </a:p>
          <a:p>
            <a:r>
              <a:rPr lang="en-US" dirty="0"/>
              <a:t>FCI Assets are part of the CMMC Self Assessment Scope and are assessed against applicable CMMC requirements.</a:t>
            </a:r>
          </a:p>
          <a:p>
            <a:endParaRPr lang="en-US" dirty="0"/>
          </a:p>
          <a:p>
            <a:r>
              <a:rPr lang="en-US" dirty="0"/>
              <a:t>Out-of-Scope Assets do not process, store, or transmit FCI. Out-of-Scope Assets are outside of the CMMC Self-Assessment Scope and should not be part of the CMMC self-assessment.</a:t>
            </a:r>
          </a:p>
          <a:p>
            <a:endParaRPr lang="en-US" dirty="0"/>
          </a:p>
          <a:p>
            <a:r>
              <a:rPr lang="en-US" dirty="0"/>
              <a:t>To appropriately scope a CMMC Level 1 self-assessment, the contractor should consider the people, technology, facilities, and external service providers within their environment that process, store, or transmit FCI.</a:t>
            </a:r>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rebuchet MS" panose="020B0603020202020204" pitchFamily="34" charset="0"/>
              </a:rPr>
              <a:t>Specialized Assets</a:t>
            </a:r>
            <a:r>
              <a:rPr lang="en-US" dirty="0">
                <a:latin typeface="Trebuchet MS" panose="020B0603020202020204" pitchFamily="34" charset="0"/>
              </a:rPr>
              <a:t>, are those assets that can process, store, or transmit FCI but are unable to be fully secured, including: Internet of Things (IoT) devices, Government Furnished Equipment (GFE), Restricted Information Systems, and Test Equipment. Specialized Assets are </a:t>
            </a:r>
            <a:r>
              <a:rPr lang="en-US" b="1" dirty="0">
                <a:latin typeface="Trebuchet MS" panose="020B0603020202020204" pitchFamily="34" charset="0"/>
              </a:rPr>
              <a:t>not</a:t>
            </a:r>
            <a:r>
              <a:rPr lang="en-US" dirty="0">
                <a:latin typeface="Trebuchet MS" panose="020B0603020202020204" pitchFamily="34" charset="0"/>
              </a:rPr>
              <a:t> part of the Level 1 self-assessment scope and are </a:t>
            </a:r>
            <a:r>
              <a:rPr lang="en-US" b="1" dirty="0">
                <a:latin typeface="Trebuchet MS" panose="020B0603020202020204" pitchFamily="34" charset="0"/>
              </a:rPr>
              <a:t>not</a:t>
            </a:r>
            <a:r>
              <a:rPr lang="en-US" dirty="0">
                <a:latin typeface="Trebuchet MS" panose="020B0603020202020204" pitchFamily="34" charset="0"/>
              </a:rPr>
              <a:t> assessed against CMMC requirements</a:t>
            </a:r>
            <a:endParaRPr kumimoji="0" lang="en-US" altLang="en-US" sz="1200" b="0" i="0" u="none" strike="noStrike" cap="none" normalizeH="0" baseline="0" dirty="0">
              <a:ln>
                <a:noFill/>
              </a:ln>
              <a:solidFill>
                <a:schemeClr val="tx1"/>
              </a:solidFill>
              <a:effectLst/>
              <a:latin typeface="Trebuchet MS" panose="020B0603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Scoping - Level 1, Version 2.13, September 2024</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8874836-86BC-7C06-35D4-0D036BCF17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3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7D1A-1E4E-E60E-2841-08B465EE6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C1300-FEC1-F31F-05A8-C9E40260B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C755E-5F5D-79AC-162E-EB44670D8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224AF-9129-4676-7A8D-68DDB178BFD9}"/>
              </a:ext>
            </a:extLst>
          </p:cNvPr>
          <p:cNvSpPr>
            <a:spLocks noGrp="1"/>
          </p:cNvSpPr>
          <p:nvPr>
            <p:ph type="sldNum" sz="quarter" idx="5"/>
          </p:nvPr>
        </p:nvSpPr>
        <p:spPr/>
        <p:txBody>
          <a:bodyPr/>
          <a:lstStyle/>
          <a:p>
            <a:fld id="{E2171A22-84E6-4B62-A31C-293EB5412BB8}" type="slidenum">
              <a:rPr lang="en-US" smtClean="0"/>
              <a:t>58</a:t>
            </a:fld>
            <a:endParaRPr lang="en-US" dirty="0"/>
          </a:p>
        </p:txBody>
      </p:sp>
    </p:spTree>
    <p:extLst>
      <p:ext uri="{BB962C8B-B14F-4D97-AF65-F5344CB8AC3E}">
        <p14:creationId xmlns:p14="http://schemas.microsoft.com/office/powerpoint/2010/main" val="426357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CMMC Assessment Scope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to ensure readiness to meet CMMC L2security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2,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 </a:t>
            </a: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Identify and Hire C3PAO on </a:t>
            </a:r>
            <a:r>
              <a:rPr lang="en-US" sz="1200" b="1" u="sng" dirty="0" err="1"/>
              <a:t>CyberAB</a:t>
            </a:r>
            <a:r>
              <a:rPr lang="en-US" sz="1200" b="1" u="sng" dirty="0"/>
              <a:t> Marketplace </a:t>
            </a:r>
            <a:r>
              <a:rPr lang="en-US" sz="12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Level 2 certification assessment requires compliance with the security requirements set forth in in § 170.17 to protect CUI. </a:t>
            </a:r>
            <a:r>
              <a:rPr lang="en-US" sz="4000" dirty="0"/>
              <a:t>A Level 2 certification assessment of the applicable contractor information system(s) provided by an authorized or accredited C3PAO is required to validate implementation of the NIST SP 800-171 R2 security requirements prior to award of any prime contract or subcontract and exercise of option</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2800" dirty="0" err="1"/>
              <a:t>eMASS</a:t>
            </a:r>
            <a:r>
              <a:rPr lang="en-US" sz="2800" dirty="0"/>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OSC Affirming Official Annual Affirmation of Compliance </a:t>
            </a:r>
            <a:r>
              <a:rPr lang="en-US" sz="1200" dirty="0"/>
              <a:t>– Per 32 CFR § 170.20, the OSA/C Affirming Official must affirm, in SPRS, </a:t>
            </a:r>
            <a:r>
              <a:rPr lang="en-US" sz="1800" dirty="0"/>
              <a:t>compliance with the CMMC Status: upon completion of any self-assessment, certification assessment, or POA&amp;M closeout assessment (as applicable), and annually following a Final CMMC Status Date.</a:t>
            </a:r>
            <a:endParaRPr lang="en-US" sz="1200" dirty="0"/>
          </a:p>
          <a:p>
            <a:pPr lvl="0"/>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190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A671-190E-1581-5571-10969F11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C351-AA39-553A-D055-8BC8C20D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32CF4-C830-BAC7-FD1C-622C6C4AA9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2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https://dodcio.defense.gov/Portals/0/Documents/CMMC/ScopingGuideL2v2.pdf</a:t>
            </a:r>
            <a:endParaRPr lang="en-US" dirty="0"/>
          </a:p>
          <a:p>
            <a:r>
              <a:rPr lang="en-US" dirty="0"/>
              <a:t>CUI Assets:</a:t>
            </a:r>
          </a:p>
          <a:p>
            <a:pPr marL="171450"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171450"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171450"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endParaRPr lang="en-US" dirty="0"/>
          </a:p>
          <a:p>
            <a:r>
              <a:rPr lang="en-US" dirty="0"/>
              <a:t>CUI Assets are part of the CMMC Assessment Scope and are assessed against applicable CMMC requirements.</a:t>
            </a:r>
          </a:p>
          <a:p>
            <a:endParaRPr lang="en-US" dirty="0"/>
          </a:p>
          <a:p>
            <a:r>
              <a:rPr lang="en-US" dirty="0"/>
              <a:t>Out-of-Scope Assets do not process, store, or transmit CUI. They are assets that are physically or logically separated and cannot process, store, or transmit CUI. Out-of-Scope Assets are outside of the CMMC Assessment Scope and should not be part of the CMMC assessment.</a:t>
            </a:r>
          </a:p>
          <a:p>
            <a:endParaRPr lang="en-US" dirty="0"/>
          </a:p>
          <a:p>
            <a:r>
              <a:rPr lang="en-US" dirty="0"/>
              <a:t>Security Protection Assets: Assets that provide security functions or capabilities to the Contractor’s CMMC Assessment Scope, irrespective of whether or not these assets process, store, or transmit CUI.</a:t>
            </a:r>
          </a:p>
          <a:p>
            <a:endParaRPr lang="en-US" dirty="0"/>
          </a:p>
          <a:p>
            <a:pPr marL="171450" indent="-171450">
              <a:buFont typeface="Arial" panose="020B0604020202020204" pitchFamily="34" charset="0"/>
              <a:buChar char="•"/>
            </a:pPr>
            <a:r>
              <a:rPr lang="en-US" b="1" dirty="0"/>
              <a:t>People</a:t>
            </a:r>
            <a:r>
              <a:rPr lang="en-US" dirty="0"/>
              <a:t> - Employees, contractors, vendors, and external service provider personnel</a:t>
            </a:r>
          </a:p>
          <a:p>
            <a:pPr marL="171450"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171450"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171450"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Specialized Assets</a:t>
            </a:r>
          </a:p>
          <a:p>
            <a:pPr marL="171450" indent="-171450">
              <a:buFont typeface="Arial" panose="020B0604020202020204" pitchFamily="34" charset="0"/>
              <a:buChar char="•"/>
            </a:pPr>
            <a:r>
              <a:rPr lang="en-US" b="1" dirty="0"/>
              <a:t>Government Furnished Equipment (GFE): </a:t>
            </a:r>
            <a:r>
              <a:rPr lang="en-US" dirty="0"/>
              <a:t>is all equipment owned or leased by the government and includes contractor-acquired equipment that is based on government required specifications and/or configurations. Government Furnished Equipment does not include intellectual property or software.</a:t>
            </a:r>
          </a:p>
          <a:p>
            <a:pPr marL="171450" indent="-171450">
              <a:buFont typeface="Arial" panose="020B0604020202020204" pitchFamily="34" charset="0"/>
              <a:buChar char="•"/>
            </a:pPr>
            <a:r>
              <a:rPr lang="en-US" b="1" dirty="0"/>
              <a:t>Internet of Things (IoT) / Industrial IoT (</a:t>
            </a:r>
            <a:r>
              <a:rPr lang="en-US" b="1" dirty="0" err="1"/>
              <a:t>IIoT</a:t>
            </a:r>
            <a:r>
              <a:rPr lang="en-US" b="1" dirty="0"/>
              <a:t>)</a:t>
            </a:r>
            <a:r>
              <a:rPr lang="en-US" dirty="0"/>
              <a:t>: A network of interconnected devices with hardware, software, firmware, and actuators that enable data exchange and interaction. These devices are uniquely identifiable, programmable, and capable of sensing or actuation. Examples include smart grids, lighting, HVAC systems, and fire or smoke detectors.</a:t>
            </a:r>
          </a:p>
          <a:p>
            <a:pPr marL="171450" indent="-171450">
              <a:buFont typeface="Arial" panose="020B0604020202020204" pitchFamily="34" charset="0"/>
              <a:buChar char="•"/>
            </a:pPr>
            <a:r>
              <a:rPr lang="en-US" b="1" dirty="0"/>
              <a:t>Restricted Information Systems</a:t>
            </a:r>
            <a:r>
              <a:rPr lang="en-US" dirty="0"/>
              <a:t>: Systems and IT components configured to meet government security requirements, supporting contracts such as fielded systems, obsolete systems, and product deliverable replicas.</a:t>
            </a:r>
          </a:p>
          <a:p>
            <a:pPr marL="171450" indent="-171450">
              <a:buFont typeface="Arial" panose="020B0604020202020204" pitchFamily="34" charset="0"/>
              <a:buChar char="•"/>
            </a:pPr>
            <a:r>
              <a:rPr lang="en-US" b="1" dirty="0"/>
              <a:t>Test Equipment</a:t>
            </a:r>
            <a:r>
              <a:rPr lang="en-US" dirty="0"/>
              <a:t>: Hardware and IT components used for testing products, system components, and contract deliverables, such as oscilloscopes, spectrum analyzers, power meters, and special test equipment.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2, Version 2.13, September 2024 </a:t>
            </a: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45F3B78-A2E8-BCEA-7281-68C2E2D4DC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71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2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2 certification assessments conducted by C3PAOs;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2 certification assessments conducted by C3PAOs and their CMMC Certified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2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t>In Phase 1, the C3PAO will evaluate if the OSC has adequately prepared for the assessment of its implementation of CMMC Level 2 security requirements. At the conclusion of Phase 1, the C3PAO will submit the Pre-Assessment Information Form into the CMMC instantiation of </a:t>
            </a:r>
            <a:r>
              <a:rPr lang="en-US" sz="1200" dirty="0" err="1"/>
              <a:t>eMASS</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CAP Phase 2: Assess Conformity to Security Requirements - </a:t>
            </a:r>
            <a:r>
              <a:rPr lang="en-US" dirty="0"/>
              <a:t>The purpose of Phase 2 is to assess the implementation of CMMC Level 2 security requirements— both in depth and coverage — by the OSC and determine if it has met the assessment objectives of NIST SP 800-171A. The C3PAO shall conduct the CMMC Level 2 certification assessment in accordance with 32 CFR § 170.17, NIST SP 800-171A, the “CAP”, and ISO/IEC 17020:2012, “Conformity Assessment—Requirements for the operation of various types of bodies performing inspection.”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3: Complete and Report Assessment Results </a:t>
            </a:r>
            <a:r>
              <a:rPr lang="en-US" sz="1200" dirty="0"/>
              <a:t>- </a:t>
            </a:r>
            <a:r>
              <a:rPr lang="en-US" dirty="0"/>
              <a:t>The purpose of Phase 3 is to complete, review, report, and submit the assessment results of the CMMC Level 2 certification assessment. By the time the assessment reaches Phase 3, all evaluative activity of the OSC’s implemented security requirements and examination of evidence shall have been completed by the Assessment Team.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CAP Phase 4: Issue Certificate and Close Out POA&amp;M </a:t>
            </a:r>
            <a:r>
              <a:rPr lang="en-US" sz="1200" dirty="0"/>
              <a:t>- </a:t>
            </a:r>
            <a:r>
              <a:rPr lang="en-US" sz="2800" dirty="0"/>
              <a:t>The final phase of the CMMC Level 2 certification assessment centers on the C3PAO issuing a CMMC Level 2 Certificate of CMMC Status to the OSC, as well as closing out any Plan of Action and Milestones (POA&amp;Ms) that might exist. The completion of Phase 4 brings the CMMC Level 2 certification assessment to its formal conclusion. </a:t>
            </a:r>
          </a:p>
          <a:p>
            <a:endParaRPr lang="en-US" sz="1200" b="0" i="0" u="none" strike="noStrike" baseline="0" dirty="0">
              <a:solidFill>
                <a:srgbClr val="000000"/>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E89"/>
                </a:solidFill>
                <a:effectLst/>
                <a:uLnTx/>
                <a:uFillTx/>
                <a:latin typeface="Trebuchet MS" panose="020B0603020202020204"/>
                <a:ea typeface="+mn-ea"/>
                <a:cs typeface="+mn-cs"/>
              </a:rPr>
              <a:t>Note: Maximum CMMC Score is 110/110 for Final Certification and must meet 88/110 (80%) with specific controls for Conditional Certification</a:t>
            </a:r>
            <a:endParaRPr lang="en-US" sz="1200" b="0" i="0" u="none" strike="noStrike" baseline="0" dirty="0">
              <a:solidFill>
                <a:srgbClr val="000000"/>
              </a:solidFill>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482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4A39-3E06-B417-880D-9CD8DB621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1523D-960D-9B8C-3D2D-1A5E12A9D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6A708-8C24-11FA-8E53-B3F3B96E7C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Require CMMC Level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Review contracts requirement ( see Assessment Level Identification section,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Assessment Scope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t>Prior to conducting a Level 3 certification assessment, the CMMC Assessment Scope must be defined as addressed in 32 CFR § 170.19(d). The CMMC Assessment Scope informs which assets within the OSC’s environment will be assessed and the details of the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CMMC Assessment Scope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Validate Readiness via Self-Assessment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Conduct self-assessments against NIST SP 800-171A and NIST SP 800-172A to ensure readiness to meet CMMC L2/L3 security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Guide – Level 3,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Obtain CMMC Final Level 2 (C3PAO) via the </a:t>
            </a:r>
            <a:r>
              <a:rPr lang="en-US" sz="800" b="1" u="sng" dirty="0" err="1"/>
              <a:t>CyberAB</a:t>
            </a:r>
            <a:r>
              <a:rPr lang="en-US" sz="800" b="1" u="sng" dirty="0"/>
              <a:t> Marketplace </a:t>
            </a:r>
            <a:r>
              <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When seeking a Level 3 certification assessment, the OSC must have a Final Level 2 (C3PAO) CMMC Status for the same CMMC Assessment Scope as the Level 3 assessment. Any Level 2 Plan of Action and Milestones (POA&amp;M) items, as defined in 32 CFR §170.4, must be closed prior to the initiation of the Level 3 assessment. The Level 3 CMMC Assessment Scope may be a subset of the Level 2 CMMC Assessment Scope (e.g., a Level 3 data enclave with greater restrictions and protections within the Level 2 data enclave).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Preliminary Proceedings which include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Initial request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Confirmation of entities including CAGE Codes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Frame Assessment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Identify Conflicts of Interest (COI)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Execute Contractual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628650" lvl="1" indent="-171450">
              <a:buFont typeface="Arial" panose="020B0604020202020204" pitchFamily="34" charset="0"/>
              <a:buChar char="•"/>
            </a:pPr>
            <a:endParaRPr lang="en-US" sz="800" dirty="0"/>
          </a:p>
          <a:p>
            <a:pPr marL="628650" lvl="1"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lvl="0"/>
            <a:endParaRPr lang="en-US" sz="10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sng" dirty="0"/>
              <a:t>OSC Affirming Official Annual Affirmation of Compliance </a:t>
            </a:r>
            <a:r>
              <a:rPr lang="en-US" sz="800" dirty="0"/>
              <a:t>– Per 32 CFR § 170.20, the OSA/C Affirming Official must affirm, in SPRS, </a:t>
            </a:r>
            <a:r>
              <a:rPr lang="en-US" sz="1000" dirty="0"/>
              <a:t>compliance with the CMMC Status: upon completion of any self-assessment, certification assessment, or POA&amp;M closeout assessment (as applicable), and annually following a Final CMMC Status Date.</a:t>
            </a:r>
            <a:endParaRPr lang="en-US" sz="800" dirty="0"/>
          </a:p>
          <a:p>
            <a:pPr lvl="0"/>
            <a:endParaRPr lang="en-US" sz="800" dirty="0"/>
          </a:p>
        </p:txBody>
      </p:sp>
      <p:sp>
        <p:nvSpPr>
          <p:cNvPr id="4" name="Slide Number Placeholder 3">
            <a:extLst>
              <a:ext uri="{FF2B5EF4-FFF2-40B4-BE49-F238E27FC236}">
                <a16:creationId xmlns:a16="http://schemas.microsoft.com/office/drawing/2014/main" id="{B0496A02-46F5-6E78-C3ED-5F22E4AB38A6}"/>
              </a:ext>
            </a:extLst>
          </p:cNvPr>
          <p:cNvSpPr>
            <a:spLocks noGrp="1"/>
          </p:cNvSpPr>
          <p:nvPr>
            <p:ph type="sldNum" sz="quarter" idx="5"/>
          </p:nvPr>
        </p:nvSpPr>
        <p:spPr/>
        <p:txBody>
          <a:bodyPr/>
          <a:lstStyle/>
          <a:p>
            <a:fld id="{E2171A22-84E6-4B62-A31C-293EB5412BB8}" type="slidenum">
              <a:rPr lang="en-US" smtClean="0"/>
              <a:t>64</a:t>
            </a:fld>
            <a:endParaRPr lang="en-US"/>
          </a:p>
        </p:txBody>
      </p:sp>
    </p:spTree>
    <p:extLst>
      <p:ext uri="{BB962C8B-B14F-4D97-AF65-F5344CB8AC3E}">
        <p14:creationId xmlns:p14="http://schemas.microsoft.com/office/powerpoint/2010/main" val="33129905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Obtain CMMC Final L3 via DCMA DIBCAC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CMMC Assessment Process (CAP) - </a:t>
            </a:r>
            <a:r>
              <a:rPr lang="en-US"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https://cyberab.org/Portals/0/CMMC%20Assessment%20Process%20v2.0.pdf?ver=fEk1pUK1Fg26fVtopxv_DA%3d%3d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0000"/>
                </a:solidFill>
                <a:latin typeface="Aptos" panose="020B0004020202020204" pitchFamily="34" charset="0"/>
              </a:rPr>
              <a:t>These four phases have been designed to support each CMMC Level 3 certification assessment meeting the following objectives: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Achieve the highest possible accuracy, fidelity, and quality of CMMC Level 3 certification assessments conducted by DCMA DIBCAC;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Maximize consistency to ensure that CMMC Level 3 certification assessments conducted by DCMA DIBCAC and their Assessors follow the same procedures, sequencing of activities, and production of verifiable results; and </a:t>
            </a:r>
          </a:p>
          <a:p>
            <a:pPr marL="628650" lvl="1" indent="-171450">
              <a:buFont typeface="Arial" panose="020B0604020202020204" pitchFamily="34" charset="0"/>
              <a:buChar char="•"/>
            </a:pPr>
            <a:r>
              <a:rPr lang="en-US" sz="1200" b="0" i="0" u="none" strike="noStrike" baseline="0" dirty="0">
                <a:solidFill>
                  <a:srgbClr val="000000"/>
                </a:solidFill>
                <a:latin typeface="Aptos" panose="020B0004020202020204" pitchFamily="34" charset="0"/>
              </a:rPr>
              <a:t>Instill trust and confidence in the CMMC Program by providing effective, transparent, and efficient CMMC Level 3 certification assessments that are well-planned, executed in consistent fashion, and accurately reported. </a:t>
            </a:r>
          </a:p>
          <a:p>
            <a:pPr marL="0" lvl="0" indent="0" algn="l">
              <a:buFont typeface="Arial" panose="020B0604020202020204" pitchFamily="34" charset="0"/>
              <a:buNone/>
            </a:pPr>
            <a:endParaRPr lang="en-US"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DIBCAC Phase 1: Conduct Pre-Assessment </a:t>
            </a:r>
            <a:r>
              <a:rPr lang="en-US" sz="10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t>In Phase 1, the DCMA DIBCAC will evaluate if the OSC has adequately prepared for the assessment of its implementation of CMMC Level 2/3 security requirements, this include the verification that the OSC has successfully obtained a CMMC L2 Final Certification. At the conclusion of Phase 1, the DCMA DIBCAC will submit the Pre-Assessment Information Form into the CMMC instantiation of </a:t>
            </a:r>
            <a:r>
              <a:rPr lang="en-US" sz="1000" dirty="0" err="1"/>
              <a:t>eMASS</a:t>
            </a:r>
            <a:r>
              <a:rPr lang="en-US" sz="10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u="non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2: Assess Conformity to Security Requirements - </a:t>
            </a:r>
            <a:r>
              <a:rPr lang="en-US" sz="800" dirty="0"/>
              <a:t>The purpose of Phase 2 is to assess the implementation of CMMC Level 2/3 security requirements— both in depth and coverage — by the OSC/A and determine if it has met the assessment objectives of NIST SP 800-171A and NIST SP 800-172B. The DCMA DIBCAC shall conduct the CMMC Level 3 certification assessment in accordance with 32 CFR § 170.18, NIST SP 800-172A and ISO/IEC 17020:2012, “Conformity Assessment—Requirements for the operation of various types of bodies performing inspection.”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DIBCAC Phase 3: Complete and Report Assessment Results </a:t>
            </a:r>
            <a:r>
              <a:rPr lang="en-US" sz="800" dirty="0"/>
              <a:t>- The purpose of Phase 3 is to complete, review, report, and submit the assessment results of the CMMC Level 3 certification assessment. By the time the assessment reaches Phase 3, all evaluative activity of the OSC’s implemented security requirements and examination of evidence shall have been completed by the Assessment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lvl="0" indent="-171450">
              <a:buFont typeface="Arial" panose="020B0604020202020204" pitchFamily="34" charset="0"/>
              <a:buChar char="•"/>
            </a:pPr>
            <a:r>
              <a:rPr lang="en-US" sz="800" b="1" dirty="0"/>
              <a:t>DIBCAC Phase 4: Issue Certificate and Close Out POA&amp;M </a:t>
            </a:r>
            <a:r>
              <a:rPr lang="en-US" sz="800" dirty="0"/>
              <a:t>- </a:t>
            </a:r>
            <a:r>
              <a:rPr lang="en-US" sz="1000" dirty="0"/>
              <a:t>The final phase of the CMMC Level 3 certification assessment centers on the DCMA DIBCAC issuing a CMMC Status of Final Level 3 (DIBCAC) to the OSC, after closing out any Plan of Action and Milestones (POA&amp;Ms) that might exist. DCMA DIBCAC will input the OSC’s results into the CMMC instantiation of </a:t>
            </a:r>
            <a:r>
              <a:rPr lang="en-US" sz="1000" dirty="0" err="1"/>
              <a:t>eMASS</a:t>
            </a:r>
            <a:r>
              <a:rPr lang="en-US" sz="1000" dirty="0"/>
              <a:t> as described in 32 CFR </a:t>
            </a:r>
            <a:r>
              <a:rPr lang="en-US" sz="1200" dirty="0"/>
              <a:t>§ 170.18(a)(1)(i).</a:t>
            </a:r>
            <a:r>
              <a:rPr lang="en-US" sz="1000" dirty="0"/>
              <a:t>  The completion of Phase 4 brings the CMMC Level 3 certification assessment to its formal conclusion.</a:t>
            </a:r>
          </a:p>
          <a:p>
            <a:pPr marL="0" lvl="0" indent="0">
              <a:buFont typeface="Arial" panose="020B0604020202020204" pitchFamily="34" charset="0"/>
              <a:buNone/>
            </a:pPr>
            <a:endParaRPr lang="en-US" sz="100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2E89"/>
                </a:solidFill>
                <a:effectLst/>
                <a:uLnTx/>
                <a:uFillTx/>
                <a:latin typeface="Trebuchet MS" panose="020B0603020202020204"/>
                <a:ea typeface="+mn-ea"/>
                <a:cs typeface="+mn-cs"/>
              </a:rPr>
              <a:t>Note: Maximum CMMC Score is 134/134 for Final Certification</a:t>
            </a:r>
          </a:p>
          <a:p>
            <a:pPr marL="0" lvl="0" indent="0">
              <a:buFont typeface="Arial" panose="020B0604020202020204" pitchFamily="34" charset="0"/>
              <a:buNone/>
            </a:pPr>
            <a:endParaRPr lang="en-US" sz="1000" u="sng" dirty="0"/>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221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r>
              <a:rPr lang="en-US" dirty="0"/>
              <a:t>A Level 3 (DIBCAC) is a government assessment of 24 additional requirements derived from NIST SP 800-172, titled “</a:t>
            </a:r>
            <a:r>
              <a:rPr lang="en-US" i="1" dirty="0"/>
              <a:t>Enhanced Security Requirements for Protecting Controlled Unclassified Information: A Supplement to NIST Special Publication 800-171,”</a:t>
            </a:r>
            <a:r>
              <a:rPr lang="en-US" dirty="0"/>
              <a:t> February 2021 (NIST SP 800-172 Feb2021). </a:t>
            </a:r>
          </a:p>
          <a:p>
            <a:endParaRPr lang="en-US" dirty="0"/>
          </a:p>
          <a:p>
            <a:r>
              <a:rPr lang="en-US" dirty="0"/>
              <a:t>The OSC/A must ensure that they have already achieved a CMMC Status of Final Level 2 (C3PAO) before seeking CMMC Status of Final Level 3 (DIBCAC). Once this is done, an OSA should then initiate a Level 3 certification assessment by emailing a request to Defense Contract Management Agency (DCMA) Defense Industrial Base Cybersecurity Assessment Center (DIBCAC) point of contact found at </a:t>
            </a:r>
            <a:r>
              <a:rPr lang="en-US" i="1" dirty="0"/>
              <a:t>https://www.dcma.mil/DIBCAC/ </a:t>
            </a:r>
            <a:r>
              <a:rPr lang="en-US" dirty="0"/>
              <a:t>, being sure to include the Level 2 (C3PAO) certification unique identifier in the email.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Organization Defined Parameters (ODPs) - </a:t>
            </a:r>
            <a:r>
              <a:rPr lang="en-US" sz="1200" dirty="0"/>
              <a:t>Selected enhanced security requirements contain selection and assignment operations to give organizations [DoD] flexibility in defining variable parts of those requirements, as defined in NIST SP 800-172A</a:t>
            </a: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66</a:t>
            </a:fld>
            <a:endParaRPr lang="en-US" dirty="0"/>
          </a:p>
        </p:txBody>
      </p:sp>
    </p:spTree>
    <p:extLst>
      <p:ext uri="{BB962C8B-B14F-4D97-AF65-F5344CB8AC3E}">
        <p14:creationId xmlns:p14="http://schemas.microsoft.com/office/powerpoint/2010/main" val="26964566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6863-30F4-6E64-ECC0-97D1708C3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F374B-4B21-CBD7-9FF4-5048C1B32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F2A69-6F4C-42C5-39C8-81B74BCA6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CMMC Assessment Scope – Level 3 Guide,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https://dodcio.defense.gov/Portals/0/Documents/CMMC/ScopingGuideL3v2.pdf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CUI Assets:</a:t>
            </a:r>
          </a:p>
          <a:p>
            <a:pPr marL="628650" lvl="1" indent="-171450">
              <a:buFont typeface="Arial" panose="020B0604020202020204" pitchFamily="34" charset="0"/>
              <a:buChar char="•"/>
            </a:pPr>
            <a:r>
              <a:rPr lang="en-US" b="1" dirty="0"/>
              <a:t>Process </a:t>
            </a:r>
            <a:r>
              <a:rPr lang="en-US" dirty="0"/>
              <a:t>- CUI can be used by an asset (e.g., accessed, entered, edited, generated, manipulated, or printed).</a:t>
            </a:r>
          </a:p>
          <a:p>
            <a:pPr marL="628650" lvl="1" indent="-171450">
              <a:buFont typeface="Arial" panose="020B0604020202020204" pitchFamily="34" charset="0"/>
              <a:buChar char="•"/>
            </a:pPr>
            <a:r>
              <a:rPr lang="en-US" b="1" dirty="0"/>
              <a:t>Store</a:t>
            </a:r>
            <a:r>
              <a:rPr lang="en-US" dirty="0"/>
              <a:t> - CUI is inactive or at rest (e.g., located on electronic media, in system component memory, or in physical format such as paper documents).</a:t>
            </a:r>
          </a:p>
          <a:p>
            <a:pPr marL="628650" lvl="1" indent="-171450">
              <a:buFont typeface="Arial" panose="020B0604020202020204" pitchFamily="34" charset="0"/>
              <a:buChar char="•"/>
            </a:pPr>
            <a:r>
              <a:rPr lang="en-US" b="1" dirty="0"/>
              <a:t>Transmit</a:t>
            </a:r>
            <a:r>
              <a:rPr lang="en-US" dirty="0"/>
              <a:t> - CUI is being transferred from one asset to another asset (e.g., data in transit using physical or digital transport methods).</a:t>
            </a:r>
          </a:p>
          <a:p>
            <a:pPr marL="628650" lvl="1" indent="-171450">
              <a:buFont typeface="Arial" panose="020B0604020202020204" pitchFamily="34" charset="0"/>
              <a:buChar char="•"/>
            </a:pPr>
            <a:endParaRPr lang="en-US" dirty="0"/>
          </a:p>
          <a:p>
            <a:pPr marL="628650" lvl="1" indent="-171450" algn="l">
              <a:buFont typeface="Arial" panose="020B0604020202020204" pitchFamily="34" charset="0"/>
              <a:buChar char="•"/>
            </a:pPr>
            <a:r>
              <a:rPr lang="en-US" dirty="0"/>
              <a:t>Contractor Risk Managed Assets (CRMA) - Assets designated as Contractor Risk Managed Assets (CRMAs) in the Level 2 CMMC Assessment Scope are treated as CUI assets if they fall within the Level 3 CMMC Assessment Scope. OSCs may choose to designate them as CUI assets for the Level 2 certification assessment and have them assessed by a C3PAO. </a:t>
            </a:r>
          </a:p>
          <a:p>
            <a:endParaRPr lang="en-US" dirty="0"/>
          </a:p>
          <a:p>
            <a:r>
              <a:rPr lang="en-US" dirty="0"/>
              <a:t>CUI Assets are part of the CMMC Assessment Scope and are assessed against applicable CMMC requirements.</a:t>
            </a:r>
          </a:p>
          <a:p>
            <a:endParaRPr lang="en-US" dirty="0"/>
          </a:p>
          <a:p>
            <a:r>
              <a:rPr lang="en-US" b="1" dirty="0"/>
              <a:t>Security Protection Assets: </a:t>
            </a:r>
            <a:r>
              <a:rPr lang="en-US" dirty="0"/>
              <a:t>Assets that provide security functions or capabilities to the Contractor’s CMMC Assessment Scope, irrespective of whether or not these assets process, store, or transmit CUI.</a:t>
            </a:r>
          </a:p>
          <a:p>
            <a:endParaRPr lang="en-US" dirty="0"/>
          </a:p>
          <a:p>
            <a:pPr marL="628650" lvl="1" indent="-171450">
              <a:buFont typeface="Arial" panose="020B0604020202020204" pitchFamily="34" charset="0"/>
              <a:buChar char="•"/>
            </a:pPr>
            <a:r>
              <a:rPr lang="en-US" b="1" dirty="0"/>
              <a:t>People</a:t>
            </a:r>
            <a:r>
              <a:rPr lang="en-US" dirty="0"/>
              <a:t> - Employees, contractors, vendors, and external service provider personnel</a:t>
            </a:r>
          </a:p>
          <a:p>
            <a:pPr marL="628650" lvl="1" indent="-171450">
              <a:buFont typeface="Arial" panose="020B0604020202020204" pitchFamily="34" charset="0"/>
              <a:buChar char="•"/>
            </a:pPr>
            <a:r>
              <a:rPr lang="en-US" b="1" dirty="0"/>
              <a:t>Technology</a:t>
            </a:r>
            <a:r>
              <a:rPr lang="en-US" dirty="0"/>
              <a:t> - Servers, client computers, mobile devices, network appliances (e.g., firewalls, switches, APs, and routers), VoIP devices, applications virtual machines, and database systems</a:t>
            </a:r>
          </a:p>
          <a:p>
            <a:pPr marL="628650" lvl="1" indent="-171450">
              <a:buFont typeface="Arial" panose="020B0604020202020204" pitchFamily="34" charset="0"/>
              <a:buChar char="•"/>
            </a:pPr>
            <a:r>
              <a:rPr lang="en-US" b="1" dirty="0"/>
              <a:t>Facilities</a:t>
            </a:r>
            <a:r>
              <a:rPr lang="en-US" dirty="0"/>
              <a:t> - Physical office locations, satellite offices, server rooms, datacenters, manufacturing plants and secure rooms</a:t>
            </a:r>
          </a:p>
          <a:p>
            <a:pPr marL="628650" lvl="1" indent="-171450">
              <a:buFont typeface="Arial" panose="020B0604020202020204" pitchFamily="34" charset="0"/>
              <a:buChar char="•"/>
            </a:pPr>
            <a:r>
              <a:rPr lang="en-US" b="1" dirty="0"/>
              <a:t>External Service Provider (ESP) </a:t>
            </a:r>
            <a:r>
              <a:rPr lang="en-US" dirty="0"/>
              <a:t>- External people, technology, or facilities that the organization uses, including cloud services, co-located data centers, hosting providers, and managed security service providers.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Out-of-Scope Assets </a:t>
            </a:r>
            <a:r>
              <a:rPr lang="en-US" dirty="0"/>
              <a:t>do not process, store, or transmit CUI; and do not provide security protections for CUI assets. Out-of-Scope Assets are outside of the CMMC Assessment Scope and should not be part of the CMMC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Source: </a:t>
            </a:r>
            <a:r>
              <a:rPr lang="en-US" sz="1800" dirty="0">
                <a:effectLst/>
                <a:latin typeface="Segoe UI" panose="020B0502040204020203" pitchFamily="34" charset="0"/>
              </a:rPr>
              <a:t>CMMC Assessment Scope - Level 3, Version 2.13, September 2024 </a:t>
            </a:r>
            <a:endParaRPr lang="en-US" sz="180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D1FAF7C-A339-E8CE-5897-5C0D7D57E80B}"/>
              </a:ext>
            </a:extLst>
          </p:cNvPr>
          <p:cNvSpPr>
            <a:spLocks noGrp="1"/>
          </p:cNvSpPr>
          <p:nvPr>
            <p:ph type="sldNum" sz="quarter" idx="5"/>
          </p:nvPr>
        </p:nvSpPr>
        <p:spPr/>
        <p:txBody>
          <a:bodyPr/>
          <a:lstStyle/>
          <a:p>
            <a:fld id="{E2171A22-84E6-4B62-A31C-293EB5412BB8}" type="slidenum">
              <a:rPr lang="en-US" smtClean="0"/>
              <a:t>67</a:t>
            </a:fld>
            <a:endParaRPr lang="en-US" dirty="0"/>
          </a:p>
        </p:txBody>
      </p:sp>
    </p:spTree>
    <p:extLst>
      <p:ext uri="{BB962C8B-B14F-4D97-AF65-F5344CB8AC3E}">
        <p14:creationId xmlns:p14="http://schemas.microsoft.com/office/powerpoint/2010/main" val="273048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000" dirty="0"/>
              <a:t>Examine each of the CMMC security requirements to determine</a:t>
            </a:r>
          </a:p>
          <a:p>
            <a:pPr marL="285750" indent="-285750" algn="l">
              <a:buFont typeface="Arial" panose="020B0604020202020204" pitchFamily="34" charset="0"/>
              <a:buChar char="•"/>
            </a:pPr>
            <a:r>
              <a:rPr lang="en-US" sz="1800" dirty="0"/>
              <a:t>IT configuration requirements</a:t>
            </a:r>
          </a:p>
          <a:p>
            <a:pPr marL="285750" indent="-285750" algn="l">
              <a:buFont typeface="Arial" panose="020B0604020202020204" pitchFamily="34" charset="0"/>
              <a:buChar char="•"/>
            </a:pPr>
            <a:r>
              <a:rPr lang="en-US" sz="1800" dirty="0"/>
              <a:t>Any additional software or hardware required</a:t>
            </a:r>
          </a:p>
          <a:p>
            <a:pPr marL="0" indent="0" algn="l">
              <a:buFont typeface="Arial" panose="020B0604020202020204" pitchFamily="34" charset="0"/>
              <a:buNone/>
            </a:pPr>
            <a:endParaRPr lang="en-US" sz="1800" b="1" dirty="0"/>
          </a:p>
          <a:p>
            <a:pPr marL="0" indent="0" algn="l">
              <a:buFont typeface="Arial" panose="020B0604020202020204" pitchFamily="34" charset="0"/>
              <a:buNone/>
            </a:pPr>
            <a:r>
              <a:rPr lang="en-US" sz="1800" b="1" dirty="0"/>
              <a:t>Note: </a:t>
            </a:r>
            <a:r>
              <a:rPr lang="en-US" sz="1800" dirty="0"/>
              <a:t>The complexity of the company IT system may determine whether additional software or tools are required.</a:t>
            </a:r>
          </a:p>
          <a:p>
            <a:pPr marL="457200" lvl="1" indent="0">
              <a:buNone/>
            </a:pPr>
            <a:endParaRPr lang="en-US" sz="1800" dirty="0"/>
          </a:p>
          <a:p>
            <a:pPr marL="457200" indent="-457200">
              <a:buFont typeface="+mj-lt"/>
              <a:buAutoNum type="arabicPeriod"/>
            </a:pPr>
            <a:r>
              <a:rPr lang="en-US" sz="2000" dirty="0"/>
              <a:t>Determine which CMMC security requirements can readily be accomplished by in-house IT personnel and which require additional research or assistance</a:t>
            </a:r>
          </a:p>
          <a:p>
            <a:pPr marL="457200" indent="-457200">
              <a:buFont typeface="+mj-lt"/>
              <a:buAutoNum type="arabicPeriod"/>
            </a:pPr>
            <a:r>
              <a:rPr lang="en-US" sz="2000" dirty="0"/>
              <a:t>Develop a plan of action and milestones to implement the CMMC security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that is critical national security information, needs to be CMMC L3 assessment by DCMA DIBCAC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subcontractor that is going to process, store or transmit CUI, needs to be CMMC level 2 self-assessment or C3PAO</a:t>
            </a:r>
          </a:p>
          <a:p>
            <a:pPr marL="171450" indent="-171450">
              <a:buFont typeface="Arial" panose="020B0604020202020204" pitchFamily="34" charset="0"/>
              <a:buChar char="•"/>
            </a:pPr>
            <a:r>
              <a:rPr lang="en-US" dirty="0"/>
              <a:t>Unless a higher level is specified, all suppliers &amp; sub-contractors must meet CMMC Level 1  </a:t>
            </a:r>
          </a:p>
          <a:p>
            <a:pPr marL="171450" indent="-171450">
              <a:buFont typeface="Arial" panose="020B0604020202020204" pitchFamily="34" charset="0"/>
              <a:buChar char="•"/>
            </a:pPr>
            <a:r>
              <a:rPr lang="en-US" dirty="0"/>
              <a:t>Contractor CMMC Levels and assessment requirements (Self or C3PAO) are identified in the Contract RFP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Ensure your suppliers who handle FCI and CUI are informed of CMMC and that they are also addressing any outstanding flow down FAR 52.204-21 and CMMC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Keep up to date with regulatory changes and updates -Communicate with all contract stakeholders</a:t>
            </a:r>
          </a:p>
          <a:p>
            <a:pPr lvl="0"/>
            <a:endParaRPr lang="en-US" dirty="0"/>
          </a:p>
          <a:p>
            <a:pPr marL="0" marR="0">
              <a:lnSpc>
                <a:spcPct val="107000"/>
              </a:lnSpc>
              <a:spcBef>
                <a:spcPts val="0"/>
              </a:spcBef>
              <a:spcAft>
                <a:spcPts val="800"/>
              </a:spcAft>
            </a:pPr>
            <a:r>
              <a:rPr lang="en-US" dirty="0"/>
              <a:t>Level 1,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https://dodcio.defense.gov/Portals/0/Documents/CMMC/AssessmentGuideL1v2.pdf</a:t>
            </a:r>
          </a:p>
          <a:p>
            <a:pPr marL="0" marR="0">
              <a:lnSpc>
                <a:spcPct val="107000"/>
              </a:lnSpc>
              <a:spcBef>
                <a:spcPts val="0"/>
              </a:spcBef>
              <a:spcAft>
                <a:spcPts val="800"/>
              </a:spcAft>
            </a:pPr>
            <a:r>
              <a:rPr lang="en-US" dirty="0"/>
              <a:t>Level 2,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https://dodcio.defense.gov/Portals/0/Documents/CMMC/AssessmentGuideL2v2.pdf</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Level 3, CMMC Assessment Guide: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https://dodcio.defense.gov/Portals/0/Documents/CMMC/AssessmentGuideL3v2.pdf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a:p>
            <a:r>
              <a:rPr lang="en-US" dirty="0"/>
              <a:t>The CMMC Assessment Guides are organized into the following sections:</a:t>
            </a:r>
          </a:p>
          <a:p>
            <a:pPr marL="628650" lvl="1" indent="-171450">
              <a:buFont typeface="Arial" panose="020B0604020202020204" pitchFamily="34" charset="0"/>
              <a:buChar char="•"/>
            </a:pPr>
            <a:r>
              <a:rPr lang="en-US" dirty="0"/>
              <a:t>Assessment and Certification: provides an overview of the CMMC assessment and certification process, guidance around contractor size, and assessment scope.</a:t>
            </a:r>
          </a:p>
          <a:p>
            <a:pPr marL="628650" lvl="1" indent="-171450">
              <a:buFont typeface="Arial" panose="020B0604020202020204" pitchFamily="34" charset="0"/>
              <a:buChar char="•"/>
            </a:pPr>
            <a:r>
              <a:rPr lang="en-US" dirty="0"/>
              <a:t>Assessment Criteria and Methodology: provides guidance on the criteria and methodology (i.e. interview, examine, and test) Certified Assessors will employ during a CMMC assessment, as well as practice findings.</a:t>
            </a:r>
          </a:p>
          <a:p>
            <a:pPr marL="628650" lvl="1" indent="-171450">
              <a:buFont typeface="Arial" panose="020B0604020202020204" pitchFamily="34" charset="0"/>
              <a:buChar char="•"/>
            </a:pPr>
            <a:r>
              <a:rPr lang="en-US" dirty="0"/>
              <a:t>Security Requirement Descriptions: provides the assessment requirements and specifics for each CMMC security requirement.</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1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https://ndisac.org/dibscc/cyberassist/cybersecurity-maturity-model-certification/level-1/</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CMMC Level 2 security requirement: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https://ndisac.org/dibscc/cyberassist/cybersecurity-maturity-model-certification/level-2/</a:t>
            </a:r>
            <a:endParaRPr lang="en-US" dirty="0"/>
          </a:p>
          <a:p>
            <a:pPr marL="0" lvl="0" indent="0">
              <a:buFont typeface="Arial" panose="020B0604020202020204" pitchFamily="34" charset="0"/>
              <a:buNone/>
            </a:pPr>
            <a:r>
              <a:rPr lang="en-US" dirty="0"/>
              <a:t>CMMC Level 2 security requirement: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https://ndisac.org/dibscc/cyberassist/cybersecurity-maturity-model-certification/level-3/</a:t>
            </a:r>
            <a:endParaRPr lang="en-US" dirty="0"/>
          </a:p>
          <a:p>
            <a:pPr marL="0" lvl="0" indent="0">
              <a:buFont typeface="Arial" panose="020B0604020202020204" pitchFamily="34" charset="0"/>
              <a:buNone/>
            </a:pPr>
            <a:endParaRPr lang="en-US" dirty="0"/>
          </a:p>
          <a:p>
            <a:pPr lvl="0"/>
            <a:r>
              <a:rPr lang="en-US" b="1" dirty="0"/>
              <a:t>Recommendations for after contract award:</a:t>
            </a:r>
          </a:p>
          <a:p>
            <a:pPr marL="171450" indent="-171450">
              <a:buFont typeface="Arial" panose="020B0604020202020204" pitchFamily="34" charset="0"/>
              <a:buChar char="•"/>
            </a:pPr>
            <a:r>
              <a:rPr lang="en-US" dirty="0"/>
              <a:t>Primes must verify Tier 1 supply chain is certified to the correct CMMC Level before CUI data is shared  </a:t>
            </a:r>
          </a:p>
          <a:p>
            <a:pPr marL="171450" indent="-171450">
              <a:buFont typeface="Arial" panose="020B0604020202020204" pitchFamily="34" charset="0"/>
              <a:buChar char="•"/>
            </a:pPr>
            <a:r>
              <a:rPr lang="en-US" dirty="0"/>
              <a:t>A DoD CMMC certification database is being created to assist in validation  </a:t>
            </a:r>
          </a:p>
          <a:p>
            <a:pPr marL="171450" indent="-171450">
              <a:buFont typeface="Arial" panose="020B0604020202020204" pitchFamily="34" charset="0"/>
              <a:buChar char="•"/>
            </a:pPr>
            <a:r>
              <a:rPr lang="en-US" dirty="0"/>
              <a:t>Companies may need to be disqualified if they are not properly certified  </a:t>
            </a:r>
          </a:p>
          <a:p>
            <a:pPr marL="171450" indent="-171450">
              <a:buFont typeface="Arial" panose="020B0604020202020204" pitchFamily="34" charset="0"/>
              <a:buChar char="•"/>
            </a:pPr>
            <a:r>
              <a:rPr lang="en-US" dirty="0"/>
              <a:t>Using sub-contractors that are not certified may be breach of contract</a:t>
            </a:r>
          </a:p>
          <a:p>
            <a:pPr marL="0" indent="0">
              <a:buFont typeface="+mj-lt"/>
              <a:buNone/>
            </a:pPr>
            <a:endParaRPr lang="en-US" sz="2000" dirty="0"/>
          </a:p>
          <a:p>
            <a:pPr marL="0" indent="0">
              <a:buFont typeface="+mj-lt"/>
              <a:buNone/>
            </a:pPr>
            <a:endParaRPr lang="en-US" sz="2000"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68</a:t>
            </a:fld>
            <a:endParaRPr lang="en-US"/>
          </a:p>
        </p:txBody>
      </p:sp>
    </p:spTree>
    <p:extLst>
      <p:ext uri="{BB962C8B-B14F-4D97-AF65-F5344CB8AC3E}">
        <p14:creationId xmlns:p14="http://schemas.microsoft.com/office/powerpoint/2010/main" val="2869011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69</a:t>
            </a:fld>
            <a:endParaRPr lang="en-US"/>
          </a:p>
        </p:txBody>
      </p:sp>
    </p:spTree>
    <p:extLst>
      <p:ext uri="{BB962C8B-B14F-4D97-AF65-F5344CB8AC3E}">
        <p14:creationId xmlns:p14="http://schemas.microsoft.com/office/powerpoint/2010/main" val="391645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pPr marL="171450" indent="-171450">
              <a:buFont typeface="Arial" panose="020B0604020202020204" pitchFamily="34" charset="0"/>
              <a:buChar char="•"/>
            </a:pPr>
            <a:endParaRPr lang="en-US" dirty="0"/>
          </a:p>
          <a:p>
            <a:r>
              <a:rPr lang="en-US" sz="1200" b="1" kern="1200" dirty="0">
                <a:solidFill>
                  <a:schemeClr val="tx1"/>
                </a:solidFill>
                <a:effectLst/>
                <a:latin typeface="+mn-lt"/>
                <a:ea typeface="+mn-ea"/>
                <a:cs typeface="+mn-cs"/>
              </a:rPr>
              <a:t>Types of threat actors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Rogue Actors: </a:t>
            </a:r>
          </a:p>
          <a:p>
            <a:pPr lvl="1"/>
            <a:r>
              <a:rPr lang="en-US" sz="1200" kern="1200" dirty="0">
                <a:solidFill>
                  <a:schemeClr val="tx1"/>
                </a:solidFill>
                <a:effectLst/>
                <a:latin typeface="+mn-lt"/>
                <a:ea typeface="+mn-ea"/>
                <a:cs typeface="+mn-cs"/>
              </a:rPr>
              <a:t>Anyone who developed hacking skills (student started hacking school computers and move on)</a:t>
            </a:r>
          </a:p>
          <a:p>
            <a:pPr lvl="1"/>
            <a:r>
              <a:rPr lang="en-US" sz="1200" kern="1200" dirty="0">
                <a:solidFill>
                  <a:schemeClr val="tx1"/>
                </a:solidFill>
                <a:effectLst/>
                <a:latin typeface="+mn-lt"/>
                <a:ea typeface="+mn-ea"/>
                <a:cs typeface="+mn-cs"/>
              </a:rPr>
              <a:t>Tools are becoming widely available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Hacktivists: </a:t>
            </a:r>
          </a:p>
          <a:p>
            <a:pPr lvl="1"/>
            <a:r>
              <a:rPr lang="en-US" sz="1200" kern="1200" dirty="0">
                <a:solidFill>
                  <a:schemeClr val="tx1"/>
                </a:solidFill>
                <a:effectLst/>
                <a:latin typeface="+mn-lt"/>
                <a:ea typeface="+mn-ea"/>
                <a:cs typeface="+mn-cs"/>
              </a:rPr>
              <a:t>Can be similar in expertise to rogue actors, or can bring more expertise… but </a:t>
            </a:r>
            <a:r>
              <a:rPr lang="en-US" sz="1200" b="1" kern="1200" dirty="0">
                <a:solidFill>
                  <a:schemeClr val="tx1"/>
                </a:solidFill>
                <a:effectLst/>
                <a:latin typeface="+mn-lt"/>
                <a:ea typeface="+mn-ea"/>
                <a:cs typeface="+mn-cs"/>
              </a:rPr>
              <a:t>Organized around a cause</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Insider Threat: </a:t>
            </a:r>
            <a:r>
              <a:rPr lang="en-US" sz="1200" kern="1200" dirty="0">
                <a:solidFill>
                  <a:schemeClr val="tx1"/>
                </a:solidFill>
                <a:effectLst/>
                <a:latin typeface="+mn-lt"/>
                <a:ea typeface="+mn-ea"/>
                <a:cs typeface="+mn-cs"/>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2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Authorized to access data… Partner with Intelligence organization to ID threats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Insider Threat is a current or former employee, contractor, or business partner who has or had authorized access to an organization’s network, systems, or data and exceeded or misused that access, either intentionally or unintentionally, in a manner which adversely affects the confidentiality, integrity, use, or availability of the organization’s information or information systems. </a:t>
            </a:r>
          </a:p>
          <a:p>
            <a:endParaRPr lang="en-US" dirty="0"/>
          </a:p>
          <a:p>
            <a:r>
              <a:rPr lang="en-US" dirty="0"/>
              <a:t>Motivations may include financial gain, disgruntlement, or divided loyalty to company or country. Most insider threats display concerning behaviors prior to engaging in negative events.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concerning behaviors and risk indicators allows proactive measures to be taken that can lead to positive outcomes for individuals and mitigate risk for organizations. Promptly notify stakeholder points of contact per contract requirements and follow any specific internal reporting requirements for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human behavioral warnings can be an indication of potential issues, digital forensics and analytics are the most efficient ways to detect insider threats.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Insider threat awareness and implementing a program, </a:t>
            </a:r>
            <a:r>
              <a:rPr lang="en-US" dirty="0">
                <a:hlinkClick r:id="rId3"/>
              </a:rPr>
              <a:t>https://ndisac.org/dibscc/implementation-and-assessment/training-and-awareness/insider-threat-awareness/</a:t>
            </a:r>
            <a:endParaRPr lang="en-US" dirty="0"/>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APT / Broad-based &amp; Criminal:</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Organized criminals </a:t>
            </a:r>
            <a:r>
              <a:rPr lang="en-US" sz="1200" dirty="0"/>
              <a:t>seek to steal personal information, such as birthdates, social security numbers, and bank routing information, for financial gain.  This information may be sold or used to commit identity theft activity, such as making fraudulent purchases in victims’ names or withdrawing money from their bank accounts.  </a:t>
            </a:r>
          </a:p>
          <a:p>
            <a:pPr lvl="1"/>
            <a:r>
              <a:rPr lang="en-US" sz="1200" kern="1200" dirty="0">
                <a:solidFill>
                  <a:schemeClr val="tx1"/>
                </a:solidFill>
                <a:effectLst/>
                <a:latin typeface="+mn-lt"/>
                <a:ea typeface="+mn-ea"/>
                <a:cs typeface="+mn-cs"/>
              </a:rPr>
              <a:t>Orgs are well funded</a:t>
            </a:r>
          </a:p>
          <a:p>
            <a:pPr lvl="1"/>
            <a:r>
              <a:rPr lang="en-US" sz="1200" kern="1200" dirty="0">
                <a:solidFill>
                  <a:schemeClr val="tx1"/>
                </a:solidFill>
                <a:effectLst/>
                <a:latin typeface="+mn-lt"/>
                <a:ea typeface="+mn-ea"/>
                <a:cs typeface="+mn-cs"/>
              </a:rPr>
              <a:t>Criminal usually have monetary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Advanced Persistent Threat (APT) actors </a:t>
            </a:r>
            <a:r>
              <a:rPr lang="en-US" sz="1200" dirty="0"/>
              <a:t>aim to compromise information systems to conduct espionage, steal valuable intellectual property, destroy resources (such as data and infrastructure), and create back doors to maintain an ongoing connection to compromised systems.  APTs have substantial means, motivation, organization, and skill to carry out a sustained assault against a target, during which time the attacker moves slowly and quietly to avoid detection. They may spend months gathering intelligence about their target, and use that intelligence to launch a variety of attacks against the target over an extended period of time. </a:t>
            </a:r>
          </a:p>
          <a:p>
            <a:pPr lvl="1"/>
            <a:r>
              <a:rPr lang="en-US" sz="1200" kern="1200" dirty="0">
                <a:solidFill>
                  <a:schemeClr val="tx1"/>
                </a:solidFill>
                <a:effectLst/>
                <a:latin typeface="+mn-lt"/>
                <a:ea typeface="+mn-ea"/>
                <a:cs typeface="+mn-cs"/>
              </a:rPr>
              <a:t>APT just as well funded but organized around state objectives – nation state backing</a:t>
            </a:r>
          </a:p>
          <a:p>
            <a:pPr lvl="1"/>
            <a:r>
              <a:rPr lang="en-US" sz="1200" kern="1200" dirty="0">
                <a:solidFill>
                  <a:schemeClr val="tx1"/>
                </a:solidFill>
                <a:effectLst/>
                <a:latin typeface="+mn-lt"/>
                <a:ea typeface="+mn-ea"/>
                <a:cs typeface="+mn-cs"/>
              </a:rPr>
              <a:t>long term objectives / “the long con” – willing to take many little steps towards a larger objective</a:t>
            </a:r>
          </a:p>
          <a:p>
            <a:pPr lvl="1"/>
            <a:r>
              <a:rPr lang="en-US" sz="1200" kern="1200" dirty="0">
                <a:solidFill>
                  <a:schemeClr val="tx1"/>
                </a:solidFill>
                <a:effectLst/>
                <a:latin typeface="+mn-lt"/>
                <a:ea typeface="+mn-ea"/>
                <a:cs typeface="+mn-cs"/>
              </a:rPr>
              <a:t>initially just reaching out to individual employees or employees of a supplier… gain their trust / steal their credentials</a:t>
            </a:r>
          </a:p>
          <a:p>
            <a:pPr lvl="1"/>
            <a:r>
              <a:rPr lang="en-US" sz="1200" kern="1200" dirty="0">
                <a:solidFill>
                  <a:schemeClr val="tx1"/>
                </a:solidFill>
                <a:effectLst/>
                <a:latin typeface="+mn-lt"/>
                <a:ea typeface="+mn-ea"/>
                <a:cs typeface="+mn-cs"/>
              </a:rPr>
              <a:t>Attack next level based on “trust” or access gained at previous step</a:t>
            </a:r>
          </a:p>
          <a:p>
            <a:pPr lvl="1"/>
            <a:r>
              <a:rPr lang="en-US" sz="1200" kern="1200" dirty="0">
                <a:solidFill>
                  <a:schemeClr val="tx1"/>
                </a:solidFill>
                <a:effectLst/>
                <a:latin typeface="+mn-lt"/>
                <a:ea typeface="+mn-ea"/>
                <a:cs typeface="+mn-cs"/>
              </a:rPr>
              <a:t>end goal is to get DoD information… </a:t>
            </a:r>
          </a:p>
          <a:p>
            <a:pPr lvl="1"/>
            <a:r>
              <a:rPr lang="en-US" sz="1200" kern="1200" dirty="0">
                <a:solidFill>
                  <a:schemeClr val="tx1"/>
                </a:solidFill>
                <a:effectLst/>
                <a:latin typeface="+mn-lt"/>
                <a:ea typeface="+mn-ea"/>
                <a:cs typeface="+mn-cs"/>
              </a:rPr>
              <a:t>willing to work through multiple layers..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 may think that you don't have access to anything a cyber attacker would want; however, you could be targeted simply because you have access to company facilities or personnel. </a:t>
            </a:r>
            <a:r>
              <a:rPr lang="en-US" dirty="0">
                <a:solidFill>
                  <a:schemeClr val="bg1"/>
                </a:solidFill>
                <a:highlight>
                  <a:srgbClr val="28517A"/>
                </a:highlight>
              </a:rPr>
              <a:t>You either have access to what they want, or you can be used as a conduit in gaining access to it.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Incident: </a:t>
            </a:r>
            <a:r>
              <a:rPr lang="en-US" dirty="0">
                <a:effectLst/>
                <a:latin typeface="Times New Roman" panose="02020603050405020304" pitchFamily="18" charset="0"/>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endParaRPr lang="en-US" sz="1200" i="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72</a:t>
            </a:fld>
            <a:endParaRPr lang="en-US" dirty="0"/>
          </a:p>
        </p:txBody>
      </p:sp>
    </p:spTree>
    <p:extLst>
      <p:ext uri="{BB962C8B-B14F-4D97-AF65-F5344CB8AC3E}">
        <p14:creationId xmlns:p14="http://schemas.microsoft.com/office/powerpoint/2010/main" val="3740096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vs Voluntary Reporting Mandatory:</a:t>
            </a:r>
          </a:p>
          <a:p>
            <a:endParaRPr lang="en-US" dirty="0"/>
          </a:p>
          <a:p>
            <a:pPr marL="171450" indent="-171450">
              <a:buFont typeface="Arial" panose="020B0604020202020204" pitchFamily="34" charset="0"/>
              <a:buChar char="•"/>
            </a:pPr>
            <a:r>
              <a:rPr lang="en-US" dirty="0"/>
              <a:t>DFARS 252.204-7012 – Safeguarding Covered Defense Information (CDI) and Cyber Incident Reporting</a:t>
            </a:r>
          </a:p>
          <a:p>
            <a:pPr marL="171450" indent="-171450">
              <a:buFont typeface="Arial" panose="020B0604020202020204" pitchFamily="34" charset="0"/>
              <a:buChar char="•"/>
            </a:pPr>
            <a:r>
              <a:rPr lang="en-US" dirty="0"/>
              <a:t>Cyber incident that affects: </a:t>
            </a:r>
          </a:p>
          <a:p>
            <a:pPr marL="628650" lvl="1" indent="-171450">
              <a:buFont typeface="Arial" panose="020B0604020202020204" pitchFamily="34" charset="0"/>
              <a:buChar char="•"/>
            </a:pPr>
            <a:r>
              <a:rPr lang="en-US" dirty="0"/>
              <a:t>CDI and/or the systems it resides on, or </a:t>
            </a:r>
          </a:p>
          <a:p>
            <a:pPr marL="628650" lvl="1" indent="-171450">
              <a:buFont typeface="Arial" panose="020B0604020202020204" pitchFamily="34" charset="0"/>
              <a:buChar char="•"/>
            </a:pPr>
            <a:r>
              <a:rPr lang="en-US" dirty="0"/>
              <a:t>Ability to provide operationally critical support </a:t>
            </a:r>
          </a:p>
          <a:p>
            <a:endParaRPr lang="en-US" dirty="0"/>
          </a:p>
          <a:p>
            <a:r>
              <a:rPr lang="en-US" dirty="0"/>
              <a:t>Voluntary:</a:t>
            </a:r>
          </a:p>
          <a:p>
            <a:r>
              <a:rPr lang="en-US" dirty="0"/>
              <a:t> </a:t>
            </a:r>
          </a:p>
          <a:p>
            <a:pPr marL="171450" indent="-171450">
              <a:buFont typeface="Arial" panose="020B0604020202020204" pitchFamily="34" charset="0"/>
              <a:buChar char="•"/>
            </a:pPr>
            <a:r>
              <a:rPr lang="en-US" dirty="0"/>
              <a:t>Helps DIB with situational awareness and indicator sharing </a:t>
            </a:r>
          </a:p>
          <a:p>
            <a:pPr marL="171450" indent="-171450">
              <a:buFont typeface="Arial" panose="020B0604020202020204" pitchFamily="34" charset="0"/>
              <a:buChar char="•"/>
            </a:pPr>
            <a:r>
              <a:rPr lang="en-US" dirty="0"/>
              <a:t>Crowdsourcing threat information </a:t>
            </a:r>
          </a:p>
          <a:p>
            <a:pPr marL="171450" indent="-171450">
              <a:buFont typeface="Arial" panose="020B0604020202020204" pitchFamily="34" charset="0"/>
              <a:buChar char="•"/>
            </a:pPr>
            <a:r>
              <a:rPr lang="en-US" dirty="0"/>
              <a:t>Types of events vary </a:t>
            </a:r>
          </a:p>
          <a:p>
            <a:pPr marL="171450" indent="-171450">
              <a:buFont typeface="Arial" panose="020B0604020202020204" pitchFamily="34" charset="0"/>
              <a:buChar char="•"/>
            </a:pPr>
            <a:r>
              <a:rPr lang="en-US" dirty="0"/>
              <a:t>No impact to DoD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DCISE-Partner-Brochure_v3.0.pdf,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https://www.dc3.mil/Portals/100/Documents/DC3/Missions/DCISE/DCISE%20Resources/DCISE%20Partner%20Brochure/DCISE-Partner-Brochure%20v3.0.pdf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74</a:t>
            </a:fld>
            <a:endParaRPr lang="en-US" dirty="0"/>
          </a:p>
        </p:txBody>
      </p:sp>
    </p:spTree>
    <p:extLst>
      <p:ext uri="{BB962C8B-B14F-4D97-AF65-F5344CB8AC3E}">
        <p14:creationId xmlns:p14="http://schemas.microsoft.com/office/powerpoint/2010/main" val="2035054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DIBNet</a:t>
            </a:r>
            <a:r>
              <a:rPr lang="en-US" dirty="0"/>
              <a:t> Site: </a:t>
            </a:r>
            <a:r>
              <a:rPr lang="en-US" dirty="0">
                <a:hlinkClick r:id="rId3"/>
              </a:rPr>
              <a:t>https://dibnet.dod.mil/portal/intranet/</a:t>
            </a:r>
            <a:endParaRPr lang="en-US" dirty="0"/>
          </a:p>
          <a:p>
            <a:pPr marL="171450" indent="-171450">
              <a:buFont typeface="Arial" panose="020B0604020202020204" pitchFamily="34" charset="0"/>
              <a:buChar char="•"/>
            </a:pPr>
            <a:r>
              <a:rPr lang="en-US" dirty="0"/>
              <a:t>MLOA certificate required</a:t>
            </a:r>
          </a:p>
          <a:p>
            <a:pPr marL="171450" indent="-171450">
              <a:buFont typeface="Arial" panose="020B0604020202020204" pitchFamily="34" charset="0"/>
              <a:buChar char="•"/>
            </a:pPr>
            <a:r>
              <a:rPr lang="en-US" dirty="0"/>
              <a:t>Retain malware sample</a:t>
            </a:r>
          </a:p>
          <a:p>
            <a:pPr marL="171450" indent="-171450">
              <a:buFont typeface="Arial" panose="020B0604020202020204" pitchFamily="34" charset="0"/>
              <a:buChar char="•"/>
            </a:pPr>
            <a:r>
              <a:rPr lang="en-US" dirty="0"/>
              <a:t>Report directly to DoD and to direct customer (e.g. Prime)</a:t>
            </a:r>
          </a:p>
        </p:txBody>
      </p:sp>
      <p:sp>
        <p:nvSpPr>
          <p:cNvPr id="4" name="Slide Number Placeholder 3"/>
          <p:cNvSpPr>
            <a:spLocks noGrp="1"/>
          </p:cNvSpPr>
          <p:nvPr>
            <p:ph type="sldNum" sz="quarter" idx="5"/>
          </p:nvPr>
        </p:nvSpPr>
        <p:spPr/>
        <p:txBody>
          <a:bodyPr/>
          <a:lstStyle/>
          <a:p>
            <a:fld id="{E2171A22-84E6-4B62-A31C-293EB5412BB8}" type="slidenum">
              <a:rPr lang="en-US" smtClean="0"/>
              <a:t>75</a:t>
            </a:fld>
            <a:endParaRPr lang="en-US" dirty="0"/>
          </a:p>
        </p:txBody>
      </p:sp>
    </p:spTree>
    <p:extLst>
      <p:ext uri="{BB962C8B-B14F-4D97-AF65-F5344CB8AC3E}">
        <p14:creationId xmlns:p14="http://schemas.microsoft.com/office/powerpoint/2010/main" val="17731698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76</a:t>
            </a:fld>
            <a:endParaRPr lang="en-US" dirty="0"/>
          </a:p>
        </p:txBody>
      </p:sp>
    </p:spTree>
    <p:extLst>
      <p:ext uri="{BB962C8B-B14F-4D97-AF65-F5344CB8AC3E}">
        <p14:creationId xmlns:p14="http://schemas.microsoft.com/office/powerpoint/2010/main" val="4002682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Cybersecurity:  </a:t>
            </a:r>
            <a:r>
              <a:rPr lang="en-US" sz="1200" kern="1200" dirty="0">
                <a:solidFill>
                  <a:schemeClr val="tx1"/>
                </a:solidFill>
                <a:effectLst/>
                <a:latin typeface="+mn-lt"/>
                <a:ea typeface="+mn-ea"/>
                <a:cs typeface="+mn-cs"/>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200" kern="1200" dirty="0">
              <a:solidFill>
                <a:schemeClr val="tx1"/>
              </a:solidFill>
              <a:effectLst/>
              <a:latin typeface="+mn-lt"/>
              <a:ea typeface="+mn-ea"/>
              <a:cs typeface="+mn-cs"/>
            </a:endParaRPr>
          </a:p>
          <a:p>
            <a:pPr lvl="0">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0">
              <a:lnSpc>
                <a:spcPct val="120000"/>
              </a:lnSpc>
              <a:spcBef>
                <a:spcPts val="0"/>
              </a:spcBef>
            </a:pPr>
            <a:endParaRPr lang="en-US" dirty="0"/>
          </a:p>
          <a:p>
            <a:pPr lvl="0">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lvl="0">
              <a:lnSpc>
                <a:spcPct val="120000"/>
              </a:lnSpc>
              <a:spcBef>
                <a:spcPts val="0"/>
              </a:spcBef>
            </a:pPr>
            <a:endParaRPr lang="en-US" dirty="0"/>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2171A22-84E6-4B62-A31C-293EB5412BB8}" type="slidenum">
              <a:rPr lang="en-US" smtClean="0"/>
              <a:t>78</a:t>
            </a:fld>
            <a:endParaRPr lang="en-US" dirty="0"/>
          </a:p>
        </p:txBody>
      </p:sp>
    </p:spTree>
    <p:extLst>
      <p:ext uri="{BB962C8B-B14F-4D97-AF65-F5344CB8AC3E}">
        <p14:creationId xmlns:p14="http://schemas.microsoft.com/office/powerpoint/2010/main" val="4155628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t>
            </a:r>
            <a:r>
              <a:rPr lang="en-US" i="1" dirty="0"/>
              <a:t>Top 10 High Value Controls </a:t>
            </a:r>
            <a:r>
              <a:rPr lang="en-US" dirty="0"/>
              <a:t>are control areas that have been put together in addition to the 17 CMMC domains and are intended to help facilitate many of the practices within CMMC. These </a:t>
            </a:r>
            <a:r>
              <a:rPr lang="en-US" i="1" dirty="0"/>
              <a:t>Top 10 High Value Controls </a:t>
            </a:r>
            <a:r>
              <a:rPr lang="en-US" i="0" dirty="0"/>
              <a:t>help provide additional guidance that your company can use to help facilitate and implement the CMMC practices.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b="1" dirty="0"/>
              <a:t>Administrative Rights and Privileges: </a:t>
            </a:r>
            <a:r>
              <a:rPr lang="en-US" dirty="0"/>
              <a:t>https://ndisac.org/dibscc/implementation-and-assessment/top-10-high-value-controls/administrative-rights-and-privileges/</a:t>
            </a:r>
          </a:p>
          <a:p>
            <a:r>
              <a:rPr lang="en-US" b="1" dirty="0"/>
              <a:t>Antivirus/Malware: </a:t>
            </a:r>
            <a:r>
              <a:rPr lang="en-US" dirty="0"/>
              <a:t>https://ndisac.org/dibscc/implementation-and-assessment/top-10-high-value-controls/anti-virus-and-malware/</a:t>
            </a:r>
          </a:p>
          <a:p>
            <a:r>
              <a:rPr lang="en-US" b="1" dirty="0"/>
              <a:t>Default Passwords: </a:t>
            </a:r>
            <a:r>
              <a:rPr lang="en-US" dirty="0"/>
              <a:t>https://ndisac.org/dibscc/implementation-and-assessment/top-10-high-value-controls/default-passwords/</a:t>
            </a:r>
          </a:p>
          <a:p>
            <a:r>
              <a:rPr lang="en-US" b="1" dirty="0"/>
              <a:t>DNS Mitigations: </a:t>
            </a:r>
            <a:r>
              <a:rPr lang="en-US" dirty="0"/>
              <a:t>https://ndisac.org/dibscc/implementation-and-assessment/top-10-high-value-controls/domain-name-server-mitigations/</a:t>
            </a:r>
          </a:p>
          <a:p>
            <a:r>
              <a:rPr lang="en-US" b="1" dirty="0"/>
              <a:t>Email Filtering: </a:t>
            </a:r>
            <a:r>
              <a:rPr lang="en-US" dirty="0"/>
              <a:t>https://ndisac.org/dibscc/implementation-and-assessment/top-10-high-value-controls/email-filtering/</a:t>
            </a:r>
          </a:p>
          <a:p>
            <a:r>
              <a:rPr lang="en-US" b="1" dirty="0"/>
              <a:t>Employee Training and Awareness: </a:t>
            </a:r>
            <a:r>
              <a:rPr lang="en-US" dirty="0"/>
              <a:t>https://ndisac.org/dibscc/implementation-and-assessment/top-10-high-value-controls/employee-training-and-awareness/</a:t>
            </a:r>
          </a:p>
          <a:p>
            <a:r>
              <a:rPr lang="en-US" b="1" dirty="0"/>
              <a:t>Multi-Factor Authentication: </a:t>
            </a:r>
            <a:r>
              <a:rPr lang="en-US" dirty="0"/>
              <a:t>https://ndisac.org/dibscc/implementation-and-assessment/top-10-high-value-controls/multi-factor-authentication/</a:t>
            </a:r>
          </a:p>
          <a:p>
            <a:r>
              <a:rPr lang="en-US" b="1" dirty="0"/>
              <a:t>Patching: </a:t>
            </a:r>
            <a:r>
              <a:rPr lang="en-US" dirty="0"/>
              <a:t>https://ndisac.org/dibscc/implementation-and-assessment/top-10-high-value-controls/system-patching/</a:t>
            </a:r>
          </a:p>
          <a:p>
            <a:r>
              <a:rPr lang="en-US" b="1" dirty="0"/>
              <a:t>Perimeter Hardening: </a:t>
            </a:r>
            <a:r>
              <a:rPr lang="en-US" dirty="0"/>
              <a:t>https://ndisac.org/dibscc/implementation-and-assessment/top-10-high-value-controls/perimeter-hardening/</a:t>
            </a:r>
          </a:p>
          <a:p>
            <a:r>
              <a:rPr lang="en-US" b="1" dirty="0"/>
              <a:t>Web Content Filtering: </a:t>
            </a:r>
            <a:r>
              <a:rPr lang="en-US" dirty="0"/>
              <a:t>https://ndisac.org/dibscc/implementation-and-assessment/top-10-high-value-controls/web-content-filtering/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r>
              <a:rPr lang="en-US" sz="1200" dirty="0">
                <a:hlinkClick r:id="rId3"/>
              </a:rPr>
              <a:t>https://ndisac.org/dibscc/implementation-and-assessment/top-10-high-value-controls/</a:t>
            </a:r>
            <a:r>
              <a:rPr lang="en-US" sz="1200" dirty="0"/>
              <a:t> </a:t>
            </a:r>
          </a:p>
          <a:p>
            <a:endParaRPr lang="en-US" dirty="0"/>
          </a:p>
          <a:p>
            <a:endParaRPr lang="en-US" dirty="0"/>
          </a:p>
          <a:p>
            <a:r>
              <a:rPr lang="en-US" dirty="0"/>
              <a:t>Additional Non-technical mitigations:</a:t>
            </a:r>
          </a:p>
          <a:p>
            <a:pPr marL="0" indent="0" algn="l"/>
            <a:r>
              <a:rPr lang="en-US" sz="1200" dirty="0">
                <a:latin typeface="+mn-lt"/>
              </a:rPr>
              <a:t>1) Distribution Statements</a:t>
            </a:r>
          </a:p>
          <a:p>
            <a:pPr marL="171450" indent="-171450" algn="l">
              <a:buFont typeface="Arial" panose="020B0604020202020204" pitchFamily="34" charset="0"/>
              <a:buChar char="•"/>
            </a:pPr>
            <a:r>
              <a:rPr lang="en-US" sz="1200" dirty="0">
                <a:latin typeface="+mn-lt"/>
              </a:rPr>
              <a:t>New (TBD) markings for Controlled Unclassified Information (CUI)</a:t>
            </a:r>
          </a:p>
          <a:p>
            <a:pPr marL="171450" indent="-171450" algn="l">
              <a:buFont typeface="Arial" panose="020B0604020202020204" pitchFamily="34" charset="0"/>
              <a:buChar char="•"/>
            </a:pPr>
            <a:r>
              <a:rPr lang="en-US" sz="1200" dirty="0">
                <a:latin typeface="+mn-lt"/>
              </a:rPr>
              <a:t>Mandate Distribution Statements on CDRLs AND “Work Products” (Non-</a:t>
            </a:r>
          </a:p>
          <a:p>
            <a:pPr marL="171450" indent="-171450" algn="l">
              <a:buFont typeface="Arial" panose="020B0604020202020204" pitchFamily="34" charset="0"/>
              <a:buChar char="•"/>
            </a:pPr>
            <a:r>
              <a:rPr lang="en-US" sz="1200" dirty="0">
                <a:latin typeface="+mn-lt"/>
              </a:rPr>
              <a:t>deliverables)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A distribution statement is a statement used in marking a technical document to denote its availability for secondary distribution,</a:t>
            </a:r>
            <a:r>
              <a:rPr lang="en-US" sz="1200" baseline="0" dirty="0">
                <a:latin typeface="+mn-lt"/>
              </a:rPr>
              <a:t> release, and disclosure without additional approvals or authorizations.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endParaRPr>
          </a:p>
          <a:p>
            <a:r>
              <a:rPr lang="en-US" sz="1200" dirty="0">
                <a:latin typeface="+mn-lt"/>
              </a:rPr>
              <a:t>2) Restrict Information Flow-Down within the Supply Chain</a:t>
            </a:r>
          </a:p>
          <a:p>
            <a:pPr marL="173038" indent="-173038">
              <a:buFont typeface="Arial" panose="020B0604020202020204" pitchFamily="34" charset="0"/>
              <a:buChar char="•"/>
            </a:pPr>
            <a:r>
              <a:rPr lang="en-US" sz="1200" dirty="0">
                <a:latin typeface="+mn-lt"/>
              </a:rPr>
              <a:t>Restrict amount of information Flowed Down (Manufacturing need-to-know)</a:t>
            </a:r>
          </a:p>
          <a:p>
            <a:pPr marL="171450" indent="-171450">
              <a:buFont typeface="Arial" panose="020B0604020202020204" pitchFamily="34" charset="0"/>
              <a:buChar char="•"/>
            </a:pPr>
            <a:r>
              <a:rPr lang="en-US" sz="1200" dirty="0">
                <a:latin typeface="+mn-lt"/>
              </a:rPr>
              <a:t>Limit</a:t>
            </a:r>
            <a:r>
              <a:rPr lang="en-US" sz="1200" baseline="0" dirty="0">
                <a:latin typeface="+mn-lt"/>
              </a:rPr>
              <a:t> information listed on commonly Purchase Orders (P.O.s)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Limiting the amount of information provided to lower-tier vendors providing a service</a:t>
            </a:r>
            <a:r>
              <a:rPr lang="en-US" sz="1200" baseline="0" dirty="0">
                <a:latin typeface="+mn-lt"/>
              </a:rPr>
              <a:t> or commodity part reduces the risk of data compromise. Only the information that is relevant and is needed to know by the servicing company should be provided – any other information should not be shared. This practice also limits which vendors require the DFARS clause to be flowed-to them.</a:t>
            </a:r>
          </a:p>
          <a:p>
            <a:r>
              <a:rPr lang="en-US" sz="1200" baseline="0" dirty="0">
                <a:latin typeface="+mn-lt"/>
              </a:rPr>
              <a:t>3)</a:t>
            </a:r>
            <a:r>
              <a:rPr lang="en-US" sz="1200" dirty="0">
                <a:latin typeface="+mn-lt"/>
              </a:rPr>
              <a:t> Improve Cyber Intelligence sharing between MDA &amp;</a:t>
            </a:r>
            <a:r>
              <a:rPr lang="en-US" sz="1200" baseline="0" dirty="0">
                <a:latin typeface="+mn-lt"/>
              </a:rPr>
              <a:t> Industry</a:t>
            </a:r>
          </a:p>
          <a:p>
            <a:pPr marL="173038" indent="-173038">
              <a:buFont typeface="Arial" panose="020B0604020202020204" pitchFamily="34" charset="0"/>
              <a:buChar char="•"/>
            </a:pPr>
            <a:r>
              <a:rPr lang="en-US" sz="1200" baseline="0" dirty="0">
                <a:latin typeface="+mn-lt"/>
              </a:rPr>
              <a:t>Known supplier issues</a:t>
            </a:r>
          </a:p>
          <a:p>
            <a:pPr marL="173038" indent="-173038">
              <a:buFont typeface="Arial" panose="020B0604020202020204" pitchFamily="34" charset="0"/>
              <a:buChar char="•"/>
            </a:pPr>
            <a:r>
              <a:rPr lang="en-US" sz="1200" baseline="0" dirty="0">
                <a:latin typeface="+mn-lt"/>
              </a:rPr>
              <a:t>Visit the </a:t>
            </a:r>
            <a:r>
              <a:rPr lang="en-US" sz="1200" dirty="0">
                <a:solidFill>
                  <a:srgbClr val="626365"/>
                </a:solidFill>
                <a:latin typeface="+mn-lt"/>
              </a:rPr>
              <a:t>DIB SCC </a:t>
            </a:r>
            <a:r>
              <a:rPr lang="en-US" sz="1200" baseline="0" dirty="0">
                <a:latin typeface="+mn-lt"/>
              </a:rPr>
              <a:t>Cyber Assist Web site: </a:t>
            </a:r>
            <a:r>
              <a:rPr lang="en-US" sz="1200" baseline="0" dirty="0">
                <a:latin typeface="+mn-lt"/>
                <a:hlinkClick r:id="rId4"/>
              </a:rPr>
              <a:t>https://ndisac.org/dibscc/cyberassist/</a:t>
            </a:r>
            <a:r>
              <a:rPr lang="en-US" sz="1200" baseline="0" dirty="0">
                <a:latin typeface="+mn-lt"/>
              </a:rPr>
              <a:t> </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Sharing of Cyber Intelligence</a:t>
            </a:r>
            <a:r>
              <a:rPr lang="en-US" sz="1200" baseline="0" dirty="0">
                <a:latin typeface="+mn-lt"/>
              </a:rPr>
              <a:t> practices between MDA and sharing Industry allows for the analysis and understanding of the threats that exist for both MDA and industry. If we know the threat by sharing information, we can better protect our networks.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is a threat scenario example that shows what can happen if a threat is introduced into an organization along with some of the mitigations that can be used to help prevent and/or protect the organization from the threats.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indent="0" algn="l">
              <a:buFont typeface="Arial" panose="020B0604020202020204" pitchFamily="34" charset="0"/>
              <a:buNone/>
            </a:pPr>
            <a:endParaRPr lang="en-US" sz="1200" dirty="0">
              <a:latin typeface="+mn-l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79</a:t>
            </a:fld>
            <a:endParaRPr lang="en-US" dirty="0"/>
          </a:p>
        </p:txBody>
      </p:sp>
    </p:spTree>
    <p:extLst>
      <p:ext uri="{BB962C8B-B14F-4D97-AF65-F5344CB8AC3E}">
        <p14:creationId xmlns:p14="http://schemas.microsoft.com/office/powerpoint/2010/main" val="3738026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Contact may be initiated with you via email, social media, phone calls, text messages, or face-to-face engagement; however, the majority of social engineering attacks begin as seemingly innocent messages delivered through email and social media, known as “phishing.”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a phishing message, an adversary masquerades as someone or something they are not, such as a trusted vendor, bank, or co-worker.  They can hide their true identity by spoofing (forging) the sender address of a message to make it look like it was sent from someone else.  They can also hack into and use legitimate accounts to propagate malicious messages.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scams rely on emotional triggers like curiosity, urgency, fear, and reward to drive you to action.</a:t>
            </a:r>
          </a:p>
          <a:p>
            <a:endParaRPr lang="en-US" sz="1100" dirty="0"/>
          </a:p>
          <a:p>
            <a:r>
              <a:rPr lang="en-US" sz="1100" dirty="0"/>
              <a:t>Attackers often gather information about their targets (e.g., job, hobbies, family) from resources such as LinkedIn, Facebook, and Twitter in order to create customized messages designed to entice recipients to respond.</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Phishing messages typically ask you to provide information or click on an embedded link or attachment.  Attachments contain malicious software (malware) designed to infect your device, and links lead to legitimate-looking fraudulent websites that attempt to deceive you into entering information, such as user ID’s and passwords, or infect your device with malware.</a:t>
            </a:r>
          </a:p>
          <a:p>
            <a:endParaRPr lang="en-US" sz="1100" dirty="0"/>
          </a:p>
          <a:p>
            <a:r>
              <a:rPr lang="en-US" sz="1100" dirty="0"/>
              <a:t>Drive-by malware downloads require no initiation on your part.  Links in social media posts, email </a:t>
            </a:r>
            <a:r>
              <a:rPr lang="en-US" sz="1100" baseline="0" dirty="0"/>
              <a:t>messages, and online advertisements may lead to websites that automatically </a:t>
            </a:r>
            <a:r>
              <a:rPr lang="en-US" sz="1100" kern="1200" dirty="0">
                <a:solidFill>
                  <a:schemeClr val="tx1"/>
                </a:solidFill>
                <a:effectLst/>
                <a:latin typeface="+mn-lt"/>
                <a:ea typeface="+mn-ea"/>
                <a:cs typeface="+mn-cs"/>
              </a:rPr>
              <a:t>begin searching for vulnerabilities in your apps, operating systems, and web browsers, through which it can install malware onto your computer or mobile device.</a:t>
            </a:r>
            <a:endParaRPr lang="en-US" sz="1100" baseline="0" dirty="0"/>
          </a:p>
          <a:p>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Once installed, malware can be used to steal or corrupt your data, hold your files for ransom, or spy on you by recording your keystrokes or remotely activating your device’s built-in camera and microphone.  Adversaries can also use an infected device as a gateway into the network it connects to, or as a platform to launch additional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u="sng" dirty="0"/>
              <a:t>Don’t take the bait!  Look for these clues to help identify potential phishing activity in email, social media, and text messages.</a:t>
            </a:r>
          </a:p>
          <a:p>
            <a:pPr rtl="0" eaLnBrk="1" fontAlgn="t" latinLnBrk="0" hangingPunct="1"/>
            <a:r>
              <a:rPr lang="en-US" sz="1100" b="1" i="0" u="none" strike="noStrike" kern="1200" dirty="0">
                <a:solidFill>
                  <a:schemeClr val="tx1"/>
                </a:solidFill>
                <a:effectLst/>
                <a:latin typeface="+mn-lt"/>
                <a:ea typeface="+mn-ea"/>
                <a:cs typeface="+mn-cs"/>
              </a:rPr>
              <a:t>Call to Action</a:t>
            </a:r>
            <a:endParaRPr lang="en-US" sz="1100" b="0" i="0" u="none" strike="noStrike" kern="1200" dirty="0">
              <a:solidFill>
                <a:schemeClr val="tx1"/>
              </a:solidFill>
              <a:effectLst/>
              <a:latin typeface="+mn-lt"/>
              <a:ea typeface="+mn-ea"/>
              <a:cs typeface="+mn-cs"/>
            </a:endParaRPr>
          </a:p>
          <a:p>
            <a:pPr rtl="0" eaLnBrk="1" fontAlgn="t" latinLnBrk="0" hangingPunct="1"/>
            <a:r>
              <a:rPr lang="en-US" sz="1100" b="0" i="0" u="none" strike="noStrike" kern="1200" dirty="0">
                <a:solidFill>
                  <a:schemeClr val="tx1"/>
                </a:solidFill>
                <a:effectLst/>
                <a:latin typeface="+mn-lt"/>
                <a:ea typeface="+mn-ea"/>
                <a:cs typeface="+mn-cs"/>
              </a:rPr>
              <a:t>Messages typically ask you to provide information or click on an embedded link or attachment.</a:t>
            </a:r>
          </a:p>
          <a:p>
            <a:pPr rtl="0" eaLnBrk="1" fontAlgn="t" latinLnBrk="0" hangingPunct="1"/>
            <a:r>
              <a:rPr lang="en-US" sz="1100" b="1" i="0" u="none" strike="noStrike" kern="1200" dirty="0">
                <a:solidFill>
                  <a:schemeClr val="tx1"/>
                </a:solidFill>
                <a:effectLst/>
                <a:latin typeface="+mn-lt"/>
                <a:ea typeface="+mn-ea"/>
                <a:cs typeface="+mn-cs"/>
              </a:rPr>
              <a:t>Sense of Urgency</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usually convey a sense of urgency and threaten a dire consequence, such as an account closure or legal action, if you don’t respond, or promise a reward, such as money or prizes, if you do respond. The goal is to get you to click on a link or attachment before questioning the message’s validity – to act first and think later.</a:t>
            </a:r>
          </a:p>
          <a:p>
            <a:pPr rtl="0" eaLnBrk="1" fontAlgn="t" latinLnBrk="0" hangingPunct="1"/>
            <a:r>
              <a:rPr lang="en-US" sz="1100" b="1" i="0" u="none" strike="noStrike" kern="1200" dirty="0">
                <a:solidFill>
                  <a:schemeClr val="tx1"/>
                </a:solidFill>
                <a:effectLst/>
                <a:latin typeface="+mn-lt"/>
                <a:ea typeface="+mn-ea"/>
                <a:cs typeface="+mn-cs"/>
              </a:rPr>
              <a:t>Poorly Written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Grammar, spelling, formatting, and punctuation errors are potential signs of a phishing message.  Messages from a professional organization should be well written.</a:t>
            </a:r>
          </a:p>
          <a:p>
            <a:pPr rtl="0" eaLnBrk="1" fontAlgn="t" latinLnBrk="0" hangingPunct="1"/>
            <a:r>
              <a:rPr lang="en-US" sz="1100" b="1" i="0" u="none" strike="noStrike" kern="1200" dirty="0">
                <a:solidFill>
                  <a:schemeClr val="tx1"/>
                </a:solidFill>
                <a:effectLst/>
                <a:latin typeface="+mn-lt"/>
                <a:ea typeface="+mn-ea"/>
                <a:cs typeface="+mn-cs"/>
              </a:rPr>
              <a:t>Generic</a:t>
            </a:r>
            <a:r>
              <a:rPr lang="en-US" sz="1100" b="1" i="0" u="none" strike="noStrike" kern="1200" baseline="0" dirty="0">
                <a:solidFill>
                  <a:schemeClr val="tx1"/>
                </a:solidFill>
                <a:effectLst/>
                <a:latin typeface="+mn-lt"/>
                <a:ea typeface="+mn-ea"/>
                <a:cs typeface="+mn-cs"/>
              </a:rPr>
              <a:t> Greeting</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Broad-based phishing messages, which are sent to thousands of people at a time, may use a generic greeting, such as "Dear Customer" or "Dear Member.“</a:t>
            </a:r>
          </a:p>
          <a:p>
            <a:pPr rtl="0" eaLnBrk="1" fontAlgn="t" latinLnBrk="0" hangingPunct="1"/>
            <a:r>
              <a:rPr lang="en-US" sz="1100" b="1" i="0" u="none" strike="noStrike" kern="1200" dirty="0">
                <a:solidFill>
                  <a:schemeClr val="tx1"/>
                </a:solidFill>
                <a:effectLst/>
                <a:latin typeface="+mn-lt"/>
                <a:ea typeface="+mn-ea"/>
                <a:cs typeface="+mn-cs"/>
              </a:rPr>
              <a:t>Requests Personal / Sensitive</a:t>
            </a:r>
            <a:r>
              <a:rPr lang="en-US" sz="1100" b="1" i="0" u="none" strike="noStrike" kern="1200" baseline="0" dirty="0">
                <a:solidFill>
                  <a:schemeClr val="tx1"/>
                </a:solidFill>
                <a:effectLst/>
                <a:latin typeface="+mn-lt"/>
                <a:ea typeface="+mn-ea"/>
                <a:cs typeface="+mn-cs"/>
              </a:rPr>
              <a:t> Information</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Messages that request personal/sensitive information (such as logon credentials, banking information, etcetera) should raise a red flag. </a:t>
            </a:r>
          </a:p>
          <a:p>
            <a:pPr rtl="0" eaLnBrk="1" fontAlgn="t" latinLnBrk="0" hangingPunct="1"/>
            <a:r>
              <a:rPr lang="en-US" sz="1100" b="1" i="0" u="none" strike="noStrike" kern="1200" dirty="0">
                <a:solidFill>
                  <a:schemeClr val="tx1"/>
                </a:solidFill>
                <a:effectLst/>
                <a:latin typeface="+mn-lt"/>
                <a:ea typeface="+mn-ea"/>
                <a:cs typeface="+mn-cs"/>
              </a:rPr>
              <a:t>Problematic Content</a:t>
            </a:r>
            <a:endParaRPr lang="en-US" sz="1100" b="0" i="0" u="none" strike="noStrike" kern="1200" dirty="0">
              <a:solidFill>
                <a:schemeClr val="tx1"/>
              </a:solidFill>
              <a:effectLst/>
              <a:latin typeface="+mn-lt"/>
              <a:ea typeface="+mn-ea"/>
              <a:cs typeface="+mn-cs"/>
            </a:endParaRPr>
          </a:p>
          <a:p>
            <a:pPr rtl="0" eaLnBrk="1" fontAlgn="auto" latinLnBrk="0" hangingPunct="1"/>
            <a:r>
              <a:rPr lang="en-US" sz="1100" b="0" i="0" u="none" strike="noStrike" kern="1200" dirty="0">
                <a:solidFill>
                  <a:schemeClr val="tx1"/>
                </a:solidFill>
                <a:effectLst/>
                <a:latin typeface="+mn-lt"/>
                <a:ea typeface="+mn-ea"/>
                <a:cs typeface="+mn-cs"/>
              </a:rPr>
              <a:t>Phishing messages may contain generic, inconsistent or non-applicable message content, as well as deceptive URLs (for example, </a:t>
            </a:r>
            <a:r>
              <a:rPr lang="en-US" sz="1100" b="0" i="0" u="sng" strike="noStrike" kern="1200" dirty="0">
                <a:solidFill>
                  <a:schemeClr val="tx1"/>
                </a:solidFill>
                <a:effectLst/>
                <a:latin typeface="+mn-lt"/>
                <a:ea typeface="+mn-ea"/>
                <a:cs typeface="+mn-cs"/>
              </a:rPr>
              <a:t>www.amazon</a:t>
            </a:r>
            <a:r>
              <a:rPr lang="en-US" sz="1100" b="1" i="0" u="sng" strike="noStrike" kern="1200" dirty="0">
                <a:solidFill>
                  <a:schemeClr val="tx1"/>
                </a:solidFill>
                <a:effectLst/>
                <a:latin typeface="+mn-lt"/>
                <a:ea typeface="+mn-ea"/>
                <a:cs typeface="+mn-cs"/>
              </a:rPr>
              <a:t>s</a:t>
            </a:r>
            <a:r>
              <a:rPr lang="en-US" sz="1100" b="0" i="0" u="sng" strike="noStrike" kern="1200" dirty="0">
                <a:solidFill>
                  <a:schemeClr val="tx1"/>
                </a:solidFill>
                <a:effectLst/>
                <a:latin typeface="+mn-lt"/>
                <a:ea typeface="+mn-ea"/>
                <a:cs typeface="+mn-cs"/>
              </a:rPr>
              <a:t>.com</a:t>
            </a:r>
            <a:r>
              <a:rPr lang="en-US" sz="1100" b="0" i="0" u="none" strike="noStrike" kern="1200" dirty="0">
                <a:solidFill>
                  <a:schemeClr val="tx1"/>
                </a:solidFill>
                <a:effectLst/>
                <a:latin typeface="+mn-lt"/>
                <a:ea typeface="+mn-ea"/>
                <a:cs typeface="+mn-cs"/>
              </a:rPr>
              <a:t> instead of </a:t>
            </a:r>
            <a:r>
              <a:rPr lang="en-US" sz="1100" b="0" i="0" u="sng" strike="noStrike" kern="1200" dirty="0">
                <a:solidFill>
                  <a:schemeClr val="tx1"/>
                </a:solidFill>
                <a:effectLst/>
                <a:latin typeface="+mn-lt"/>
                <a:ea typeface="+mn-ea"/>
                <a:cs typeface="+mn-cs"/>
              </a:rPr>
              <a:t>www.amazon.com</a:t>
            </a:r>
            <a:r>
              <a:rPr lang="en-US" sz="1100" b="0" i="0" u="none" strike="noStrike" kern="1200" dirty="0">
                <a:solidFill>
                  <a:schemeClr val="tx1"/>
                </a:solidFill>
                <a:effectLst/>
                <a:latin typeface="+mn-lt"/>
                <a:ea typeface="+mn-ea"/>
                <a:cs typeface="+mn-cs"/>
              </a:rPr>
              <a:t>).  </a:t>
            </a:r>
          </a:p>
          <a:p>
            <a:pPr rtl="0" eaLnBrk="1" fontAlgn="auto" latinLnBrk="0" hangingPunct="1"/>
            <a:endParaRPr lang="en-US" sz="1100" b="0" i="0" u="none" strike="noStrike" kern="1200" dirty="0">
              <a:solidFill>
                <a:schemeClr val="tx1"/>
              </a:solidFill>
              <a:effectLst/>
              <a:latin typeface="+mn-lt"/>
              <a:ea typeface="+mn-ea"/>
              <a:cs typeface="+mn-cs"/>
            </a:endParaRPr>
          </a:p>
          <a:p>
            <a:pPr rtl="0" eaLnBrk="1" fontAlgn="auto" latinLnBrk="0" hangingPunct="1"/>
            <a:r>
              <a:rPr lang="en-US" sz="1100" dirty="0"/>
              <a:t>Phishing messages</a:t>
            </a:r>
            <a:r>
              <a:rPr lang="en-US" sz="1100" b="1" dirty="0"/>
              <a:t> </a:t>
            </a:r>
            <a:r>
              <a:rPr lang="en-US" sz="1100" dirty="0"/>
              <a:t>may not always contain obvious clues.  Maintain a healthy level of skepticism and scrutinize all unexpected messages, even if they appear to come from someone you know. </a:t>
            </a:r>
            <a:endParaRPr lang="en-US" sz="11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E2171A22-84E6-4B62-A31C-293EB5412BB8}" type="slidenum">
              <a:rPr lang="en-US" smtClean="0"/>
              <a:t>80</a:t>
            </a:fld>
            <a:endParaRPr lang="en-US" dirty="0"/>
          </a:p>
        </p:txBody>
      </p:sp>
    </p:spTree>
    <p:extLst>
      <p:ext uri="{BB962C8B-B14F-4D97-AF65-F5344CB8AC3E}">
        <p14:creationId xmlns:p14="http://schemas.microsoft.com/office/powerpoint/2010/main" val="24988696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Secure and protect all IT assets and printed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and comply with your company’s information protection policies, procedures, and guidelines. Information must be protected throughout its lifecycle – from creation to disposal.  Properly protecting information and computing resources is essential to maintaining a company’s production, reputation, shareholder value, and compliance with laws, regulations and contracts.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Promptly install operating system and software updates</a:t>
            </a:r>
            <a:r>
              <a:rPr lang="en-US" sz="1200" kern="1200" baseline="0" dirty="0">
                <a:solidFill>
                  <a:schemeClr val="tx1"/>
                </a:solidFill>
                <a:effectLst/>
                <a:latin typeface="+mn-lt"/>
                <a:ea typeface="+mn-ea"/>
                <a:cs typeface="+mn-cs"/>
              </a:rPr>
              <a:t> – in accordance with your company’s procedures.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Many malware attacks take advantage of software vulnerabilities in common applications, like operating systems and browsers.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Software updates often include critical patches to fix security holes. The longer a system remains unpatched, the longer it is vulnerable to compromise.</a:t>
            </a:r>
          </a:p>
          <a:p>
            <a:pPr lvl="0"/>
            <a:endParaRPr lang="en-US"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Be aware of your surroundings. Control line-of-site access and the volume of your voice/audio so that unauthorized people cannot see or hear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For example,</a:t>
            </a:r>
            <a:r>
              <a:rPr lang="en-US" sz="1400" baseline="0" dirty="0"/>
              <a:t> near family members, voice-activated Internet of Things (</a:t>
            </a:r>
            <a:r>
              <a:rPr lang="en-US" sz="1400" baseline="0" dirty="0" err="1"/>
              <a:t>IoT</a:t>
            </a:r>
            <a:r>
              <a:rPr lang="en-US" sz="1400" baseline="0" dirty="0"/>
              <a:t>) devices (such as Amazon Alexa, Echo Dot, and Siri/Hey Google), or in public spaces (such as coffee shops and airports).</a:t>
            </a:r>
            <a:endParaRPr lang="en-US" sz="1400" dirty="0"/>
          </a:p>
          <a:p>
            <a:pPr lvl="0"/>
            <a:endParaRPr lang="en-US" sz="1400" dirty="0"/>
          </a:p>
          <a:p>
            <a:pPr lvl="0"/>
            <a:r>
              <a:rPr lang="en-US" sz="1400" dirty="0"/>
              <a:t>Do not open unexpected email, click on unexpected links or attachments, or reply to spam.</a:t>
            </a:r>
          </a:p>
          <a:p>
            <a:pPr marL="171450" lvl="0" indent="-171450">
              <a:buFont typeface="Arial" panose="020B0604020202020204" pitchFamily="34" charset="0"/>
              <a:buChar char="•"/>
            </a:pPr>
            <a:r>
              <a:rPr lang="en-US" sz="1200" dirty="0">
                <a:solidFill>
                  <a:schemeClr val="tx1"/>
                </a:solidFill>
                <a:cs typeface="Calibri" panose="020F0502020204030204" pitchFamily="34" charset="0"/>
              </a:rPr>
              <a:t>When in doubt, contact the purported sender through a trusted secondary means (e.g., a phone call) to verify the legitimacy of the message before opening it.</a:t>
            </a:r>
          </a:p>
          <a:p>
            <a:pPr lvl="0"/>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Verify an individual’s identity, authorization, and need to know before providing personal or company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Whether in an email, over the phone, in a text message, in person, or online.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mindful of what you share on social media, and use privacy settings to restrict who can see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 how the information you post about yourself or others could be used by hackers, spammers, identity thieves, and others to tailor an attack against you, your friends and family, or your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Attackers piece together bits of information, like a puzzle, to build organizational profiles, identify potential targets, and develop personalized attacks.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cs typeface="Calibri" panose="020F0502020204030204" pitchFamily="34" charset="0"/>
              </a:rPr>
              <a:t>Promptly report actual and suspected information protection and cybersecurity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Security incidents may include loss, theft, misuse, tampering, corruption, unauthorized disclosure of information, or when an individual violates controls intended to limit their access to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lvl="0"/>
            <a:r>
              <a:rPr lang="en-US" sz="1400" dirty="0">
                <a:solidFill>
                  <a:schemeClr val="tx1"/>
                </a:solidFill>
                <a:cs typeface="Calibri" panose="020F0502020204030204" pitchFamily="34" charset="0"/>
              </a:rPr>
              <a:t>You can check where a hyperlink will take you before you click on it.  </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Laptop/desktop:</a:t>
            </a:r>
            <a:r>
              <a:rPr lang="en-US" sz="1200" dirty="0">
                <a:solidFill>
                  <a:schemeClr val="tx1"/>
                </a:solidFill>
                <a:cs typeface="Calibri" panose="020F0502020204030204" pitchFamily="34" charset="0"/>
              </a:rPr>
              <a:t> Hover your cursor over links in email messages to display their true destination.</a:t>
            </a:r>
          </a:p>
          <a:p>
            <a:pPr marL="171450" lvl="0" indent="-171450">
              <a:buFont typeface="Arial" panose="020B0604020202020204" pitchFamily="34" charset="0"/>
              <a:buChar char="•"/>
            </a:pPr>
            <a:r>
              <a:rPr lang="en-US" sz="1200" u="sng" dirty="0">
                <a:solidFill>
                  <a:schemeClr val="tx1"/>
                </a:solidFill>
                <a:cs typeface="Calibri" panose="020F0502020204030204" pitchFamily="34" charset="0"/>
              </a:rPr>
              <a:t>Mobile: </a:t>
            </a:r>
            <a:r>
              <a:rPr lang="en-US" sz="1200" dirty="0">
                <a:solidFill>
                  <a:schemeClr val="tx1"/>
                </a:solidFill>
                <a:cs typeface="Calibri" panose="020F0502020204030204" pitchFamily="34" charset="0"/>
              </a:rPr>
              <a:t>Many mobile devices allow you to click and hold the link for several seconds to preview the destination.</a:t>
            </a:r>
          </a:p>
          <a:p>
            <a:pPr marL="171450" lvl="0" indent="-171450">
              <a:buFont typeface="Arial" panose="020B0604020202020204" pitchFamily="34" charset="0"/>
              <a:buChar char="•"/>
            </a:pPr>
            <a:endParaRPr lang="en-US" sz="120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Only visit known and trusted websites.</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81</a:t>
            </a:fld>
            <a:endParaRPr lang="en-US" dirty="0"/>
          </a:p>
        </p:txBody>
      </p:sp>
    </p:spTree>
    <p:extLst>
      <p:ext uri="{BB962C8B-B14F-4D97-AF65-F5344CB8AC3E}">
        <p14:creationId xmlns:p14="http://schemas.microsoft.com/office/powerpoint/2010/main" val="1257055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an example of what can happen if a threat is introduced into an organization and what are some of the mitigations that can be used to help prevent and/or protect the organization from the threats. Note: This example is based on a –world example TSMC outage/attack.</a:t>
            </a:r>
          </a:p>
          <a:p>
            <a:endParaRPr lang="en-US" dirty="0"/>
          </a:p>
          <a:p>
            <a:r>
              <a:rPr lang="en-US" dirty="0"/>
              <a:t>What Happens when Controls Are Not Applied TSMC Attack:</a:t>
            </a:r>
          </a:p>
          <a:p>
            <a:r>
              <a:rPr lang="en-US" sz="1200" dirty="0">
                <a:hlinkClick r:id="rId3"/>
              </a:rPr>
              <a:t>https://money.cnn.com/2018/08/06/technology/tsmc-chip-supplier-virus/index.html</a:t>
            </a:r>
            <a:endParaRPr lang="en-US" sz="1200" dirty="0"/>
          </a:p>
          <a:p>
            <a:endParaRPr lang="en-US" sz="1200" dirty="0"/>
          </a:p>
          <a:p>
            <a:r>
              <a:rPr lang="en-US" sz="1200" dirty="0"/>
              <a:t>Taiwan-based chip manufacturer TSMC warned that the infection, which was eventually contained, will delay shipments of its products and could wipe as much as $171 million off its revenue.  The virus hit the company's computer network late Friday and spread to machines used to make chips and processors, TSMC (TSM) said in a press conference on Monday.  TSMC said the virus caused equipment to crash or repeatedly reboot and was a variant of WannaCry, which targeted more than 300,000 computers in 150 countries that year. TSMC blamed the infection of its computer systems on "</a:t>
            </a:r>
            <a:r>
              <a:rPr lang="en-US" sz="1200" dirty="0" err="1"/>
              <a:t>misoperation</a:t>
            </a:r>
            <a:r>
              <a:rPr lang="en-US" sz="1200" dirty="0"/>
              <a:t> during the software installation process" for new equipment. </a:t>
            </a:r>
          </a:p>
          <a:p>
            <a:r>
              <a:rPr lang="en-US" sz="1200" dirty="0"/>
              <a:t>The equipment in question was "not first isolated and confirmed to be virus-free," the company said, allowing the virus to enter as soon as the equipment was connected to the company network.  The virus was stored in the equipment and didn't come from a hack or cyberattack, a spokeswoman for TSMC said.    The company added that its primary computer systems that store production and customer data were not affected, and no confidential information was compromised.</a:t>
            </a:r>
          </a:p>
          <a:p>
            <a:endParaRPr lang="en-US" sz="1200" dirty="0"/>
          </a:p>
          <a:p>
            <a:r>
              <a:rPr lang="en-US" sz="1200" dirty="0"/>
              <a:t>TSMC, short for Taiwan Semiconductor Manufacturing Company, is the main manufacturer of processors for Apple's (AAPL) iPhones and iPads. It's also the world's largest maker of made-to-order chips, which involves manufacturing products designed by companies like Qualcomm (QCOM) and Nvidia (NVDA).  TSMC spent the weekend scrambling to get its operations back to normal. Most of the affected systems were up and running again by Sunday afternoon, and the company said they were fully recovered Monday.  It plans to give customers details in the coming days on when they can expect to receive the delayed shipments.  TSMC said Monday that the disruption is expected to knock 2% off its third-quarter revenue, which it had previously forecast would be in the range of $8.45 billion and $8.55 billion.</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82</a:t>
            </a:fld>
            <a:endParaRPr lang="en-US" dirty="0"/>
          </a:p>
        </p:txBody>
      </p:sp>
    </p:spTree>
    <p:extLst>
      <p:ext uri="{BB962C8B-B14F-4D97-AF65-F5344CB8AC3E}">
        <p14:creationId xmlns:p14="http://schemas.microsoft.com/office/powerpoint/2010/main" val="9515087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TSMC Security Posture Check: What you should learn</a:t>
            </a:r>
          </a:p>
          <a:p>
            <a:endParaRPr lang="en-US" dirty="0"/>
          </a:p>
          <a:p>
            <a:pPr marL="171450" indent="-171450">
              <a:buFont typeface="Arial" panose="020B0604020202020204" pitchFamily="34" charset="0"/>
              <a:buChar char="•"/>
            </a:pPr>
            <a:r>
              <a:rPr lang="en-US" dirty="0"/>
              <a:t>New activity to confirm we are secure against a TSMC type attack – Starting with manufacturing environments and coordinating with ongoing CMMC activity</a:t>
            </a:r>
          </a:p>
          <a:p>
            <a:pPr marL="171450" indent="-171450">
              <a:buFont typeface="Arial" panose="020B0604020202020204" pitchFamily="34" charset="0"/>
              <a:buChar char="•"/>
            </a:pPr>
            <a:r>
              <a:rPr lang="en-US" dirty="0"/>
              <a:t>Four primary CMMC practices should be in place :</a:t>
            </a:r>
          </a:p>
          <a:p>
            <a:pPr lvl="1"/>
            <a:endParaRPr lang="en-US" dirty="0"/>
          </a:p>
          <a:p>
            <a:pPr lvl="1"/>
            <a:r>
              <a:rPr lang="en-US" dirty="0"/>
              <a:t>MA.L2-3.7.4: Check media containing diagnostic and test programs for malicious code before the media are used in organizational systems. </a:t>
            </a:r>
          </a:p>
          <a:p>
            <a:pPr lvl="1"/>
            <a:r>
              <a:rPr lang="en-US" dirty="0"/>
              <a:t>SI.L1-3.14.2:  Provide protection from malicious code at designated locations within organizational systems. </a:t>
            </a:r>
          </a:p>
          <a:p>
            <a:pPr lvl="1"/>
            <a:r>
              <a:rPr lang="en-US" dirty="0"/>
              <a:t>SI.L1.3.14.4: Update malicious code protection mechanisms when new releases are available. </a:t>
            </a:r>
          </a:p>
          <a:p>
            <a:pPr lvl="1"/>
            <a:r>
              <a:rPr lang="en-US" dirty="0"/>
              <a:t>SI.L1-3.14.5: Perform periodic scans of organizational systems and real-time scans of files from external sources as files are downloaded, opened, or executed.</a:t>
            </a:r>
          </a:p>
          <a:p>
            <a:endParaRPr lang="en-US" dirty="0"/>
          </a:p>
          <a:p>
            <a:pPr marL="171450" indent="-171450">
              <a:buFont typeface="Arial" panose="020B0604020202020204" pitchFamily="34" charset="0"/>
              <a:buChar char="•"/>
            </a:pPr>
            <a:r>
              <a:rPr lang="en-US" dirty="0"/>
              <a:t>Eight other relevant controls: Access Control: AC.L2-3.1.3, AC.L1-3.1.20/  Configuration Management: CM.L2-3.4.8, CM.L2-3.4.9/ Risk Assessment: RA.L2-3.11.2, RA.L2-3.11.3/ System and Communications Protection SC.L2-3.13.2/ System and Information Integrity SI.L2-3.14.3</a:t>
            </a:r>
          </a:p>
          <a:p>
            <a:pPr marL="171450" indent="-171450">
              <a:buFont typeface="Arial" panose="020B0604020202020204" pitchFamily="34" charset="0"/>
              <a:buChar char="•"/>
            </a:pPr>
            <a:endParaRPr lang="en-US" dirty="0"/>
          </a:p>
          <a:p>
            <a:pPr marL="0" indent="0">
              <a:buNone/>
            </a:pPr>
            <a:r>
              <a:rPr lang="en-US" dirty="0"/>
              <a:t>Apple Supplier TSMC Hit with Software Virus</a:t>
            </a:r>
          </a:p>
          <a:p>
            <a:pPr marL="171450" indent="-171450">
              <a:buFont typeface="Arial" panose="020B0604020202020204" pitchFamily="34" charset="0"/>
              <a:buChar char="•"/>
            </a:pPr>
            <a:r>
              <a:rPr lang="en-US" dirty="0"/>
              <a:t>Chip manufacturing environment</a:t>
            </a:r>
          </a:p>
          <a:p>
            <a:pPr marL="171450" indent="-171450">
              <a:buFont typeface="Arial" panose="020B0604020202020204" pitchFamily="34" charset="0"/>
              <a:buChar char="•"/>
            </a:pPr>
            <a:r>
              <a:rPr lang="en-US" dirty="0"/>
              <a:t>New software being installed was infected</a:t>
            </a:r>
          </a:p>
          <a:p>
            <a:pPr marL="171450" indent="-171450">
              <a:buFont typeface="Arial" panose="020B0604020202020204" pitchFamily="34" charset="0"/>
              <a:buChar char="•"/>
            </a:pPr>
            <a:r>
              <a:rPr lang="en-US" dirty="0"/>
              <a:t>Virus spread and several manufacturing machines crashed – three days to recover</a:t>
            </a:r>
          </a:p>
          <a:p>
            <a:pPr marL="0" indent="0">
              <a:buNone/>
            </a:pPr>
            <a:endParaRPr lang="en-US" dirty="0"/>
          </a:p>
          <a:p>
            <a:pPr marL="0" indent="0">
              <a:buNone/>
            </a:pPr>
            <a:r>
              <a:rPr lang="en-US" dirty="0"/>
              <a:t>Security process failures at TSMC</a:t>
            </a:r>
          </a:p>
          <a:p>
            <a:pPr marL="171450" indent="-171450">
              <a:buFont typeface="Arial" panose="020B0604020202020204" pitchFamily="34" charset="0"/>
              <a:buChar char="•"/>
            </a:pPr>
            <a:r>
              <a:rPr lang="en-US" dirty="0"/>
              <a:t>Lack of software vetting, scanning, anti-virus, patching…</a:t>
            </a:r>
          </a:p>
          <a:p>
            <a:pPr marL="171450" indent="-171450">
              <a:buFont typeface="Arial" panose="020B0604020202020204" pitchFamily="34" charset="0"/>
              <a:buChar char="•"/>
            </a:pPr>
            <a:r>
              <a:rPr lang="en-US" dirty="0"/>
              <a:t>Four of the CMMC practices would have stopped virus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Possible Security Upgrades – Related to TSMC: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Third party/Vendor supplied tool was not scanned for malware or other threats before introducing to the company system</a:t>
            </a:r>
          </a:p>
          <a:p>
            <a:pPr marL="171450" indent="-171450">
              <a:buFont typeface="Arial" panose="020B0604020202020204" pitchFamily="34" charset="0"/>
              <a:buChar char="•"/>
            </a:pPr>
            <a:r>
              <a:rPr lang="en-US" dirty="0"/>
              <a:t>NO anti-virus solution on manufacturing endpoints</a:t>
            </a:r>
          </a:p>
          <a:p>
            <a:pPr marL="171450" indent="-171450">
              <a:buFont typeface="Arial" panose="020B0604020202020204" pitchFamily="34" charset="0"/>
              <a:buChar char="•"/>
            </a:pPr>
            <a:r>
              <a:rPr lang="en-US" dirty="0"/>
              <a:t>Software installation process to a manufacturing PC for a new tool</a:t>
            </a:r>
          </a:p>
          <a:p>
            <a:pPr marL="171450" indent="-171450">
              <a:buFont typeface="Arial" panose="020B0604020202020204" pitchFamily="34" charset="0"/>
              <a:buChar char="•"/>
            </a:pPr>
            <a:r>
              <a:rPr lang="en-US" dirty="0"/>
              <a:t>Connected an untrusted system to manufacturing network (not internet)</a:t>
            </a:r>
          </a:p>
          <a:p>
            <a:pPr marL="171450" indent="-171450">
              <a:buFont typeface="Arial" panose="020B0604020202020204" pitchFamily="34" charset="0"/>
              <a:buChar char="•"/>
            </a:pPr>
            <a:r>
              <a:rPr lang="en-US" dirty="0"/>
              <a:t>PCs affected were unpatched Windows 7 OS</a:t>
            </a:r>
          </a:p>
          <a:p>
            <a:pPr marL="171450" indent="-171450">
              <a:buFont typeface="Arial" panose="020B0604020202020204" pitchFamily="34" charset="0"/>
              <a:buChar char="•"/>
            </a:pPr>
            <a:r>
              <a:rPr lang="en-US" dirty="0"/>
              <a:t>Lack of network segregation/connectivity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83</a:t>
            </a:fld>
            <a:endParaRPr lang="en-US" dirty="0"/>
          </a:p>
        </p:txBody>
      </p:sp>
    </p:spTree>
    <p:extLst>
      <p:ext uri="{BB962C8B-B14F-4D97-AF65-F5344CB8AC3E}">
        <p14:creationId xmlns:p14="http://schemas.microsoft.com/office/powerpoint/2010/main" val="158355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Contractor (Defense Contractor):  </a:t>
            </a:r>
            <a:r>
              <a:rPr lang="en-US" sz="1200" dirty="0"/>
              <a:t>Any individual, firm, corporation, partnership, association, or other legal non-Federal entity that enters into a contract directly with the DoD to furnish services, supplies, or construction. Source: 32 C.F.R. 158.3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defense contractors continue to harden their attack surfaces, adversaries are increasingly attempting to compromise supply chain company personnel and information systems in order to surreptitiously gain access to defense contractor networks.  </a:t>
            </a:r>
          </a:p>
        </p:txBody>
      </p:sp>
      <p:sp>
        <p:nvSpPr>
          <p:cNvPr id="4" name="Slide Number Placeholder 3"/>
          <p:cNvSpPr>
            <a:spLocks noGrp="1"/>
          </p:cNvSpPr>
          <p:nvPr>
            <p:ph type="sldNum" sz="quarter" idx="5"/>
          </p:nvPr>
        </p:nvSpPr>
        <p:spPr/>
        <p:txBody>
          <a:bodyPr/>
          <a:lstStyle/>
          <a:p>
            <a:fld id="{E2171A22-84E6-4B62-A31C-293EB5412BB8}" type="slidenum">
              <a:rPr lang="en-US" smtClean="0"/>
              <a:t>84</a:t>
            </a:fld>
            <a:endParaRPr lang="en-US" dirty="0"/>
          </a:p>
        </p:txBody>
      </p:sp>
    </p:spTree>
    <p:extLst>
      <p:ext uri="{BB962C8B-B14F-4D97-AF65-F5344CB8AC3E}">
        <p14:creationId xmlns:p14="http://schemas.microsoft.com/office/powerpoint/2010/main" val="3870810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Risk management applies to many aspects of a business. Your business is subject to internal risks (weaknesses) and external risks (threats). Generally, you can control internal risks once you identify them. However, external risks may be out of your control.  Not all risks come from negative sources. Risks may come from positive sources, or opportunities. Expansion and growth are opportunities, but they also bring additional risk.  The ultimate goal is to minimize the effects of risks on your business.</a:t>
            </a:r>
          </a:p>
          <a:p>
            <a:endParaRPr lang="en-US" dirty="0"/>
          </a:p>
          <a:p>
            <a:r>
              <a:rPr lang="en-US" sz="1200" b="0" i="0" u="none" strike="noStrike" kern="1200" baseline="0" dirty="0">
                <a:solidFill>
                  <a:schemeClr val="tx1"/>
                </a:solidFill>
                <a:latin typeface="+mn-lt"/>
                <a:ea typeface="+mn-ea"/>
                <a:cs typeface="+mn-cs"/>
              </a:rPr>
              <a:t>Why is risk management important? Good risk management will help your business continue in operation. Mitigated risk leads to better cash flow and greater stability. Creditors will see this stability and good cash flow reflected in your company’s financial reports. Greater stability will mean your company will last into the future. The rewards of risk management are all linked together: good cash flow leads to stability, which leads to good credit, which leads to longevity. </a:t>
            </a: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87</a:t>
            </a:fld>
            <a:endParaRPr lang="en-US" dirty="0"/>
          </a:p>
        </p:txBody>
      </p:sp>
    </p:spTree>
    <p:extLst>
      <p:ext uri="{BB962C8B-B14F-4D97-AF65-F5344CB8AC3E}">
        <p14:creationId xmlns:p14="http://schemas.microsoft.com/office/powerpoint/2010/main" val="4138223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baseline="0" dirty="0">
                <a:solidFill>
                  <a:schemeClr val="tx1"/>
                </a:solidFill>
                <a:latin typeface="+mn-lt"/>
                <a:ea typeface="+mn-ea"/>
                <a:cs typeface="+mn-cs"/>
              </a:rPr>
              <a:t>Internal</a:t>
            </a:r>
            <a:r>
              <a:rPr lang="en-US" sz="1200" b="1" i="0" u="none" strike="noStrike" kern="1200" baseline="0" dirty="0">
                <a:solidFill>
                  <a:schemeClr val="tx1"/>
                </a:solidFill>
                <a:latin typeface="+mn-lt"/>
                <a:ea typeface="+mn-ea"/>
                <a:cs typeface="+mn-cs"/>
              </a:rPr>
              <a: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Illness and death</a:t>
            </a:r>
            <a:r>
              <a:rPr lang="en-US" sz="1200" b="0" i="0" u="none" strike="noStrike" kern="1200" baseline="0" dirty="0">
                <a:solidFill>
                  <a:schemeClr val="tx1"/>
                </a:solidFill>
                <a:latin typeface="+mn-lt"/>
                <a:ea typeface="+mn-ea"/>
                <a:cs typeface="+mn-cs"/>
              </a:rPr>
              <a:t>. How do these affect your business if you or key employee is ill or dies suddenly?</a:t>
            </a:r>
          </a:p>
          <a:p>
            <a:pPr marL="0" indent="0">
              <a:buFontTx/>
              <a:buNone/>
            </a:pPr>
            <a:r>
              <a:rPr lang="en-US" sz="1200" b="1" i="0" u="none" strike="noStrike" kern="1200" baseline="0" dirty="0">
                <a:solidFill>
                  <a:schemeClr val="tx1"/>
                </a:solidFill>
                <a:latin typeface="+mn-lt"/>
                <a:ea typeface="+mn-ea"/>
                <a:cs typeface="+mn-cs"/>
              </a:rPr>
              <a:t>- Theft and fraud</a:t>
            </a:r>
            <a:r>
              <a:rPr lang="en-US" sz="1200" b="0" i="0" u="none" strike="noStrike" kern="1200" baseline="0" dirty="0">
                <a:solidFill>
                  <a:schemeClr val="tx1"/>
                </a:solidFill>
                <a:latin typeface="+mn-lt"/>
                <a:ea typeface="+mn-ea"/>
                <a:cs typeface="+mn-cs"/>
              </a:rPr>
              <a:t>. These can cost businesses not only money but also reputation and customers.</a:t>
            </a:r>
          </a:p>
          <a:p>
            <a:pPr marL="171450" indent="-171450">
              <a:buFontTx/>
              <a:buChar char="-"/>
            </a:pPr>
            <a:r>
              <a:rPr lang="en-US" sz="1200" b="1" i="0" u="none" strike="noStrike" kern="1200" baseline="0" dirty="0">
                <a:solidFill>
                  <a:schemeClr val="tx1"/>
                </a:solidFill>
                <a:latin typeface="+mn-lt"/>
                <a:ea typeface="+mn-ea"/>
                <a:cs typeface="+mn-cs"/>
              </a:rPr>
              <a:t>Low employee morale</a:t>
            </a:r>
            <a:r>
              <a:rPr lang="en-US" sz="1200" b="0" i="0" u="none" strike="noStrike" kern="1200" baseline="0" dirty="0">
                <a:solidFill>
                  <a:schemeClr val="tx1"/>
                </a:solidFill>
                <a:latin typeface="+mn-lt"/>
                <a:ea typeface="+mn-ea"/>
                <a:cs typeface="+mn-cs"/>
              </a:rPr>
              <a:t>. Unhappy employees can cost time, money, resources, and customers. </a:t>
            </a:r>
          </a:p>
          <a:p>
            <a:pPr marL="171450" indent="-171450">
              <a:buFontTx/>
              <a:buChar char="-"/>
            </a:pPr>
            <a:r>
              <a:rPr lang="en-US" sz="1200" b="1" i="0" u="none" strike="noStrike" kern="1200" baseline="0" dirty="0">
                <a:solidFill>
                  <a:schemeClr val="tx1"/>
                </a:solidFill>
                <a:latin typeface="+mn-lt"/>
                <a:ea typeface="+mn-ea"/>
                <a:cs typeface="+mn-cs"/>
              </a:rPr>
              <a:t>Personal conflicts.</a:t>
            </a:r>
          </a:p>
          <a:p>
            <a:pPr marL="171450" indent="-171450">
              <a:buFontTx/>
              <a:buChar char="-"/>
            </a:pPr>
            <a:r>
              <a:rPr lang="en-US" sz="1200" b="1" i="0" u="none" strike="noStrike" kern="1200" baseline="0" dirty="0">
                <a:solidFill>
                  <a:schemeClr val="tx1"/>
                </a:solidFill>
                <a:latin typeface="+mn-lt"/>
                <a:ea typeface="+mn-ea"/>
                <a:cs typeface="+mn-cs"/>
              </a:rPr>
              <a:t>Complacency.</a:t>
            </a:r>
          </a:p>
          <a:p>
            <a:pPr marL="171450" indent="-171450">
              <a:buFontTx/>
              <a:buChar char="-"/>
            </a:pPr>
            <a:r>
              <a:rPr lang="en-US" sz="1200" b="1" i="0" u="none" strike="noStrike" kern="1200" baseline="0" dirty="0">
                <a:solidFill>
                  <a:schemeClr val="tx1"/>
                </a:solidFill>
                <a:latin typeface="+mn-lt"/>
                <a:ea typeface="+mn-ea"/>
                <a:cs typeface="+mn-cs"/>
              </a:rPr>
              <a:t>Insider threat.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Equipment and Information Technology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Old vs new equipment.  Old equipment requires more repairs and could affect efficiency while new equipment may require additional training.</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Other Internal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Physical building, phone lines, utilities, weather, unexpected costs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External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 and Market Risks </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Market changes </a:t>
            </a:r>
            <a:r>
              <a:rPr lang="en-US" sz="1200" b="0" i="0" u="none" strike="noStrike" kern="1200" baseline="0" dirty="0">
                <a:solidFill>
                  <a:schemeClr val="tx1"/>
                </a:solidFill>
                <a:latin typeface="+mn-lt"/>
                <a:ea typeface="+mn-ea"/>
                <a:cs typeface="+mn-cs"/>
              </a:rPr>
              <a:t>will cause businesses to change such as advertisements by competitors, cost changes, etc. </a:t>
            </a:r>
          </a:p>
          <a:p>
            <a:pPr marL="171450" indent="-171450">
              <a:buFontTx/>
              <a:buChar char="-"/>
            </a:pPr>
            <a:r>
              <a:rPr lang="en-US" sz="1200" b="1" i="0" u="none" strike="noStrike" kern="1200" baseline="0" dirty="0">
                <a:solidFill>
                  <a:schemeClr val="tx1"/>
                </a:solidFill>
                <a:latin typeface="+mn-lt"/>
                <a:ea typeface="+mn-ea"/>
                <a:cs typeface="+mn-cs"/>
              </a:rPr>
              <a:t>Employees may leave and take customers and knowledge</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 Rent increases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Environment Risks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Federal, state, county, and city laws and ordinances</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1" i="0" u="none" strike="noStrike" kern="1200" baseline="0" dirty="0">
                <a:solidFill>
                  <a:schemeClr val="tx1"/>
                </a:solidFill>
                <a:latin typeface="+mn-lt"/>
                <a:ea typeface="+mn-ea"/>
                <a:cs typeface="+mn-cs"/>
              </a:rPr>
              <a:t>Weather and natural disasters </a:t>
            </a:r>
          </a:p>
          <a:p>
            <a:pPr marL="171450" indent="-171450">
              <a:buFontTx/>
              <a:buChar char="-"/>
            </a:pPr>
            <a:r>
              <a:rPr lang="en-US" sz="1200" b="1" i="0" u="none" strike="noStrike" kern="1200" baseline="0" dirty="0">
                <a:solidFill>
                  <a:schemeClr val="tx1"/>
                </a:solidFill>
                <a:latin typeface="+mn-lt"/>
                <a:ea typeface="+mn-ea"/>
                <a:cs typeface="+mn-cs"/>
              </a:rPr>
              <a:t>Structural changes in the community </a:t>
            </a:r>
            <a:r>
              <a:rPr lang="en-US" sz="1200" b="0" i="0" u="none" strike="noStrike" kern="1200" baseline="0" dirty="0">
                <a:solidFill>
                  <a:schemeClr val="tx1"/>
                </a:solidFill>
                <a:latin typeface="+mn-lt"/>
                <a:ea typeface="+mn-ea"/>
                <a:cs typeface="+mn-cs"/>
              </a:rPr>
              <a:t>such as empty stores and offices in a declining market. </a:t>
            </a:r>
          </a:p>
          <a:p>
            <a:pPr marL="171450" indent="-171450">
              <a:buFontTx/>
              <a:buChar char="-"/>
            </a:pPr>
            <a:r>
              <a:rPr lang="en-US" sz="1200" b="1" i="0" u="none" strike="noStrike" kern="1200" baseline="0" dirty="0">
                <a:solidFill>
                  <a:schemeClr val="tx1"/>
                </a:solidFill>
                <a:latin typeface="+mn-lt"/>
                <a:ea typeface="+mn-ea"/>
                <a:cs typeface="+mn-cs"/>
              </a:rPr>
              <a:t>Your community may change </a:t>
            </a:r>
            <a:r>
              <a:rPr lang="en-US" sz="1200" b="0" i="0" u="none" strike="noStrike" kern="1200" baseline="0" dirty="0">
                <a:solidFill>
                  <a:schemeClr val="tx1"/>
                </a:solidFill>
                <a:latin typeface="+mn-lt"/>
                <a:ea typeface="+mn-ea"/>
                <a:cs typeface="+mn-cs"/>
              </a:rPr>
              <a:t>as the needs, age groups, spending habits, and incomes of the population change. </a:t>
            </a: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US" sz="1200" b="1" i="0" u="none" strike="noStrike" kern="1200" baseline="0" dirty="0">
                <a:solidFill>
                  <a:schemeClr val="tx1"/>
                </a:solidFill>
                <a:latin typeface="+mn-lt"/>
                <a:ea typeface="+mn-ea"/>
                <a:cs typeface="+mn-cs"/>
              </a:rPr>
              <a:t>Non-Employee Risks</a:t>
            </a:r>
          </a:p>
          <a:p>
            <a:pPr marL="171450" indent="-171450">
              <a:buFontTx/>
              <a:buChar char="-"/>
            </a:pPr>
            <a:r>
              <a:rPr lang="en-US" sz="1200" b="1" i="0" u="none" strike="noStrike" kern="1200" baseline="0" dirty="0">
                <a:solidFill>
                  <a:schemeClr val="tx1"/>
                </a:solidFill>
                <a:latin typeface="+mn-lt"/>
                <a:ea typeface="+mn-ea"/>
                <a:cs typeface="+mn-cs"/>
              </a:rPr>
              <a:t>Unprovoked violence.</a:t>
            </a:r>
          </a:p>
          <a:p>
            <a:pPr marL="171450" indent="-171450">
              <a:buFontTx/>
              <a:buChar char="-"/>
            </a:pPr>
            <a:r>
              <a:rPr lang="en-US" sz="1200" b="1" i="0" u="none" strike="noStrike" kern="1200" baseline="0" dirty="0">
                <a:solidFill>
                  <a:schemeClr val="tx1"/>
                </a:solidFill>
                <a:latin typeface="+mn-lt"/>
                <a:ea typeface="+mn-ea"/>
                <a:cs typeface="+mn-cs"/>
              </a:rPr>
              <a:t>Theft of goods and services</a:t>
            </a:r>
          </a:p>
          <a:p>
            <a:pPr marL="171450" indent="-171450">
              <a:buFontTx/>
              <a:buChar char="-"/>
            </a:pPr>
            <a:r>
              <a:rPr lang="en-US" sz="1200" b="1" i="0" u="none" strike="noStrike" kern="1200" baseline="0" dirty="0">
                <a:solidFill>
                  <a:schemeClr val="tx1"/>
                </a:solidFill>
                <a:latin typeface="+mn-lt"/>
                <a:ea typeface="+mn-ea"/>
                <a:cs typeface="+mn-cs"/>
              </a:rPr>
              <a:t>Malicious Cyber Threat Actor.</a:t>
            </a:r>
            <a:endParaRPr lang="en-US" sz="1200" b="0" i="0" u="none" strike="noStrike" kern="1200" baseline="0" dirty="0">
              <a:solidFill>
                <a:schemeClr val="tx1"/>
              </a:solidFill>
              <a:latin typeface="+mn-lt"/>
              <a:ea typeface="+mn-ea"/>
              <a:cs typeface="+mn-cs"/>
            </a:endParaRPr>
          </a:p>
          <a:p>
            <a:endParaRPr lang="en-US" dirty="0"/>
          </a:p>
          <a:p>
            <a:r>
              <a:rPr lang="en-US" sz="1200" b="1" i="0" u="none" strike="noStrike" kern="1200" baseline="0" dirty="0">
                <a:solidFill>
                  <a:schemeClr val="tx1"/>
                </a:solidFill>
                <a:latin typeface="+mn-lt"/>
                <a:ea typeface="+mn-ea"/>
                <a:cs typeface="+mn-cs"/>
              </a:rPr>
              <a:t>Personal Conflict Risks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family and your employees’ families may have medical emergencies, differing opinions, or you may not have time to be at all the events that you want.</a:t>
            </a:r>
          </a:p>
        </p:txBody>
      </p:sp>
      <p:sp>
        <p:nvSpPr>
          <p:cNvPr id="4" name="Slide Number Placeholder 3"/>
          <p:cNvSpPr>
            <a:spLocks noGrp="1"/>
          </p:cNvSpPr>
          <p:nvPr>
            <p:ph type="sldNum" sz="quarter" idx="10"/>
          </p:nvPr>
        </p:nvSpPr>
        <p:spPr/>
        <p:txBody>
          <a:bodyPr/>
          <a:lstStyle/>
          <a:p>
            <a:fld id="{E2171A22-84E6-4B62-A31C-293EB5412BB8}" type="slidenum">
              <a:rPr lang="en-US" smtClean="0"/>
              <a:t>88</a:t>
            </a:fld>
            <a:endParaRPr lang="en-US" dirty="0"/>
          </a:p>
        </p:txBody>
      </p:sp>
    </p:spTree>
    <p:extLst>
      <p:ext uri="{BB962C8B-B14F-4D97-AF65-F5344CB8AC3E}">
        <p14:creationId xmlns:p14="http://schemas.microsoft.com/office/powerpoint/2010/main" val="28785293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Evaluate Strengths, Weaknesses, Opportunities, Threats (SWOT)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Performing an analysis of your business’s internal strengths and weaknesses and your business’s external opportunities and threats may uncover overlooked risks. To be effective, a strengths, weaknesses, opportunities, threats (SWOT) analysis should be a very candid and honest assessment of the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Warning Signs</a:t>
            </a:r>
          </a:p>
          <a:p>
            <a:r>
              <a:rPr lang="en-US" sz="1200" b="1" i="0" u="none" strike="noStrike" kern="1200" baseline="0" dirty="0">
                <a:solidFill>
                  <a:schemeClr val="tx1"/>
                </a:solidFill>
                <a:latin typeface="+mn-lt"/>
                <a:ea typeface="+mn-ea"/>
                <a:cs typeface="+mn-cs"/>
              </a:rPr>
              <a:t>Excessive Debt in Relation to Owner’s Equity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Make sure debt-to-equity is within or below the normal range for your industry.</a:t>
            </a:r>
          </a:p>
          <a:p>
            <a:r>
              <a:rPr lang="en-US" sz="1200" b="1" i="0" u="none" strike="noStrike" kern="1200" baseline="0" dirty="0">
                <a:solidFill>
                  <a:schemeClr val="tx1"/>
                </a:solidFill>
                <a:latin typeface="+mn-lt"/>
                <a:ea typeface="+mn-ea"/>
                <a:cs typeface="+mn-cs"/>
              </a:rPr>
              <a:t>Reliance on Small Numbers of Customers, Products and Vendors </a:t>
            </a:r>
          </a:p>
          <a:p>
            <a:r>
              <a:rPr lang="en-US" sz="1200" b="0" i="0" u="none" strike="noStrike" kern="1200" baseline="0" dirty="0">
                <a:solidFill>
                  <a:schemeClr val="tx1"/>
                </a:solidFill>
                <a:latin typeface="+mn-lt"/>
                <a:ea typeface="+mn-ea"/>
                <a:cs typeface="+mn-cs"/>
              </a:rPr>
              <a:t>Relying on a small number of customer, products and/or vendors puts your business at higher risk if and when any of them change.</a:t>
            </a:r>
          </a:p>
          <a:p>
            <a:r>
              <a:rPr lang="en-US" sz="1200" b="1" i="0" u="none" strike="noStrike" kern="1200" baseline="0" dirty="0">
                <a:solidFill>
                  <a:schemeClr val="tx1"/>
                </a:solidFill>
                <a:latin typeface="+mn-lt"/>
                <a:ea typeface="+mn-ea"/>
                <a:cs typeface="+mn-cs"/>
              </a:rPr>
              <a:t>Cash Flow Problems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a positive cash flow and understand the cash flow through a year to know when things could get tight.</a:t>
            </a:r>
          </a:p>
          <a:p>
            <a:r>
              <a:rPr lang="en-US" sz="1200" b="1" i="0" u="none" strike="noStrike" kern="1200" baseline="0" dirty="0">
                <a:solidFill>
                  <a:schemeClr val="tx1"/>
                </a:solidFill>
                <a:latin typeface="+mn-lt"/>
                <a:ea typeface="+mn-ea"/>
                <a:cs typeface="+mn-cs"/>
              </a:rPr>
              <a:t>Irregularities in Accounting, Bank or Timecard Records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Audit and check accounting, bank and timecard record to make sure everything matches.</a:t>
            </a:r>
          </a:p>
          <a:p>
            <a:r>
              <a:rPr lang="en-US" sz="1200" b="1" i="0" u="none" strike="noStrike" kern="1200" baseline="0" dirty="0">
                <a:solidFill>
                  <a:schemeClr val="tx1"/>
                </a:solidFill>
                <a:latin typeface="+mn-lt"/>
                <a:ea typeface="+mn-ea"/>
                <a:cs typeface="+mn-cs"/>
              </a:rPr>
              <a:t>Irregularities in Computer System Administrative Reports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Review computer administrative reports for irregularities such as failed logins or excessive use outside of normal business hours.</a:t>
            </a:r>
          </a:p>
          <a:p>
            <a:r>
              <a:rPr lang="en-US" sz="1200" b="1" i="0" u="none" strike="noStrike" kern="1200" baseline="0" dirty="0">
                <a:solidFill>
                  <a:schemeClr val="tx1"/>
                </a:solidFill>
                <a:latin typeface="+mn-lt"/>
                <a:ea typeface="+mn-ea"/>
                <a:cs typeface="+mn-cs"/>
              </a:rPr>
              <a:t>Employee Turnover Rate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Identify if your business has a high turnover rate and understand the underlying cause (poor hiring decisions, lack of training, hostile/dangerous work environment)</a:t>
            </a:r>
          </a:p>
          <a:p>
            <a:r>
              <a:rPr lang="en-US" sz="1200" b="1" i="0" u="none" strike="noStrike" kern="1200" baseline="0" dirty="0">
                <a:solidFill>
                  <a:schemeClr val="tx1"/>
                </a:solidFill>
                <a:latin typeface="+mn-lt"/>
                <a:ea typeface="+mn-ea"/>
                <a:cs typeface="+mn-cs"/>
              </a:rPr>
              <a:t>Risk Evaluation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risks have been identified, consider next the impact each risk has on business operations and continuity and consult with all your key people to enlist their input and communicate to them the risks that you see.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Measurement</a:t>
            </a:r>
          </a:p>
          <a:p>
            <a:r>
              <a:rPr lang="en-US" sz="1200" b="0" i="0" u="none" strike="noStrike" kern="1200" baseline="0" dirty="0">
                <a:solidFill>
                  <a:schemeClr val="tx1"/>
                </a:solidFill>
                <a:latin typeface="+mn-lt"/>
                <a:ea typeface="+mn-ea"/>
                <a:cs typeface="+mn-cs"/>
              </a:rPr>
              <a:t>Once identified, risks should be measured on their likelihood and potential impact especially how they affect earnings, cash flow, and business operations.  This is not an easy thing to do but there are many tools to help understand the impact of external and internal risks and external help may be needed to fully understand and identify.</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89</a:t>
            </a:fld>
            <a:endParaRPr lang="en-US" dirty="0"/>
          </a:p>
        </p:txBody>
      </p:sp>
    </p:spTree>
    <p:extLst>
      <p:ext uri="{BB962C8B-B14F-4D97-AF65-F5344CB8AC3E}">
        <p14:creationId xmlns:p14="http://schemas.microsoft.com/office/powerpoint/2010/main" val="319189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Equipment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Equipment that needs to be repaired may interrupt your business, but insurance or service plans may minimize your costs.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Vendors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vendors have risks, too—some of the same risks you face. Relying on only one vendor may be risky for your business. A multiple-vendor strategy may make vendors push for more of your business, resulting in lower prices. In any event, if one vendor is unable to deliver, you will have backup.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Continuity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operations manuals should include a business continuity plan. The plan should provide steps to take for short- and long-term situations. Create a set of standard operating procedures for completing tasks.   Create backups of computer systems and keep offsite.  Identify staff duties, work locations, contact information, critical phone numbers, and how to notify employees.  Vendors should also be included.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IT Systems</a:t>
            </a:r>
          </a:p>
          <a:p>
            <a:r>
              <a:rPr lang="en-US" sz="1200" b="0" i="0" u="none" strike="noStrike" kern="1200" baseline="0" dirty="0">
                <a:solidFill>
                  <a:schemeClr val="tx1"/>
                </a:solidFill>
                <a:latin typeface="+mn-lt"/>
                <a:ea typeface="+mn-ea"/>
                <a:cs typeface="+mn-cs"/>
              </a:rPr>
              <a:t>Safeguard login information, protect systems with software and hardware (firewalls, antivirus), limit access to only what is needed, generate and review reports, baseline configurations and transactions, and audit IT systems.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Competition</a:t>
            </a:r>
          </a:p>
          <a:p>
            <a:r>
              <a:rPr lang="en-US" sz="1200" b="0" i="0" u="none" strike="noStrike" kern="1200" baseline="0" dirty="0">
                <a:solidFill>
                  <a:schemeClr val="tx1"/>
                </a:solidFill>
                <a:latin typeface="+mn-lt"/>
                <a:ea typeface="+mn-ea"/>
                <a:cs typeface="+mn-cs"/>
              </a:rPr>
              <a:t>Keep up to date with competitors to stay competitive and attractive to both customers and employees.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Accounting and Cash Flow</a:t>
            </a:r>
          </a:p>
          <a:p>
            <a:r>
              <a:rPr lang="en-US" sz="1200" b="0" i="0" u="none" strike="noStrike" kern="1200" baseline="0" dirty="0">
                <a:solidFill>
                  <a:schemeClr val="tx1"/>
                </a:solidFill>
                <a:latin typeface="+mn-lt"/>
                <a:ea typeface="+mn-ea"/>
                <a:cs typeface="+mn-cs"/>
              </a:rPr>
              <a:t>Separate duties to minimize fraud and theft.  Conduct audits.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Employee Management</a:t>
            </a:r>
          </a:p>
          <a:p>
            <a:r>
              <a:rPr lang="en-US" sz="1200" b="0" i="0" u="none" strike="noStrike" kern="1200" baseline="0" dirty="0">
                <a:solidFill>
                  <a:schemeClr val="tx1"/>
                </a:solidFill>
                <a:latin typeface="+mn-lt"/>
                <a:ea typeface="+mn-ea"/>
                <a:cs typeface="+mn-cs"/>
              </a:rPr>
              <a:t>Use pre-employment screening, provide job descriptions and list of duties, regular performance evaluations, be involved with activities, audit payroll, reward safe and outstanding performance.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Business Work Strategy</a:t>
            </a:r>
          </a:p>
          <a:p>
            <a:r>
              <a:rPr lang="en-US" sz="1200" b="0" i="0" u="none" strike="noStrike" kern="1200" baseline="0" dirty="0">
                <a:solidFill>
                  <a:schemeClr val="tx1"/>
                </a:solidFill>
                <a:latin typeface="+mn-lt"/>
                <a:ea typeface="+mn-ea"/>
                <a:cs typeface="+mn-cs"/>
              </a:rPr>
              <a:t>Set realistic work hour expectations for all employees, plan for work-life balance, set realistic goals, train support staff, develop support system for business and families, discuss risks, provide safe workplace, monitor premises, be alert to community changes, use lines of credit wisely, speak with insurance agent, lead by example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Exit Strategy</a:t>
            </a:r>
          </a:p>
          <a:p>
            <a:r>
              <a:rPr lang="en-US" sz="1200" b="0" i="0" u="none" strike="noStrike" kern="1200" baseline="0" dirty="0">
                <a:solidFill>
                  <a:schemeClr val="tx1"/>
                </a:solidFill>
                <a:latin typeface="+mn-lt"/>
                <a:ea typeface="+mn-ea"/>
                <a:cs typeface="+mn-cs"/>
              </a:rPr>
              <a:t>Identify a strategy for when there are major changes such as death, disability, or insufficient funds.  Consider how and if there is a transition and to who.</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71A22-84E6-4B62-A31C-293EB5412BB8}" type="slidenum">
              <a:rPr lang="en-US" smtClean="0"/>
              <a:t>90</a:t>
            </a:fld>
            <a:endParaRPr lang="en-US" dirty="0"/>
          </a:p>
        </p:txBody>
      </p:sp>
    </p:spTree>
    <p:extLst>
      <p:ext uri="{BB962C8B-B14F-4D97-AF65-F5344CB8AC3E}">
        <p14:creationId xmlns:p14="http://schemas.microsoft.com/office/powerpoint/2010/main" val="3979360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key terms that have been used throughout the training. This is intended to be a reference guide to assist with the understanding of the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more detailed list of terms used in other cybersecurity resources, refer to the CMMC Glossary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https://dodcio.defense.gov/Portals/0/Documents/CMMC/Glossary_MasterV2.0_FINAL_202111217_508.pdf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94</a:t>
            </a:fld>
            <a:endParaRPr lang="en-US" dirty="0"/>
          </a:p>
        </p:txBody>
      </p:sp>
    </p:spTree>
    <p:extLst>
      <p:ext uri="{BB962C8B-B14F-4D97-AF65-F5344CB8AC3E}">
        <p14:creationId xmlns:p14="http://schemas.microsoft.com/office/powerpoint/2010/main" val="2736513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95</a:t>
            </a:fld>
            <a:endParaRPr lang="en-US" dirty="0"/>
          </a:p>
        </p:txBody>
      </p:sp>
    </p:spTree>
    <p:extLst>
      <p:ext uri="{BB962C8B-B14F-4D97-AF65-F5344CB8AC3E}">
        <p14:creationId xmlns:p14="http://schemas.microsoft.com/office/powerpoint/2010/main" val="34998077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96</a:t>
            </a:fld>
            <a:endParaRPr lang="en-US" dirty="0"/>
          </a:p>
        </p:txBody>
      </p:sp>
    </p:spTree>
    <p:extLst>
      <p:ext uri="{BB962C8B-B14F-4D97-AF65-F5344CB8AC3E}">
        <p14:creationId xmlns:p14="http://schemas.microsoft.com/office/powerpoint/2010/main" val="11484896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97</a:t>
            </a:fld>
            <a:endParaRPr lang="en-US" dirty="0"/>
          </a:p>
        </p:txBody>
      </p:sp>
    </p:spTree>
    <p:extLst>
      <p:ext uri="{BB962C8B-B14F-4D97-AF65-F5344CB8AC3E}">
        <p14:creationId xmlns:p14="http://schemas.microsoft.com/office/powerpoint/2010/main" val="13902528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171A22-84E6-4B62-A31C-293EB5412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25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a:t>
            </a:fld>
            <a:endParaRPr lang="en-US" dirty="0"/>
          </a:p>
        </p:txBody>
      </p:sp>
    </p:spTree>
    <p:extLst>
      <p:ext uri="{BB962C8B-B14F-4D97-AF65-F5344CB8AC3E}">
        <p14:creationId xmlns:p14="http://schemas.microsoft.com/office/powerpoint/2010/main" val="3761938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99</a:t>
            </a:fld>
            <a:endParaRPr lang="en-US" dirty="0"/>
          </a:p>
        </p:txBody>
      </p:sp>
    </p:spTree>
    <p:extLst>
      <p:ext uri="{BB962C8B-B14F-4D97-AF65-F5344CB8AC3E}">
        <p14:creationId xmlns:p14="http://schemas.microsoft.com/office/powerpoint/2010/main" val="1221191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100</a:t>
            </a:fld>
            <a:endParaRPr lang="en-US" dirty="0"/>
          </a:p>
        </p:txBody>
      </p:sp>
    </p:spTree>
    <p:extLst>
      <p:ext uri="{BB962C8B-B14F-4D97-AF65-F5344CB8AC3E}">
        <p14:creationId xmlns:p14="http://schemas.microsoft.com/office/powerpoint/2010/main" val="8751631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101</a:t>
            </a:fld>
            <a:endParaRPr lang="en-US" dirty="0"/>
          </a:p>
        </p:txBody>
      </p:sp>
    </p:spTree>
    <p:extLst>
      <p:ext uri="{BB962C8B-B14F-4D97-AF65-F5344CB8AC3E}">
        <p14:creationId xmlns:p14="http://schemas.microsoft.com/office/powerpoint/2010/main" val="37125471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171A22-84E6-4B62-A31C-293EB5412BB8}" type="slidenum">
              <a:rPr lang="en-US" smtClean="0"/>
              <a:t>102</a:t>
            </a:fld>
            <a:endParaRPr lang="en-US" dirty="0"/>
          </a:p>
        </p:txBody>
      </p:sp>
    </p:spTree>
    <p:extLst>
      <p:ext uri="{BB962C8B-B14F-4D97-AF65-F5344CB8AC3E}">
        <p14:creationId xmlns:p14="http://schemas.microsoft.com/office/powerpoint/2010/main" val="22122197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103</a:t>
            </a:fld>
            <a:endParaRPr lang="en-US" dirty="0"/>
          </a:p>
        </p:txBody>
      </p:sp>
    </p:spTree>
    <p:extLst>
      <p:ext uri="{BB962C8B-B14F-4D97-AF65-F5344CB8AC3E}">
        <p14:creationId xmlns:p14="http://schemas.microsoft.com/office/powerpoint/2010/main" val="11560362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104</a:t>
            </a:fld>
            <a:endParaRPr lang="en-US" dirty="0"/>
          </a:p>
        </p:txBody>
      </p:sp>
    </p:spTree>
    <p:extLst>
      <p:ext uri="{BB962C8B-B14F-4D97-AF65-F5344CB8AC3E}">
        <p14:creationId xmlns:p14="http://schemas.microsoft.com/office/powerpoint/2010/main" val="33954739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105</a:t>
            </a:fld>
            <a:endParaRPr lang="en-US" dirty="0"/>
          </a:p>
        </p:txBody>
      </p:sp>
    </p:spTree>
    <p:extLst>
      <p:ext uri="{BB962C8B-B14F-4D97-AF65-F5344CB8AC3E}">
        <p14:creationId xmlns:p14="http://schemas.microsoft.com/office/powerpoint/2010/main" val="42540508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106</a:t>
            </a:fld>
            <a:endParaRPr lang="en-US" dirty="0"/>
          </a:p>
        </p:txBody>
      </p:sp>
    </p:spTree>
    <p:extLst>
      <p:ext uri="{BB962C8B-B14F-4D97-AF65-F5344CB8AC3E}">
        <p14:creationId xmlns:p14="http://schemas.microsoft.com/office/powerpoint/2010/main" val="8954272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109</a:t>
            </a:fld>
            <a:endParaRPr lang="en-US" dirty="0"/>
          </a:p>
        </p:txBody>
      </p:sp>
    </p:spTree>
    <p:extLst>
      <p:ext uri="{BB962C8B-B14F-4D97-AF65-F5344CB8AC3E}">
        <p14:creationId xmlns:p14="http://schemas.microsoft.com/office/powerpoint/2010/main" val="3637002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110</a:t>
            </a:fld>
            <a:endParaRPr lang="en-US" dirty="0"/>
          </a:p>
        </p:txBody>
      </p:sp>
    </p:spTree>
    <p:extLst>
      <p:ext uri="{BB962C8B-B14F-4D97-AF65-F5344CB8AC3E}">
        <p14:creationId xmlns:p14="http://schemas.microsoft.com/office/powerpoint/2010/main" val="95499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11</a:t>
            </a:fld>
            <a:endParaRPr lang="en-US" dirty="0"/>
          </a:p>
        </p:txBody>
      </p:sp>
    </p:spTree>
    <p:extLst>
      <p:ext uri="{BB962C8B-B14F-4D97-AF65-F5344CB8AC3E}">
        <p14:creationId xmlns:p14="http://schemas.microsoft.com/office/powerpoint/2010/main" val="11644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and two column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438" y="140682"/>
            <a:ext cx="9706578"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508" y="1061931"/>
            <a:ext cx="117749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a:p>
        </p:txBody>
      </p:sp>
      <p:sp>
        <p:nvSpPr>
          <p:cNvPr id="5" name="Content Placeholder 4"/>
          <p:cNvSpPr>
            <a:spLocks noGrp="1"/>
          </p:cNvSpPr>
          <p:nvPr>
            <p:ph sz="quarter" idx="16"/>
          </p:nvPr>
        </p:nvSpPr>
        <p:spPr>
          <a:xfrm>
            <a:off x="453436" y="1273325"/>
            <a:ext cx="5505451"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7"/>
          </p:nvPr>
        </p:nvSpPr>
        <p:spPr>
          <a:xfrm>
            <a:off x="6218999" y="1273325"/>
            <a:ext cx="5505451"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257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10/3/2025</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10/3/2025</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10/3/2025</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10/3/2025</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10/3/2025</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acquisition.gov/far/part-1#:~:text=Purpose%2C%20Authority%2C%20Issuance-,1.101%20Purpose.,acquisition%20by%20all%20executive%20agencies."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csrc.nist.gov/glossary/term/plan_of_action_and_milestones"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federalregister.gov/documents/2024/10/15/2024-22905/cybersecurity-maturity-model-certification-cmmc-program"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dodcio.defense.gov/Portals/0/Documents/CMMC/AssessmentGuideL1v2.pdf" TargetMode="External"/><Relationship Id="rId13" Type="http://schemas.openxmlformats.org/officeDocument/2006/relationships/hyperlink" Target="https://isoo.blogs.archives.gov/" TargetMode="External"/><Relationship Id="rId3" Type="http://schemas.openxmlformats.org/officeDocument/2006/relationships/hyperlink" Target="https://dodcio.defense.gov/CMMC/" TargetMode="External"/><Relationship Id="rId7" Type="http://schemas.openxmlformats.org/officeDocument/2006/relationships/hyperlink" Target="https://www.sprs.csd.disa.mil/" TargetMode="External"/><Relationship Id="rId12" Type="http://schemas.openxmlformats.org/officeDocument/2006/relationships/hyperlink" Target="https://www.archives.gov/cui" TargetMode="External"/><Relationship Id="rId2" Type="http://schemas.openxmlformats.org/officeDocument/2006/relationships/notesSlide" Target="../notesSlides/notesSlide88.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yberab.org/News-Events/Town-halls" TargetMode="External"/><Relationship Id="rId11" Type="http://schemas.openxmlformats.org/officeDocument/2006/relationships/hyperlink" Target="https://urldefense.com/v3/__https:/csrc.nist.gov/Projects/risk-management/rmf-training__;!!May37g!a828jQ9ruS8D53PhgNsHS27FznBEAbSbOrqoEk18ZBisAaHWuOuM_lBHWocwjGBFtgXx$" TargetMode="External"/><Relationship Id="rId5" Type="http://schemas.openxmlformats.org/officeDocument/2006/relationships/hyperlink" Target="https://ndisac.org/dibscc/cyberassist/cybersecurity-maturity-model-certification/level-1/" TargetMode="External"/><Relationship Id="rId15" Type="http://schemas.openxmlformats.org/officeDocument/2006/relationships/hyperlink" Target="https://www.federalregister.gov/documents/2024/10/15/2024-22905/cybersecurity-maturity-model-certification-cmmc-program" TargetMode="External"/><Relationship Id="rId10" Type="http://schemas.openxmlformats.org/officeDocument/2006/relationships/hyperlink" Target="https://dodcio.defense.gov/Portals/0/Documents/CMMC/AssessmentGuideL3v2.pdf" TargetMode="External"/><Relationship Id="rId4" Type="http://schemas.openxmlformats.org/officeDocument/2006/relationships/hyperlink" Target="https://ndisac.org/dibscc/cyberassist/cybersecurity-maturity-model-certification/" TargetMode="External"/><Relationship Id="rId9" Type="http://schemas.openxmlformats.org/officeDocument/2006/relationships/hyperlink" Target="https://dodcio.defense.gov/Portals/0/Documents/CMMC/AssessmentGuideL2v2.pdf" TargetMode="External"/><Relationship Id="rId14" Type="http://schemas.openxmlformats.org/officeDocument/2006/relationships/hyperlink" Target="https://www.federalregister.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hyperlink" Target="https://www.cisecurity.org/" TargetMode="External"/><Relationship Id="rId13" Type="http://schemas.openxmlformats.org/officeDocument/2006/relationships/hyperlink" Target="https://www.sba.gov/" TargetMode="External"/><Relationship Id="rId18" Type="http://schemas.openxmlformats.org/officeDocument/2006/relationships/hyperlink" Target="https://urldefense.com/v3/__https:/lnks.gd/l/eyJhbGciOiJIUzI1NiJ9.eyJidWxsZXRpbl9saW5rX2lkIjoxMDMsInVyaSI6ImJwMjpjbGljayIsImJ1bGxldGluX2lkIjoiMjAyMjAyMTguNTM2NzczNTEiLCJ1cmwiOiJodHRwczovL3d3dy5uaXN0Lmdvdi9pdGwvc21hbGxidXNpbmVzc2N5YmVyL2d1aWRhbmNlLXRvcGljL211bHRpLWZhY3Rvci1hdXRoZW50aWNhdGlvbiJ9.9Q8NizUdhEk_u6UwTqM3R8_AlGYVEqC9zBBNevIFqaE/s/720800223/br/126884788394-l__;!!May37g!b4KihvdTy9Vv-22vRnplhLMMfS5CS3MfzNHaaAFauWdmqg0s8quGdkwhy8GOTTvVSxMY$" TargetMode="External"/><Relationship Id="rId3" Type="http://schemas.openxmlformats.org/officeDocument/2006/relationships/hyperlink" Target="https://cmmiinstitute.com/" TargetMode="External"/><Relationship Id="rId7" Type="http://schemas.openxmlformats.org/officeDocument/2006/relationships/hyperlink" Target="https://www.nist.gov/cybersecurity" TargetMode="External"/><Relationship Id="rId12" Type="http://schemas.openxmlformats.org/officeDocument/2006/relationships/hyperlink" Target="https://us-cert.cisa.gov/" TargetMode="External"/><Relationship Id="rId17" Type="http://schemas.openxmlformats.org/officeDocument/2006/relationships/hyperlink" Target="https://urldefense.com/v3/__https:/lnks.gd/l/eyJhbGciOiJIUzI1NiJ9.eyJidWxsZXRpbl9saW5rX2lkIjoxMDIsInVyaSI6ImJwMjpjbGljayIsImJ1bGxldGluX2lkIjoiMjAyMjAyMTguNTM2NzczNTEiLCJ1cmwiOiJodHRwczovL3d3dy5uaXN0Lmdvdi9pdGwvc21hbGxidXNpbmVzc2N5YmVyL2d1aWRhbmNlLXRvcGljL3BoaXNoaW5nIn0.p21I9WKbhR47UAEtcYjfttVd7D9WO_7mGOOrAdneQ_8/s/720800223/br/126884788394-l__;!!May37g!b4KihvdTy9Vv-22vRnplhLMMfS5CS3MfzNHaaAFauWdmqg0s8quGdkwhy8GOTQIe5tCs$" TargetMode="External"/><Relationship Id="rId2" Type="http://schemas.openxmlformats.org/officeDocument/2006/relationships/notesSlide" Target="../notesSlides/notesSlide89.xml"/><Relationship Id="rId16" Type="http://schemas.openxmlformats.org/officeDocument/2006/relationships/hyperlink" Target="https://urldefense.com/v3/__https:/lnks.gd/l/eyJhbGciOiJIUzI1NiJ9.eyJidWxsZXRpbl9saW5rX2lkIjoxMDEsInVyaSI6ImJwMjpjbGljayIsImJ1bGxldGluX2lkIjoiMjAyMjAyMTguNTM2NzczNTEiLCJ1cmwiOiJodHRwczovL3d3dy5uaXN0Lmdvdi9pdGwvc21hbGxidXNpbmVzc2N5YmVyL2d1aWRhbmNlLXRvcGljL3JhbnNvbXdhcmUifQ.rVhvrTpAFaGVcOePioZxhxp0zuy_h0pqAk4-0SS3Voc/s/720800223/br/126884788394-l__;!!May37g!b4KihvdTy9Vv-22vRnplhLMMfS5CS3MfzNHaaAFauWdmqg0s8quGdkwhy8GOTR3xC6La$" TargetMode="External"/><Relationship Id="rId1" Type="http://schemas.openxmlformats.org/officeDocument/2006/relationships/slideLayout" Target="../slideLayouts/slideLayout2.xml"/><Relationship Id="rId6" Type="http://schemas.openxmlformats.org/officeDocument/2006/relationships/hyperlink" Target="https://www.nist.gov/news-events/news/2021/02/nist-offers-tools-help-defend-against-state-sponsored-hackers" TargetMode="External"/><Relationship Id="rId11" Type="http://schemas.openxmlformats.org/officeDocument/2006/relationships/hyperlink" Target="https://www.cisa.gov/" TargetMode="External"/><Relationship Id="rId5" Type="http://schemas.openxmlformats.org/officeDocument/2006/relationships/hyperlink" Target="https://ndisac.org/" TargetMode="External"/><Relationship Id="rId15" Type="http://schemas.openxmlformats.org/officeDocument/2006/relationships/hyperlink" Target="https://www.ncsc.gov.uk/section/information-for/small-medium-sized-organisations" TargetMode="External"/><Relationship Id="rId10" Type="http://schemas.openxmlformats.org/officeDocument/2006/relationships/hyperlink" Target="https://www.dhs.gov/" TargetMode="External"/><Relationship Id="rId19" Type="http://schemas.openxmlformats.org/officeDocument/2006/relationships/image" Target="../media/image1.png"/><Relationship Id="rId4" Type="http://schemas.openxmlformats.org/officeDocument/2006/relationships/hyperlink" Target="https://cert.org/resilience" TargetMode="External"/><Relationship Id="rId9" Type="http://schemas.openxmlformats.org/officeDocument/2006/relationships/hyperlink" Target="https://www.ftc.gov/system/files/attachments/cybersecurity-small-business/cybersecuirty_sb_factsheets_all.pdf" TargetMode="External"/><Relationship Id="rId14" Type="http://schemas.openxmlformats.org/officeDocument/2006/relationships/hyperlink" Target="https://ndisac.org/dibscc/cyberassist/awareness/cloud-computing-faqs/"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quisition.gov/far/52.204-2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dodcio.defense.gov/cmmc/Resources-Document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quisition.gov/dfars/252.204-7012-safeguarding-covered-defense-information-and-cyber-incident-reporti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dodcio.defense.gov/Portals/0/Documents/CMMC/CMMC-FAQs.pdf?ver=Uy1I0M3byGaIO6hN43Y_dA%3d%3d" TargetMode="External"/><Relationship Id="rId4" Type="http://schemas.openxmlformats.org/officeDocument/2006/relationships/hyperlink" Target="https://www.defense.gov/News/Releases/Release/Article/3763953/department-of-defense-issues-class-deviation-on-cybersecurity-standards-for-c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info.gov/content/pkg/FR-2024-10-15/pdf/2024-22905.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info.gov/content/pkg/FR-2025-09-10/pdf/2025-17359.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info.gov/content/pkg/FR-2024-10-15/pdf/2024-22905.pdf" TargetMode="External"/><Relationship Id="rId3" Type="http://schemas.openxmlformats.org/officeDocument/2006/relationships/hyperlink" Target="https://csrc.nist.gov/pubs/sp/800/171/r2/upd1/final" TargetMode="External"/><Relationship Id="rId7" Type="http://schemas.openxmlformats.org/officeDocument/2006/relationships/hyperlink" Target="https://www.acquisition.gov/dfars/252.204-7012-safeguarding-covered-defense-information-and-cyber-incident-reporting." TargetMode="External"/><Relationship Id="rId12"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defense.gov/News/Releases/Release/Article/3763953/department-of-defense-issues-class-deviation-on-cybersecurity-standards-for-cov/" TargetMode="External"/><Relationship Id="rId11" Type="http://schemas.openxmlformats.org/officeDocument/2006/relationships/hyperlink" Target="https://www.dodcui.mil/Home/DoD-CUI-Registry/" TargetMode="External"/><Relationship Id="rId5" Type="http://schemas.openxmlformats.org/officeDocument/2006/relationships/hyperlink" Target="https://dodcio.defense.gov/cmmc/Resources-Documentation/" TargetMode="External"/><Relationship Id="rId10" Type="http://schemas.openxmlformats.org/officeDocument/2006/relationships/hyperlink" Target="http://www.archives.gov/cui/registry/category-list.html" TargetMode="External"/><Relationship Id="rId4" Type="http://schemas.openxmlformats.org/officeDocument/2006/relationships/hyperlink" Target="https://csrc.nist.gov/pubs/sp/800/171/a/final" TargetMode="External"/><Relationship Id="rId9" Type="http://schemas.openxmlformats.org/officeDocument/2006/relationships/hyperlink" Target="https://www.govinfo.gov/content/pkg/FR-2025-09-10/pdf/2025-17359.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93.xml"/></Relationships>
</file>

<file path=ppt/slides/_rels/slide49.xml.rels><?xml version="1.0" encoding="UTF-8" standalone="yes"?>
<Relationships xmlns="http://schemas.openxmlformats.org/package/2006/relationships"><Relationship Id="rId8" Type="http://schemas.openxmlformats.org/officeDocument/2006/relationships/hyperlink" Target="https://dodcio.defense.gov/Portals/0/Documents/CMMC/AssessmentGuideL2v2.pdf" TargetMode="External"/><Relationship Id="rId3" Type="http://schemas.openxmlformats.org/officeDocument/2006/relationships/image" Target="../media/image1.png"/><Relationship Id="rId7" Type="http://schemas.openxmlformats.org/officeDocument/2006/relationships/hyperlink" Target="https://dodcio.defense.gov/Portals/0/Documents/CMMC/ScopingGuideL2v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odcio.defense.gov/Portals/0/Documents/CMMC/AssessmentGuideL1v2.pdf" TargetMode="External"/><Relationship Id="rId11" Type="http://schemas.openxmlformats.org/officeDocument/2006/relationships/hyperlink" Target="https://dodcio.defense.gov/Portals/0/Documents/CMMC/AssessmentGuideL3v2.pdf" TargetMode="External"/><Relationship Id="rId5" Type="http://schemas.openxmlformats.org/officeDocument/2006/relationships/hyperlink" Target="https://dodcio.defense.gov/Portals/0/Documents/CMMC/ScopingGuideL1v2.pdf" TargetMode="External"/><Relationship Id="rId10" Type="http://schemas.openxmlformats.org/officeDocument/2006/relationships/hyperlink" Target="https://dodcio.defense.gov/Portals/0/Documents/CMMC/ScopingGuideL3v2.pdf" TargetMode="External"/><Relationship Id="rId4" Type="http://schemas.openxmlformats.org/officeDocument/2006/relationships/slide" Target="slide93.xml"/><Relationship Id="rId9" Type="http://schemas.openxmlformats.org/officeDocument/2006/relationships/hyperlink" Target="https://dodcio.defense.gov/Portals/0/Documents/CMMC/AssessmentGuideL2.pdf"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dodcio.defense.gov/Portals/0/Documents/CMMC/ScopingGuideL1v2.pdf" TargetMode="External"/><Relationship Id="rId9" Type="http://schemas.microsoft.com/office/2007/relationships/diagramDrawing" Target="../diagrams/drawing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dodcio.defense.gov/Portals/0/Documents/CMMC/ScopingGuideL1v2.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7.xml.rels><?xml version="1.0" encoding="UTF-8" standalone="yes"?>
<Relationships xmlns="http://schemas.openxmlformats.org/package/2006/relationships"><Relationship Id="rId3" Type="http://schemas.openxmlformats.org/officeDocument/2006/relationships/hyperlink" Target="https://dodcio.defense.gov/Portals/0/Documents/CMMC/ScopingGuideL1v2.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61.xml.rels><?xml version="1.0" encoding="UTF-8" standalone="yes"?>
<Relationships xmlns="http://schemas.openxmlformats.org/package/2006/relationships"><Relationship Id="rId3" Type="http://schemas.openxmlformats.org/officeDocument/2006/relationships/hyperlink" Target="https://dodcio.defense.gov/Portals/0/Documents/CMMC/ScopingGuideL2.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dcma.mil/DIBCAC/"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folksonomy.co/?permalink=2246"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s://dibnet.dod.mil/portal/intrane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ndisac.org/dibscc/implementation-and-assessment/top-10-high-value-controls/email-filtering/" TargetMode="External"/><Relationship Id="rId13" Type="http://schemas.openxmlformats.org/officeDocument/2006/relationships/hyperlink" Target="https://ndisac.org/dibscc/implementation-and-assessment/top-10-high-value-controls/web-content-filtering/" TargetMode="External"/><Relationship Id="rId3" Type="http://schemas.openxmlformats.org/officeDocument/2006/relationships/hyperlink" Target="https://ndisac.org/dibscc/implementation-and-assessment/top-10-high-value-controls/" TargetMode="External"/><Relationship Id="rId7" Type="http://schemas.openxmlformats.org/officeDocument/2006/relationships/hyperlink" Target=":%20https:/ndisac.org/dibscc/implementation-and-assessment/top-10-high-value-controls/domain-name-server-mitigations/" TargetMode="External"/><Relationship Id="rId12" Type="http://schemas.openxmlformats.org/officeDocument/2006/relationships/hyperlink" Target="https://ndisac.org/dibscc/implementation-and-assessment/top-10-high-value-controls/perimeter-hardenin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ndisac.org/dibscc/implementation-and-assessment/top-10-high-value-controls/default-passwords/" TargetMode="External"/><Relationship Id="rId11" Type="http://schemas.openxmlformats.org/officeDocument/2006/relationships/hyperlink" Target="https://ndisac.org/dibscc/implementation-and-assessment/top-10-high-value-controls/system-patching/" TargetMode="External"/><Relationship Id="rId5" Type="http://schemas.openxmlformats.org/officeDocument/2006/relationships/hyperlink" Target="https://ndisac.org/dibscc/implementation-and-assessment/top-10-high-value-controls/anti-virus-and-malware/" TargetMode="External"/><Relationship Id="rId10" Type="http://schemas.openxmlformats.org/officeDocument/2006/relationships/hyperlink" Target="https://ndisac.org/dibscc/implementation-and-assessment/top-10-high-value-controls/multi-factor-authentication/" TargetMode="External"/><Relationship Id="rId4" Type="http://schemas.openxmlformats.org/officeDocument/2006/relationships/hyperlink" Target="https://ndisac.org/dibscc/implementation-and-assessment/top-10-high-value-controls/administrative-rights-and-privileges/" TargetMode="External"/><Relationship Id="rId9" Type="http://schemas.openxmlformats.org/officeDocument/2006/relationships/hyperlink" Target="https://ndisac.org/dibscc/implementation-and-assessment/top-10-high-value-controls/employee-training-and-awareness/" TargetMode="External"/><Relationship Id="rId1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3.xml.rels><?xml version="1.0" encoding="UTF-8" standalone="yes"?>
<Relationships xmlns="http://schemas.openxmlformats.org/package/2006/relationships"><Relationship Id="rId8" Type="http://schemas.openxmlformats.org/officeDocument/2006/relationships/hyperlink" Target="https://ndisac.org/dibscc/cyberassist/cybersecurity-maturity-model-certification/level-1/si-l1-3-14-4/" TargetMode="External"/><Relationship Id="rId13" Type="http://schemas.openxmlformats.org/officeDocument/2006/relationships/image" Target="../media/image1.png"/><Relationship Id="rId3" Type="http://schemas.openxmlformats.org/officeDocument/2006/relationships/image" Target="../media/image33.emf"/><Relationship Id="rId7" Type="http://schemas.openxmlformats.org/officeDocument/2006/relationships/hyperlink" Target="https://ndisac.org/dibscc/cyberassist/cybersecurity-maturity-model-certification/level-1/si-l1-3-14-2/" TargetMode="External"/><Relationship Id="rId12" Type="http://schemas.openxmlformats.org/officeDocument/2006/relationships/image" Target="../media/image36.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ndisac.org/dibscc/cyberassist/cybersecurity-maturity-model-certification/level-1/si-l1-3-14-1/" TargetMode="External"/><Relationship Id="rId11" Type="http://schemas.openxmlformats.org/officeDocument/2006/relationships/image" Target="../media/image35.emf"/><Relationship Id="rId5" Type="http://schemas.openxmlformats.org/officeDocument/2006/relationships/hyperlink" Target="https://ndisac.org/dibscc/cyberassist/cybersecurity-maturity-model-certification/level-1/ac-l1-3-1-1/" TargetMode="External"/><Relationship Id="rId10" Type="http://schemas.openxmlformats.org/officeDocument/2006/relationships/image" Target="../media/image34.emf"/><Relationship Id="rId4" Type="http://schemas.openxmlformats.org/officeDocument/2006/relationships/hyperlink" Target="https://ndisac.org/dibscc/cyberassist/cybersecurity-maturity-model-certification/level-3/ma-3-116/" TargetMode="External"/><Relationship Id="rId9" Type="http://schemas.openxmlformats.org/officeDocument/2006/relationships/hyperlink" Target="https://ndisac.org/dibscc/cyberassist/cybersecurity-maturity-model-certification/level-1/si-l1-3-14-5/"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dibscctraining@ndisac.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ndisac.org/dibscc/contact-us/"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src.nist.gov/Projects/risk-management/rmf-trainin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www.federalregister.gov/documents/2024/10/15/2024-22905/cybersecurity-maturity-model-certification-cmmc-program"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s://www.dcma.mil/" TargetMode="External"/><Relationship Id="rId7"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hyperlink" Target="https://www.sprs.csd.disa.mil/pdf/SPRS_Government.pdf" TargetMode="External"/><Relationship Id="rId5" Type="http://schemas.openxmlformats.org/officeDocument/2006/relationships/hyperlink" Target="https://www.dcma.mil/DIBCAC/" TargetMode="External"/><Relationship Id="rId4" Type="http://schemas.openxmlformats.org/officeDocument/2006/relationships/hyperlink" Target="https://www.acq.osd.mil/dpap/dars/about_dfarspgi.html#:~:text=The%20DFARS%20provides%20DoD%20implementation,significant%20effect%20on%20the%20publ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1C745584-C333-8057-5DFE-E4D19CF05286}"/>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3"/>
              </a:rPr>
              <a:t>DIB SCC Cyber Training</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Section 2 - Cybersecurity Maturity Model Certification</a:t>
            </a:r>
            <a:endParaRPr lang="en-US" sz="1700" strike="sngStrike" dirty="0"/>
          </a:p>
        </p:txBody>
      </p:sp>
      <p:sp>
        <p:nvSpPr>
          <p:cNvPr id="7" name="Footer Placeholder 3">
            <a:extLst>
              <a:ext uri="{FF2B5EF4-FFF2-40B4-BE49-F238E27FC236}">
                <a16:creationId xmlns:a16="http://schemas.microsoft.com/office/drawing/2014/main" id="{46ED9CA6-77D1-F3C2-B7B1-1761CC67640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Plus Sign 7">
            <a:extLst>
              <a:ext uri="{FF2B5EF4-FFF2-40B4-BE49-F238E27FC236}">
                <a16:creationId xmlns:a16="http://schemas.microsoft.com/office/drawing/2014/main" id="{09A3A1D8-C663-8131-C3B7-A3360B8D776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402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100</a:t>
            </a:fld>
            <a:endParaRPr lang="en-US" dirty="0"/>
          </a:p>
        </p:txBody>
      </p:sp>
      <p:sp>
        <p:nvSpPr>
          <p:cNvPr id="5" name="TextBox 4"/>
          <p:cNvSpPr txBox="1"/>
          <p:nvPr/>
        </p:nvSpPr>
        <p:spPr>
          <a:xfrm>
            <a:off x="476519" y="775773"/>
            <a:ext cx="9218088" cy="5478423"/>
          </a:xfrm>
          <a:prstGeom prst="rect">
            <a:avLst/>
          </a:prstGeom>
          <a:noFill/>
        </p:spPr>
        <p:txBody>
          <a:bodyPr wrap="square" rtlCol="0">
            <a:spAutoFit/>
          </a:bodyPr>
          <a:lstStyle/>
          <a:p>
            <a:r>
              <a:rPr lang="en-US" sz="1400" b="1" u="sng" dirty="0">
                <a:solidFill>
                  <a:schemeClr val="tx1">
                    <a:lumMod val="75000"/>
                    <a:lumOff val="25000"/>
                  </a:schemeClr>
                </a:solidFill>
              </a:rPr>
              <a:t>Event:</a:t>
            </a:r>
            <a:r>
              <a:rPr lang="en-US" sz="1400" dirty="0">
                <a:solidFill>
                  <a:schemeClr val="tx1">
                    <a:lumMod val="75000"/>
                    <a:lumOff val="25000"/>
                  </a:schemeClr>
                </a:solidFill>
              </a:rPr>
              <a:t> Any observable occurrence in a system and/or network. Events sometimes provide indication that an incident is occurring. Source: CNSSI 4009</a:t>
            </a:r>
          </a:p>
          <a:p>
            <a:endParaRPr lang="en-US" sz="1400" b="1" u="sng" dirty="0"/>
          </a:p>
          <a:p>
            <a:r>
              <a:rPr lang="en-US" sz="1400" b="1" u="sng" dirty="0">
                <a:solidFill>
                  <a:schemeClr val="tx1">
                    <a:lumMod val="75000"/>
                    <a:lumOff val="25000"/>
                  </a:schemeClr>
                </a:solidFill>
              </a:rPr>
              <a:t>External Service Provider: </a:t>
            </a:r>
            <a:r>
              <a:rPr lang="en-US" sz="1400" dirty="0">
                <a:solidFill>
                  <a:schemeClr val="tx1">
                    <a:lumMod val="75000"/>
                    <a:lumOff val="25000"/>
                  </a:schemeClr>
                </a:solidFill>
              </a:rPr>
              <a:t>External people, technology, or facilities that an organization utilizes for provision and management of IT and/or cybersecurity services on behalf of the organization. In the CMMC Program, CUI or Security Protection Data ( </a:t>
            </a:r>
            <a:r>
              <a:rPr lang="en-US" sz="1400" i="1" dirty="0">
                <a:solidFill>
                  <a:schemeClr val="tx1">
                    <a:lumMod val="75000"/>
                    <a:lumOff val="25000"/>
                  </a:schemeClr>
                </a:solidFill>
              </a:rPr>
              <a:t>e.g.,</a:t>
            </a:r>
            <a:r>
              <a:rPr lang="en-US" sz="1400" dirty="0">
                <a:solidFill>
                  <a:schemeClr val="tx1">
                    <a:lumMod val="75000"/>
                    <a:lumOff val="25000"/>
                  </a:schemeClr>
                </a:solidFill>
              </a:rPr>
              <a:t> log data, configuration data), must be processed, stored, or transmitted on the ESP assets to be considered an ESP.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latin typeface="+mn-lt"/>
              </a:rPr>
              <a:t>)</a:t>
            </a:r>
            <a:endParaRPr lang="en-US" sz="1400" dirty="0"/>
          </a:p>
          <a:p>
            <a:endParaRPr lang="en-US" sz="1400" b="1" u="sng" dirty="0"/>
          </a:p>
          <a:p>
            <a:r>
              <a:rPr lang="en-US" sz="1400" b="1" u="sng" dirty="0">
                <a:solidFill>
                  <a:schemeClr val="tx1">
                    <a:lumMod val="75000"/>
                    <a:lumOff val="25000"/>
                  </a:schemeClr>
                </a:solidFill>
              </a:rPr>
              <a:t>Federal Acquisition Regulation: </a:t>
            </a:r>
            <a:r>
              <a:rPr lang="en-US" sz="1400" dirty="0">
                <a:solidFill>
                  <a:schemeClr val="tx1">
                    <a:lumMod val="75000"/>
                    <a:lumOff val="25000"/>
                  </a:schemeClr>
                </a:solidFill>
              </a:rPr>
              <a:t>The Federal Acquisition Regulations System is established for the codification and publication of uniform policies and procedures for acquisition by all executive agencies. </a:t>
            </a:r>
            <a:r>
              <a:rPr lang="en-US" sz="1400" dirty="0"/>
              <a:t>(</a:t>
            </a:r>
            <a:r>
              <a:rPr lang="en-US" sz="1400" dirty="0">
                <a:hlinkClick r:id="rId4"/>
              </a:rPr>
              <a:t>acquisition.gov</a:t>
            </a:r>
            <a:r>
              <a:rPr lang="en-US" sz="1400" dirty="0"/>
              <a:t>)</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Federal Contract Information (FCI): </a:t>
            </a:r>
            <a:r>
              <a:rPr lang="en-US" sz="1400" dirty="0">
                <a:solidFill>
                  <a:schemeClr val="tx1">
                    <a:lumMod val="75000"/>
                    <a:lumOff val="25000"/>
                  </a:schemeClr>
                </a:solidFill>
              </a:rPr>
              <a:t>Federal contract information means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 Source: 48 CFR § 52.204-21</a:t>
            </a:r>
          </a:p>
          <a:p>
            <a:endParaRPr lang="en-US" sz="1400" b="1" u="sng" dirty="0"/>
          </a:p>
          <a:p>
            <a:r>
              <a:rPr lang="en-US" sz="1400" b="1" u="sng" dirty="0">
                <a:solidFill>
                  <a:schemeClr val="tx1">
                    <a:lumMod val="75000"/>
                    <a:lumOff val="25000"/>
                  </a:schemeClr>
                </a:solidFill>
              </a:rPr>
              <a:t>Hacktivists: </a:t>
            </a:r>
            <a:r>
              <a:rPr lang="en-US" sz="1400" dirty="0">
                <a:solidFill>
                  <a:schemeClr val="tx1">
                    <a:lumMod val="75000"/>
                    <a:lumOff val="25000"/>
                  </a:schemeClr>
                </a:solidFill>
              </a:rPr>
              <a:t>Can be similar in expertise to rogue actors, or can bring more expertise… but </a:t>
            </a:r>
            <a:r>
              <a:rPr lang="en-US" sz="1400" b="1" dirty="0">
                <a:solidFill>
                  <a:schemeClr val="tx1">
                    <a:lumMod val="75000"/>
                    <a:lumOff val="25000"/>
                  </a:schemeClr>
                </a:solidFill>
              </a:rPr>
              <a:t>Organized around a cause</a:t>
            </a:r>
          </a:p>
          <a:p>
            <a:endParaRPr lang="en-US" sz="1400" b="1" dirty="0"/>
          </a:p>
          <a:p>
            <a:r>
              <a:rPr lang="en-US" sz="1400" b="1" u="sng" dirty="0">
                <a:solidFill>
                  <a:schemeClr val="tx1">
                    <a:lumMod val="75000"/>
                    <a:lumOff val="25000"/>
                  </a:schemeClr>
                </a:solidFill>
              </a:rPr>
              <a:t>Identification and Authentication (IA): </a:t>
            </a:r>
            <a:r>
              <a:rPr lang="en-US" sz="1400" dirty="0">
                <a:solidFill>
                  <a:schemeClr val="tx1">
                    <a:lumMod val="75000"/>
                    <a:lumOff val="25000"/>
                  </a:schemeClr>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Source*</a:t>
            </a:r>
            <a:endParaRPr lang="en-US" sz="1400" b="1" u="sng" dirty="0">
              <a:solidFill>
                <a:schemeClr val="tx1">
                  <a:lumMod val="75000"/>
                  <a:lumOff val="25000"/>
                </a:schemeClr>
              </a:solidFill>
            </a:endParaRPr>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08350" y="6051378"/>
            <a:ext cx="58864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886632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101</a:t>
            </a:fld>
            <a:endParaRPr lang="en-US" dirty="0"/>
          </a:p>
        </p:txBody>
      </p:sp>
      <p:sp>
        <p:nvSpPr>
          <p:cNvPr id="5" name="TextBox 4"/>
          <p:cNvSpPr txBox="1"/>
          <p:nvPr/>
        </p:nvSpPr>
        <p:spPr>
          <a:xfrm>
            <a:off x="476519" y="775773"/>
            <a:ext cx="9218088" cy="3539430"/>
          </a:xfrm>
          <a:prstGeom prst="rect">
            <a:avLst/>
          </a:prstGeom>
          <a:noFill/>
        </p:spPr>
        <p:txBody>
          <a:bodyPr wrap="square" rtlCol="0">
            <a:spAutoFit/>
          </a:bodyPr>
          <a:lstStyle/>
          <a:p>
            <a:r>
              <a:rPr lang="en-US" sz="1400" b="1" u="sng" dirty="0">
                <a:solidFill>
                  <a:schemeClr val="tx1">
                    <a:lumMod val="75000"/>
                    <a:lumOff val="25000"/>
                  </a:schemeClr>
                </a:solidFill>
              </a:rPr>
              <a:t>Incident: </a:t>
            </a:r>
            <a:r>
              <a:rPr lang="en-US" sz="1400" dirty="0">
                <a:solidFill>
                  <a:schemeClr val="tx1">
                    <a:lumMod val="75000"/>
                    <a:lumOff val="25000"/>
                  </a:schemeClr>
                </a:solidFill>
              </a:rPr>
              <a:t>An occurrence that actually or potentially jeopardizes the confidentiality, integrity, or availability of a system or the information the system processes, stores, or transmits or that constitutes a violation or imminent threat of violation of security policies, security procedures, or acceptable use policies. Source: NIST SP 800-171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Incident Response (IR): </a:t>
            </a:r>
            <a:r>
              <a:rPr lang="en-US" sz="1400" dirty="0">
                <a:solidFill>
                  <a:schemeClr val="tx1">
                    <a:lumMod val="75000"/>
                    <a:lumOff val="25000"/>
                  </a:schemeClr>
                </a:solidFill>
                <a:effectLst/>
              </a:rPr>
              <a:t>The actions the organization takes to prevent or contain the impact of an incident to the organization while it is occurring or shortly after it has occurred. Source: CERT RMM v1.2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Integrity: </a:t>
            </a:r>
            <a:r>
              <a:rPr lang="en-US" sz="1400" dirty="0">
                <a:solidFill>
                  <a:schemeClr val="tx1">
                    <a:lumMod val="75000"/>
                    <a:lumOff val="25000"/>
                  </a:schemeClr>
                </a:solidFill>
              </a:rPr>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Information System: </a:t>
            </a:r>
            <a:r>
              <a:rPr lang="en-US" sz="1400" dirty="0">
                <a:solidFill>
                  <a:schemeClr val="tx1">
                    <a:lumMod val="75000"/>
                    <a:lumOff val="25000"/>
                  </a:schemeClr>
                </a:solidFill>
              </a:rPr>
              <a:t>A discrete set of information resources organized for the collection, processing, maintenance, use, sharing, dissemination, or disposition of information. Source: NIST 800-171 Rev 2</a:t>
            </a: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3F911E3D-B11A-48C4-BE2A-007845053E9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46C56518-0284-4BC2-0B5A-ADE24DD2B43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264A9BA2-9748-6773-6279-9E63E9EA64A5}"/>
              </a:ext>
            </a:extLst>
          </p:cNvPr>
          <p:cNvSpPr txBox="1"/>
          <p:nvPr/>
        </p:nvSpPr>
        <p:spPr>
          <a:xfrm>
            <a:off x="3397250" y="6064078"/>
            <a:ext cx="6017957"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304744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102</a:t>
            </a:fld>
            <a:endParaRPr lang="en-US" dirty="0"/>
          </a:p>
        </p:txBody>
      </p:sp>
      <p:sp>
        <p:nvSpPr>
          <p:cNvPr id="5" name="TextBox 4"/>
          <p:cNvSpPr txBox="1"/>
          <p:nvPr/>
        </p:nvSpPr>
        <p:spPr>
          <a:xfrm>
            <a:off x="476518" y="712272"/>
            <a:ext cx="9080437" cy="5909310"/>
          </a:xfrm>
          <a:prstGeom prst="rect">
            <a:avLst/>
          </a:prstGeom>
          <a:noFill/>
        </p:spPr>
        <p:txBody>
          <a:bodyPr wrap="square" rtlCol="0">
            <a:spAutoFit/>
          </a:bodyPr>
          <a:lstStyle/>
          <a:p>
            <a:r>
              <a:rPr lang="en-US" sz="1400" b="1" u="sng" dirty="0">
                <a:solidFill>
                  <a:schemeClr val="tx1">
                    <a:lumMod val="75000"/>
                    <a:lumOff val="25000"/>
                  </a:schemeClr>
                </a:solidFill>
              </a:rPr>
              <a:t>Insider Threat: </a:t>
            </a:r>
            <a:r>
              <a:rPr lang="en-US" sz="1400" dirty="0">
                <a:solidFill>
                  <a:schemeClr val="tx1">
                    <a:lumMod val="75000"/>
                    <a:lumOff val="25000"/>
                  </a:schemeClr>
                </a:solidFill>
              </a:rPr>
              <a:t>The threat that an insider will use her/his authorized access, wittingly or unwittingly, to do harm to the security of the organization or the United States. This threat can include damage to the United States through espionage, terrorism, unauthorized disclosure, or through the loss or degradation of departmental resources or capabilities. Source: CNSSD No. 504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Maintenance: </a:t>
            </a:r>
            <a:r>
              <a:rPr lang="en-US" sz="1400" dirty="0">
                <a:solidFill>
                  <a:schemeClr val="tx1">
                    <a:lumMod val="75000"/>
                    <a:lumOff val="25000"/>
                  </a:schemeClr>
                </a:solidFill>
              </a:rPr>
              <a:t>Any act that either prevents the failure or malfunction of equipment or restores its operating capability. Source: NIST SP 800-82 Rev 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Maintenance (MA): </a:t>
            </a:r>
            <a:r>
              <a:rPr lang="en-US" sz="1400" dirty="0">
                <a:solidFill>
                  <a:schemeClr val="tx1">
                    <a:lumMod val="75000"/>
                    <a:lumOff val="25000"/>
                  </a:schemeClr>
                </a:solidFill>
              </a:rPr>
              <a:t>Companies should perform periodic and timely maintenance on company systems and provide effective controls on the tools, techniques, mechanisms, and personnel used to conduct system maintenance.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Media Protection (MP): </a:t>
            </a:r>
            <a:r>
              <a:rPr lang="en-US" sz="1400" dirty="0">
                <a:solidFill>
                  <a:schemeClr val="tx1">
                    <a:lumMod val="75000"/>
                    <a:lumOff val="25000"/>
                  </a:schemeClr>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Personnel Security (PS): </a:t>
            </a:r>
            <a:r>
              <a:rPr lang="en-US" sz="1400" dirty="0">
                <a:solidFill>
                  <a:schemeClr val="tx1">
                    <a:lumMod val="75000"/>
                    <a:lumOff val="25000"/>
                  </a:schemeClr>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Phishing emails</a:t>
            </a:r>
            <a:r>
              <a:rPr lang="en-US" sz="1400" dirty="0">
                <a:solidFill>
                  <a:schemeClr val="tx1">
                    <a:lumMod val="75000"/>
                    <a:lumOff val="25000"/>
                  </a:schemeClr>
                </a:solidFill>
              </a:rPr>
              <a:t>: Broad-based messages sent indiscriminately to very large numbers of recipients with the expectation that at least a small percentage will respond. </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46FB1F45-ECF7-4383-9B7A-84DC073E1B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98FDAEC-FCA0-1BC6-99BE-E28F66ACEEF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F4AE56F4-7E7E-1515-C94A-0E107E8E2E97}"/>
              </a:ext>
            </a:extLst>
          </p:cNvPr>
          <p:cNvSpPr txBox="1"/>
          <p:nvPr/>
        </p:nvSpPr>
        <p:spPr>
          <a:xfrm>
            <a:off x="2736850" y="6127578"/>
            <a:ext cx="64833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28998210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103</a:t>
            </a:fld>
            <a:endParaRPr lang="en-US" dirty="0"/>
          </a:p>
        </p:txBody>
      </p:sp>
      <p:sp>
        <p:nvSpPr>
          <p:cNvPr id="5" name="TextBox 4"/>
          <p:cNvSpPr txBox="1"/>
          <p:nvPr/>
        </p:nvSpPr>
        <p:spPr>
          <a:xfrm>
            <a:off x="476518" y="843389"/>
            <a:ext cx="9149263" cy="5693866"/>
          </a:xfrm>
          <a:prstGeom prst="rect">
            <a:avLst/>
          </a:prstGeom>
          <a:noFill/>
        </p:spPr>
        <p:txBody>
          <a:bodyPr wrap="square" rtlCol="0">
            <a:spAutoFit/>
          </a:bodyPr>
          <a:lstStyle/>
          <a:p>
            <a:r>
              <a:rPr lang="en-US" sz="1400" b="1" u="sng" dirty="0">
                <a:solidFill>
                  <a:schemeClr val="tx1">
                    <a:lumMod val="75000"/>
                    <a:lumOff val="25000"/>
                  </a:schemeClr>
                </a:solidFill>
              </a:rPr>
              <a:t>Physical Protection (PE):</a:t>
            </a:r>
            <a:r>
              <a:rPr lang="en-US" sz="1400" dirty="0">
                <a:solidFill>
                  <a:schemeClr val="tx1">
                    <a:lumMod val="75000"/>
                    <a:lumOff val="25000"/>
                  </a:schemeClr>
                </a:solidFill>
              </a:rPr>
              <a:t> </a:t>
            </a:r>
            <a:r>
              <a:rPr lang="en-US" sz="1400" b="1" u="sng" dirty="0">
                <a:solidFill>
                  <a:schemeClr val="tx1">
                    <a:lumMod val="75000"/>
                    <a:lumOff val="25000"/>
                  </a:schemeClr>
                </a:solidFill>
              </a:rPr>
              <a:t> </a:t>
            </a:r>
            <a:r>
              <a:rPr lang="en-US" sz="1400" dirty="0">
                <a:solidFill>
                  <a:schemeClr val="tx1">
                    <a:lumMod val="75000"/>
                    <a:lumOff val="25000"/>
                  </a:schemeClr>
                </a:solidFill>
              </a:rPr>
              <a:t>The term physical (and environmental) security refers to measures taken to protect systems, buildings, and related supporting infrastructure against threats associated with their physical environment. Source*</a:t>
            </a:r>
          </a:p>
          <a:p>
            <a:endParaRPr lang="en-US" sz="1400" b="1" dirty="0">
              <a:solidFill>
                <a:schemeClr val="tx1">
                  <a:lumMod val="75000"/>
                  <a:lumOff val="25000"/>
                </a:schemeClr>
              </a:solidFill>
            </a:endParaRPr>
          </a:p>
          <a:p>
            <a:r>
              <a:rPr lang="en-US" sz="1400" b="1" u="sng" dirty="0">
                <a:solidFill>
                  <a:schemeClr val="tx1">
                    <a:lumMod val="75000"/>
                    <a:lumOff val="25000"/>
                  </a:schemeClr>
                </a:solidFill>
              </a:rPr>
              <a:t>Plan(s) of Action and Milestones: </a:t>
            </a:r>
            <a:r>
              <a:rPr lang="en-US" sz="1400" dirty="0">
                <a:solidFill>
                  <a:schemeClr val="tx1">
                    <a:lumMod val="75000"/>
                    <a:lumOff val="25000"/>
                  </a:schemeClr>
                </a:solidFill>
              </a:rPr>
              <a:t>A document that identifies tasks that need to be accomplished. It details resources required to accomplish the elements of the plan, milestones for meeting the tasks, and the scheduled completion dates for the milestones. </a:t>
            </a:r>
            <a:r>
              <a:rPr lang="en-US" sz="1400" dirty="0"/>
              <a:t>(</a:t>
            </a:r>
            <a:r>
              <a:rPr lang="en-US" sz="1400" dirty="0">
                <a:hlinkClick r:id="rId3"/>
              </a:rPr>
              <a:t>nist.gov</a:t>
            </a:r>
            <a:r>
              <a:rPr lang="en-US" sz="1400" dirty="0"/>
              <a:t>)</a:t>
            </a:r>
            <a:endParaRPr lang="en-US" sz="1400" b="1" dirty="0"/>
          </a:p>
          <a:p>
            <a:endParaRPr lang="en-US" sz="1400" b="1" u="sng" dirty="0"/>
          </a:p>
          <a:p>
            <a:r>
              <a:rPr lang="en-US" sz="1400" b="1" u="sng" dirty="0">
                <a:solidFill>
                  <a:schemeClr val="tx1">
                    <a:lumMod val="75000"/>
                    <a:lumOff val="25000"/>
                  </a:schemeClr>
                </a:solidFill>
              </a:rPr>
              <a:t>Practice: </a:t>
            </a:r>
            <a:r>
              <a:rPr lang="en-US" sz="1400" dirty="0">
                <a:solidFill>
                  <a:schemeClr val="tx1">
                    <a:lumMod val="75000"/>
                    <a:lumOff val="25000"/>
                  </a:schemeClr>
                </a:solidFill>
              </a:rPr>
              <a:t>An activity or set of activities that are performed to meet the defined CMMC objectives. Source: CMMC</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Organization: </a:t>
            </a:r>
            <a:r>
              <a:rPr lang="en-US" sz="1400" dirty="0">
                <a:solidFill>
                  <a:schemeClr val="tx1">
                    <a:lumMod val="75000"/>
                    <a:lumOff val="25000"/>
                  </a:schemeClr>
                </a:solidFill>
              </a:rPr>
              <a:t>An entity of any size, complexity, or positioning within an organizational structure (e.g., a federal agency, or, as appropriate, any of its operational elements). Source: NIST SP 800-37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Organization Seeking Assessment: </a:t>
            </a:r>
            <a:r>
              <a:rPr lang="en-US" sz="1400" dirty="0">
                <a:solidFill>
                  <a:schemeClr val="tx1">
                    <a:lumMod val="75000"/>
                    <a:lumOff val="25000"/>
                  </a:schemeClr>
                </a:solidFill>
              </a:rPr>
              <a:t>The entity seeking to undergo a self-assessment or certification assessment for a given information system for the purposes of achieving and maintaining any CMMC Status. The term OSA includes all Organizations Seeking Certification (OSCs). (CMMC-custom term, Source</a:t>
            </a:r>
            <a:r>
              <a:rPr lang="en-US" sz="1400" dirty="0">
                <a:latin typeface="+mn-lt"/>
              </a:rPr>
              <a:t>: </a:t>
            </a:r>
            <a:r>
              <a:rPr lang="en-US" sz="1400" dirty="0">
                <a:latin typeface="+mn-lt"/>
                <a:hlinkClick r:id="rId4"/>
              </a:rPr>
              <a:t>32 CFR </a:t>
            </a:r>
            <a:r>
              <a:rPr lang="en-US" sz="1400" i="0" u="none" strike="noStrike" baseline="0" dirty="0">
                <a:latin typeface="+mn-lt"/>
                <a:hlinkClick r:id="rId4"/>
              </a:rPr>
              <a:t>§ 170.4</a:t>
            </a:r>
            <a:r>
              <a:rPr lang="en-US" sz="1400" dirty="0">
                <a:latin typeface="+mn-lt"/>
              </a:rPr>
              <a:t>)</a:t>
            </a:r>
          </a:p>
          <a:p>
            <a:endParaRPr lang="en-US" sz="1400" dirty="0"/>
          </a:p>
          <a:p>
            <a:r>
              <a:rPr lang="en-US" sz="1400" b="1" u="sng" dirty="0">
                <a:solidFill>
                  <a:schemeClr val="tx1">
                    <a:lumMod val="75000"/>
                    <a:lumOff val="25000"/>
                  </a:schemeClr>
                </a:solidFill>
              </a:rPr>
              <a:t>Organization Seeking Certification: </a:t>
            </a:r>
            <a:r>
              <a:rPr lang="en-US" sz="1400" b="0" i="0" kern="1200" dirty="0">
                <a:solidFill>
                  <a:schemeClr val="tx1">
                    <a:lumMod val="75000"/>
                    <a:lumOff val="25000"/>
                  </a:schemeClr>
                </a:solidFill>
                <a:effectLst/>
                <a:latin typeface="+mn-lt"/>
                <a:ea typeface="+mn-ea"/>
                <a:cs typeface="+mn-cs"/>
              </a:rPr>
              <a:t>The Organization that is going through the CMMC assessment process to receive a level of Certification for a given environment.</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Registered Practitioner</a:t>
            </a:r>
            <a:r>
              <a:rPr lang="en-US" sz="1400" b="1"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Professionals who provide CMMC implementation consultative services. </a:t>
            </a:r>
          </a:p>
          <a:p>
            <a:endParaRPr lang="en-US" sz="1400" dirty="0">
              <a:solidFill>
                <a:schemeClr val="dk1"/>
              </a:solidFill>
            </a:endParaRPr>
          </a:p>
          <a:p>
            <a:endParaRPr lang="en-US" sz="1400" dirty="0"/>
          </a:p>
          <a:p>
            <a:endParaRPr lang="en-US" sz="1400" dirty="0"/>
          </a:p>
          <a:p>
            <a:endParaRPr lang="en-US" sz="1400" b="1" u="sng"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C96204DB-BDD7-4CFE-AE5C-89CB940E12BF}"/>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BC3FE4B-8258-D4ED-AAC4-0F702FEEF3C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47215B3D-B3BA-4772-E5F2-BA5304A9FB76}"/>
              </a:ext>
            </a:extLst>
          </p:cNvPr>
          <p:cNvSpPr txBox="1"/>
          <p:nvPr/>
        </p:nvSpPr>
        <p:spPr>
          <a:xfrm>
            <a:off x="3333750" y="6064078"/>
            <a:ext cx="57975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014460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104</a:t>
            </a:fld>
            <a:endParaRPr lang="en-US" dirty="0"/>
          </a:p>
        </p:txBody>
      </p:sp>
      <p:sp>
        <p:nvSpPr>
          <p:cNvPr id="5" name="TextBox 4"/>
          <p:cNvSpPr txBox="1"/>
          <p:nvPr/>
        </p:nvSpPr>
        <p:spPr>
          <a:xfrm>
            <a:off x="476518" y="868104"/>
            <a:ext cx="9237753" cy="5693866"/>
          </a:xfrm>
          <a:prstGeom prst="rect">
            <a:avLst/>
          </a:prstGeom>
          <a:noFill/>
        </p:spPr>
        <p:txBody>
          <a:bodyPr wrap="square" rtlCol="0">
            <a:spAutoFit/>
          </a:bodyPr>
          <a:lstStyle/>
          <a:p>
            <a:r>
              <a:rPr lang="en-US" sz="1400" b="1" u="sng" dirty="0">
                <a:solidFill>
                  <a:schemeClr val="tx1">
                    <a:lumMod val="75000"/>
                    <a:lumOff val="25000"/>
                  </a:schemeClr>
                </a:solidFill>
              </a:rPr>
              <a:t>Registered Provider Organization: </a:t>
            </a:r>
            <a:r>
              <a:rPr lang="en-US" sz="1400" b="0" i="0" kern="1200" dirty="0">
                <a:solidFill>
                  <a:schemeClr val="tx1">
                    <a:lumMod val="75000"/>
                    <a:lumOff val="25000"/>
                  </a:schemeClr>
                </a:solidFill>
                <a:effectLst/>
                <a:latin typeface="+mn-lt"/>
                <a:ea typeface="+mn-ea"/>
                <a:cs typeface="+mn-cs"/>
              </a:rPr>
              <a:t>An organization authorized to represent itself as familiar with the basic constructs of the CMMC Standard, with a CMMC-AB provided logo, to deliver non-certified CMMC Consulting Services.  Signifies that the organization has agreed to the CMMC-AB Code of Professional Conduct. </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t>
            </a:r>
            <a:r>
              <a:rPr lang="en-US" sz="1400" dirty="0">
                <a:solidFill>
                  <a:schemeClr val="tx1">
                    <a:lumMod val="75000"/>
                    <a:lumOff val="25000"/>
                  </a:schemeClr>
                </a:solidFill>
              </a:rPr>
              <a:t>A measure of the extent to which an entity is threatened by a potential circumstance or event, and typically a function of: </a:t>
            </a:r>
          </a:p>
          <a:p>
            <a:pPr marL="285750" indent="-285750">
              <a:buFont typeface="Arial" panose="020B0604020202020204" pitchFamily="34" charset="0"/>
              <a:buChar char="•"/>
            </a:pPr>
            <a:r>
              <a:rPr lang="en-US" sz="1400" dirty="0">
                <a:solidFill>
                  <a:schemeClr val="tx1">
                    <a:lumMod val="75000"/>
                    <a:lumOff val="25000"/>
                  </a:schemeClr>
                </a:solidFill>
              </a:rPr>
              <a:t>the adverse impacts that would arise if the circumstance or event occurs and </a:t>
            </a:r>
          </a:p>
          <a:p>
            <a:pPr marL="285750" indent="-285750">
              <a:buFont typeface="Arial" panose="020B0604020202020204" pitchFamily="34" charset="0"/>
              <a:buChar char="•"/>
            </a:pPr>
            <a:r>
              <a:rPr lang="en-US" sz="1400" dirty="0">
                <a:solidFill>
                  <a:schemeClr val="tx1">
                    <a:lumMod val="75000"/>
                    <a:lumOff val="25000"/>
                  </a:schemeClr>
                </a:solidFill>
              </a:rPr>
              <a:t>the likelihood of occurrence.</a:t>
            </a:r>
          </a:p>
          <a:p>
            <a:r>
              <a:rPr lang="en-US" sz="1400" dirty="0">
                <a:solidFill>
                  <a:schemeClr val="tx1">
                    <a:lumMod val="75000"/>
                    <a:lumOff val="25000"/>
                  </a:schemeClr>
                </a:solidFill>
              </a:rPr>
              <a:t>System-related security risks are those risks that arise from the loss of confidentiality, integrity, or availability of information or systems. Such risks reflect the potential adverse impacts to organizational operations, organizational assets, individuals, other organizations, and the Nation. Source: FIPS 200 (adapted)</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Assessment: </a:t>
            </a:r>
            <a:r>
              <a:rPr lang="en-US" sz="1400" dirty="0">
                <a:solidFill>
                  <a:schemeClr val="tx1">
                    <a:lumMod val="75000"/>
                    <a:lumOff val="25000"/>
                  </a:schemeClr>
                </a:solidFill>
              </a:rPr>
              <a:t>The process of identifying risks to organizational operations (including mission, functions, image, reputation), organizational assets, individuals, other organizations, and the Nation, resulting from the operation of a system. Part of risk management, incorporates threat and vulnerability analyses, and considers mitigations provided by security controls planned or in place. Synonymous with risk analysis. Source: NIST SP 800-171</a:t>
            </a:r>
            <a:endParaRPr lang="en-US" sz="1400" b="1" u="sng" kern="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Risk Management (RM): </a:t>
            </a:r>
            <a:r>
              <a:rPr lang="en-US" sz="1400" dirty="0">
                <a:solidFill>
                  <a:schemeClr val="tx1">
                    <a:lumMod val="75000"/>
                    <a:lumOff val="25000"/>
                  </a:schemeClr>
                </a:solidFill>
              </a:rPr>
              <a:t>The program and supporting processes to manage information security risk to organizational operations (including mission, functions, image, reputation), organizational assets, individuals, other organizations, and the Nation, and includes: </a:t>
            </a:r>
          </a:p>
          <a:p>
            <a:pPr marL="285750" indent="-285750">
              <a:buFont typeface="Arial" panose="020B0604020202020204" pitchFamily="34" charset="0"/>
              <a:buChar char="•"/>
            </a:pPr>
            <a:r>
              <a:rPr lang="en-US" sz="1400" dirty="0">
                <a:solidFill>
                  <a:schemeClr val="tx1">
                    <a:lumMod val="75000"/>
                    <a:lumOff val="25000"/>
                  </a:schemeClr>
                </a:solidFill>
              </a:rPr>
              <a:t>establishing the context for risk-related activities, </a:t>
            </a:r>
          </a:p>
          <a:p>
            <a:pPr marL="285750" indent="-285750">
              <a:buFont typeface="Arial" panose="020B0604020202020204" pitchFamily="34" charset="0"/>
              <a:buChar char="•"/>
            </a:pPr>
            <a:r>
              <a:rPr lang="en-US" sz="1400" dirty="0">
                <a:solidFill>
                  <a:schemeClr val="tx1">
                    <a:lumMod val="75000"/>
                    <a:lumOff val="25000"/>
                  </a:schemeClr>
                </a:solidFill>
              </a:rPr>
              <a:t>assessing risk, </a:t>
            </a:r>
          </a:p>
          <a:p>
            <a:pPr marL="285750" indent="-285750">
              <a:buFont typeface="Arial" panose="020B0604020202020204" pitchFamily="34" charset="0"/>
              <a:buChar char="•"/>
            </a:pPr>
            <a:r>
              <a:rPr lang="en-US" sz="1400" dirty="0">
                <a:solidFill>
                  <a:schemeClr val="tx1">
                    <a:lumMod val="75000"/>
                    <a:lumOff val="25000"/>
                  </a:schemeClr>
                </a:solidFill>
              </a:rPr>
              <a:t>responding to risk once determined, and </a:t>
            </a:r>
          </a:p>
          <a:p>
            <a:pPr marL="285750" indent="-285750">
              <a:buFont typeface="Arial" panose="020B0604020202020204" pitchFamily="34" charset="0"/>
              <a:buChar char="•"/>
            </a:pPr>
            <a:r>
              <a:rPr lang="en-US" sz="1400" dirty="0">
                <a:solidFill>
                  <a:schemeClr val="tx1">
                    <a:lumMod val="75000"/>
                    <a:lumOff val="25000"/>
                  </a:schemeClr>
                </a:solidFill>
              </a:rPr>
              <a:t>monitoring risk over time. Source: CNSSI 4009 </a:t>
            </a:r>
            <a:endParaRPr lang="en-US" sz="1400" b="1" u="sng"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F608FD7-3F7A-438A-9A28-1C8AF6D03997}"/>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BFD0C419-87C5-20BC-858F-81BF8FB5D0B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49976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105</a:t>
            </a:fld>
            <a:endParaRPr lang="en-US" dirty="0"/>
          </a:p>
        </p:txBody>
      </p:sp>
      <p:sp>
        <p:nvSpPr>
          <p:cNvPr id="5" name="TextBox 4"/>
          <p:cNvSpPr txBox="1"/>
          <p:nvPr/>
        </p:nvSpPr>
        <p:spPr>
          <a:xfrm>
            <a:off x="476518" y="868104"/>
            <a:ext cx="9237753" cy="4970591"/>
          </a:xfrm>
          <a:prstGeom prst="rect">
            <a:avLst/>
          </a:prstGeom>
          <a:noFill/>
        </p:spPr>
        <p:txBody>
          <a:bodyPr wrap="square" rtlCol="0">
            <a:spAutoFit/>
          </a:bodyPr>
          <a:lstStyle/>
          <a:p>
            <a:r>
              <a:rPr lang="en-US" sz="1400" b="1" u="sng" dirty="0">
                <a:solidFill>
                  <a:schemeClr val="tx1">
                    <a:lumMod val="75000"/>
                    <a:lumOff val="25000"/>
                  </a:schemeClr>
                </a:solidFill>
              </a:rPr>
              <a:t>Rogue actors:</a:t>
            </a:r>
            <a:r>
              <a:rPr lang="en-US" sz="1400" dirty="0">
                <a:solidFill>
                  <a:schemeClr val="tx1">
                    <a:lumMod val="75000"/>
                    <a:lumOff val="25000"/>
                  </a:schemeClr>
                </a:solidFill>
              </a:rPr>
              <a:t> </a:t>
            </a:r>
            <a:r>
              <a:rPr lang="en-US" sz="1400" b="1" dirty="0">
                <a:solidFill>
                  <a:schemeClr val="tx1">
                    <a:lumMod val="75000"/>
                    <a:lumOff val="25000"/>
                  </a:schemeClr>
                </a:solidFill>
              </a:rPr>
              <a:t> </a:t>
            </a:r>
            <a:r>
              <a:rPr lang="en-US" sz="1400" dirty="0">
                <a:solidFill>
                  <a:schemeClr val="tx1">
                    <a:lumMod val="75000"/>
                    <a:lumOff val="25000"/>
                  </a:schemeClr>
                </a:solidFill>
              </a:rPr>
              <a:t>Anyone who developed hacking skills.</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Security Assessment (CA): </a:t>
            </a:r>
            <a:r>
              <a:rPr lang="en-US" sz="1400" dirty="0">
                <a:solidFill>
                  <a:schemeClr val="tx1">
                    <a:lumMod val="75000"/>
                    <a:lumOff val="25000"/>
                  </a:schemeClr>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Source*</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Social engineering</a:t>
            </a:r>
            <a:r>
              <a:rPr lang="en-US" sz="1400" dirty="0">
                <a:solidFill>
                  <a:schemeClr val="tx1">
                    <a:lumMod val="75000"/>
                    <a:lumOff val="25000"/>
                  </a:schemeClr>
                </a:solidFill>
              </a:rPr>
              <a:t>:  The practice of psychologically manipulating people into performing actions or divulging information that could compromise security.</a:t>
            </a:r>
          </a:p>
          <a:p>
            <a:endParaRPr lang="en-US" sz="900" dirty="0">
              <a:solidFill>
                <a:schemeClr val="tx1">
                  <a:lumMod val="75000"/>
                  <a:lumOff val="25000"/>
                </a:schemeClr>
              </a:solidFill>
            </a:endParaRPr>
          </a:p>
          <a:p>
            <a:r>
              <a:rPr lang="en-US" sz="1400" b="1" u="sng" dirty="0">
                <a:solidFill>
                  <a:schemeClr val="tx1">
                    <a:lumMod val="75000"/>
                    <a:lumOff val="25000"/>
                  </a:schemeClr>
                </a:solidFill>
              </a:rPr>
              <a:t>Spear phishing emails</a:t>
            </a:r>
            <a:r>
              <a:rPr lang="en-US" sz="1400" dirty="0">
                <a:solidFill>
                  <a:schemeClr val="tx1">
                    <a:lumMod val="75000"/>
                    <a:lumOff val="25000"/>
                  </a:schemeClr>
                </a:solidFill>
              </a:rPr>
              <a:t>:  A</a:t>
            </a:r>
            <a:r>
              <a:rPr lang="en-US" sz="1400" kern="0" dirty="0">
                <a:solidFill>
                  <a:schemeClr val="tx1">
                    <a:lumMod val="75000"/>
                    <a:lumOff val="25000"/>
                  </a:schemeClr>
                </a:solidFill>
              </a:rPr>
              <a:t> method by which attackers (organized perpetrators out for financial gain, trade secrets or national security information) target specific individuals or organizations seeking unauthorized access to data.</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Supply chain: </a:t>
            </a:r>
            <a:r>
              <a:rPr lang="en-US" sz="1400" dirty="0">
                <a:solidFill>
                  <a:schemeClr val="tx1">
                    <a:lumMod val="75000"/>
                    <a:lumOff val="25000"/>
                  </a:schemeClr>
                </a:solidFill>
              </a:rPr>
              <a:t>A system of organizations, people, activities, information, and resources, possibly international in scope, that provides products or services to consumers.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System and Communication Protection (SC): </a:t>
            </a:r>
            <a:r>
              <a:rPr lang="en-US" sz="1400" dirty="0">
                <a:solidFill>
                  <a:schemeClr val="tx1">
                    <a:lumMod val="75000"/>
                    <a:lumOff val="25000"/>
                  </a:schemeClr>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r>
              <a:rPr lang="en-US" sz="1400" b="1" dirty="0">
                <a:solidFill>
                  <a:schemeClr val="tx1">
                    <a:lumMod val="75000"/>
                    <a:lumOff val="25000"/>
                  </a:schemeClr>
                </a:solidFill>
              </a:rPr>
              <a:t> </a:t>
            </a:r>
            <a:r>
              <a:rPr lang="en-US" sz="1400" dirty="0">
                <a:solidFill>
                  <a:schemeClr val="tx1">
                    <a:lumMod val="75000"/>
                    <a:lumOff val="25000"/>
                  </a:schemeClr>
                </a:solidFill>
              </a:rPr>
              <a:t>Source*</a:t>
            </a:r>
            <a:endParaRPr lang="en-US" sz="1400" u="sng"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265B52A7-E6B1-45B1-A336-98ECEA45BF1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38810005-6182-6037-59A0-ED0BBC335F0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34CA6C0E-CE3E-5B90-4D42-C0AFE1C69839}"/>
              </a:ext>
            </a:extLst>
          </p:cNvPr>
          <p:cNvSpPr txBox="1"/>
          <p:nvPr/>
        </p:nvSpPr>
        <p:spPr>
          <a:xfrm>
            <a:off x="3282950" y="6076778"/>
            <a:ext cx="59118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16023441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106</a:t>
            </a:fld>
            <a:endParaRPr lang="en-US" dirty="0"/>
          </a:p>
        </p:txBody>
      </p:sp>
      <p:sp>
        <p:nvSpPr>
          <p:cNvPr id="5" name="TextBox 4"/>
          <p:cNvSpPr txBox="1"/>
          <p:nvPr/>
        </p:nvSpPr>
        <p:spPr>
          <a:xfrm>
            <a:off x="476518" y="991673"/>
            <a:ext cx="9080437" cy="4401205"/>
          </a:xfrm>
          <a:prstGeom prst="rect">
            <a:avLst/>
          </a:prstGeom>
          <a:noFill/>
        </p:spPr>
        <p:txBody>
          <a:bodyPr wrap="square" rtlCol="0">
            <a:spAutoFit/>
          </a:bodyPr>
          <a:lstStyle/>
          <a:p>
            <a:r>
              <a:rPr lang="en-US" sz="1400" b="1" u="sng" dirty="0">
                <a:solidFill>
                  <a:schemeClr val="tx1">
                    <a:lumMod val="75000"/>
                    <a:lumOff val="25000"/>
                  </a:schemeClr>
                </a:solidFill>
              </a:rPr>
              <a:t>System and Information Integrity (SI): </a:t>
            </a:r>
            <a:r>
              <a:rPr lang="en-US" sz="1400" dirty="0">
                <a:solidFill>
                  <a:schemeClr val="tx1">
                    <a:lumMod val="75000"/>
                    <a:lumOff val="25000"/>
                  </a:schemeClr>
                </a:solidFill>
              </a:rPr>
              <a:t>System and information integrity provides assurance that the information being accessed has not been meddled with or damaged by an error in the system. </a:t>
            </a:r>
            <a:endParaRPr lang="en-US" sz="1400" b="1"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System Security Plan: </a:t>
            </a:r>
            <a:r>
              <a:rPr lang="en-US" sz="1400" dirty="0">
                <a:solidFill>
                  <a:schemeClr val="tx1">
                    <a:lumMod val="75000"/>
                    <a:lumOff val="25000"/>
                  </a:schemeClr>
                </a:solidFill>
              </a:rPr>
              <a:t>The formal document prepared by the information system owner (or common security controls owner for inherited controls) that provides an overview of the security requirements for the system and describes the security controls in place or planned for meeting those requirements. The plan can also contain as supporting appendices or as references, other key security-related documents such as a risk assessment, privacy impact assessment, system interconnection agreements, contingency plan, security configurations, configuration management plan, and incident response plan. Source: CNSSI 4009</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Threat: </a:t>
            </a:r>
            <a:r>
              <a:rPr lang="en-US" sz="1400" dirty="0">
                <a:solidFill>
                  <a:schemeClr val="tx1">
                    <a:lumMod val="75000"/>
                    <a:lumOff val="25000"/>
                  </a:schemeClr>
                </a:solidFill>
              </a:rPr>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Threat actor</a:t>
            </a:r>
            <a:r>
              <a:rPr lang="en-US" sz="1400" dirty="0">
                <a:solidFill>
                  <a:schemeClr val="tx1">
                    <a:lumMod val="75000"/>
                    <a:lumOff val="25000"/>
                  </a:schemeClr>
                </a:solidFill>
              </a:rPr>
              <a:t>: An individual or a group posing a threat. Source: NIST SP 800-150 </a:t>
            </a:r>
          </a:p>
          <a:p>
            <a:endParaRPr lang="en-US" sz="1400" b="1" u="sng" kern="0" dirty="0">
              <a:solidFill>
                <a:schemeClr val="tx1">
                  <a:lumMod val="75000"/>
                  <a:lumOff val="25000"/>
                </a:schemeClr>
              </a:solidFill>
            </a:endParaRPr>
          </a:p>
          <a:p>
            <a:r>
              <a:rPr lang="en-US" sz="1400" b="1" u="sng" kern="0" dirty="0">
                <a:solidFill>
                  <a:schemeClr val="tx1">
                    <a:lumMod val="75000"/>
                    <a:lumOff val="25000"/>
                  </a:schemeClr>
                </a:solidFill>
              </a:rPr>
              <a:t>Vulnerability: </a:t>
            </a:r>
            <a:r>
              <a:rPr lang="en-US" sz="1400" dirty="0">
                <a:solidFill>
                  <a:schemeClr val="tx1">
                    <a:lumMod val="75000"/>
                    <a:lumOff val="25000"/>
                  </a:schemeClr>
                </a:solidFill>
              </a:rPr>
              <a:t>Weakness in an information system, system security procedures, internal controls, or implementation that could be exploited by a threat source. Source: NIST SP 800-30 Rev 1</a:t>
            </a:r>
            <a:endParaRPr lang="en-US" sz="1400" b="1" u="sng" kern="0" dirty="0">
              <a:solidFill>
                <a:schemeClr val="tx1">
                  <a:lumMod val="75000"/>
                  <a:lumOff val="25000"/>
                </a:schemeClr>
              </a:solidFill>
            </a:endParaRPr>
          </a:p>
          <a:p>
            <a:endParaRPr lang="en-US" sz="14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F8460003-2E33-48DD-8328-7CF2BF98055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2920001E-94D4-BDD1-2B19-7A473E74902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8ADB3846-F626-CEF6-B36B-377609ECBA87}"/>
              </a:ext>
            </a:extLst>
          </p:cNvPr>
          <p:cNvSpPr txBox="1"/>
          <p:nvPr/>
        </p:nvSpPr>
        <p:spPr>
          <a:xfrm>
            <a:off x="2813050" y="6051378"/>
            <a:ext cx="6184039"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3240342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39726"/>
            <a:ext cx="10515600" cy="749300"/>
          </a:xfrm>
        </p:spPr>
        <p:txBody>
          <a:bodyPr/>
          <a:lstStyle/>
          <a:p>
            <a:r>
              <a:rPr lang="en-US" dirty="0"/>
              <a:t>Acronym Guide</a:t>
            </a:r>
          </a:p>
        </p:txBody>
      </p:sp>
      <p:sp>
        <p:nvSpPr>
          <p:cNvPr id="3" name="Content Placeholder 2">
            <a:extLst>
              <a:ext uri="{FF2B5EF4-FFF2-40B4-BE49-F238E27FC236}">
                <a16:creationId xmlns:a16="http://schemas.microsoft.com/office/drawing/2014/main" id="{F039F47F-C73E-4C0B-8A09-927BBFBE8986}"/>
              </a:ext>
            </a:extLst>
          </p:cNvPr>
          <p:cNvSpPr>
            <a:spLocks noGrp="1"/>
          </p:cNvSpPr>
          <p:nvPr>
            <p:ph idx="1"/>
          </p:nvPr>
        </p:nvSpPr>
        <p:spPr>
          <a:xfrm>
            <a:off x="838201" y="1047662"/>
            <a:ext cx="4811038" cy="6429680"/>
          </a:xfrm>
        </p:spPr>
        <p:txBody>
          <a:bodyPr>
            <a:noAutofit/>
          </a:bodyPr>
          <a:lstStyle/>
          <a:p>
            <a:pPr marL="0" indent="0">
              <a:buNone/>
            </a:pPr>
            <a:r>
              <a:rPr lang="en-US" sz="1400" b="1" dirty="0"/>
              <a:t>AC: </a:t>
            </a:r>
            <a:r>
              <a:rPr lang="en-US" sz="1400" dirty="0"/>
              <a:t>Access Control</a:t>
            </a:r>
          </a:p>
          <a:p>
            <a:pPr marL="0" indent="0">
              <a:buNone/>
            </a:pPr>
            <a:r>
              <a:rPr lang="en-US" sz="1400" b="1" dirty="0"/>
              <a:t>AU: </a:t>
            </a:r>
            <a:r>
              <a:rPr lang="en-US" sz="1400" dirty="0"/>
              <a:t>Audit and Accountability</a:t>
            </a:r>
          </a:p>
          <a:p>
            <a:pPr marL="0" indent="0">
              <a:buNone/>
            </a:pPr>
            <a:r>
              <a:rPr lang="en-US" sz="1400" b="1" dirty="0"/>
              <a:t>AT: </a:t>
            </a:r>
            <a:r>
              <a:rPr lang="en-US" sz="1400" dirty="0"/>
              <a:t>Awareness and Training</a:t>
            </a:r>
          </a:p>
          <a:p>
            <a:pPr marL="0" indent="0">
              <a:buNone/>
            </a:pPr>
            <a:r>
              <a:rPr lang="en-US" sz="1400" b="1" dirty="0"/>
              <a:t>C3PAO: </a:t>
            </a:r>
            <a:r>
              <a:rPr lang="en-US" sz="1400" dirty="0"/>
              <a:t>CMMC Third-Party Assessment Organization </a:t>
            </a:r>
          </a:p>
          <a:p>
            <a:pPr marL="0" indent="0">
              <a:buNone/>
            </a:pPr>
            <a:r>
              <a:rPr lang="en-US" sz="1400" b="1" dirty="0"/>
              <a:t>CA: </a:t>
            </a:r>
            <a:r>
              <a:rPr lang="en-US" sz="1400" dirty="0"/>
              <a:t>Security Assessment</a:t>
            </a:r>
          </a:p>
          <a:p>
            <a:pPr marL="0" indent="0">
              <a:buNone/>
            </a:pPr>
            <a:r>
              <a:rPr lang="en-US" sz="1400" b="1" dirty="0"/>
              <a:t>CAICO: </a:t>
            </a:r>
            <a:r>
              <a:rPr lang="en-US" sz="1400" kern="1200" dirty="0">
                <a:solidFill>
                  <a:schemeClr val="dk1"/>
                </a:solidFill>
                <a:effectLst/>
                <a:latin typeface="+mn-lt"/>
                <a:ea typeface="+mn-ea"/>
                <a:cs typeface="+mn-cs"/>
              </a:rPr>
              <a:t>CMMC Assessors and Instructors Certification Organization</a:t>
            </a:r>
            <a:endParaRPr lang="en-US" sz="1400" dirty="0"/>
          </a:p>
          <a:p>
            <a:pPr marL="0" indent="0">
              <a:buNone/>
            </a:pPr>
            <a:r>
              <a:rPr lang="en-US" sz="1400" b="1" dirty="0"/>
              <a:t>CAP: </a:t>
            </a:r>
            <a:r>
              <a:rPr lang="en-US" sz="1400" dirty="0"/>
              <a:t>CMMC Assessment Process</a:t>
            </a:r>
          </a:p>
          <a:p>
            <a:pPr marL="0" indent="0">
              <a:buNone/>
            </a:pPr>
            <a:r>
              <a:rPr lang="en-US" sz="1400" b="1" dirty="0"/>
              <a:t>CCA: </a:t>
            </a:r>
            <a:r>
              <a:rPr lang="en-US" sz="1400" dirty="0"/>
              <a:t>CMMC Certified Assessor</a:t>
            </a:r>
          </a:p>
          <a:p>
            <a:pPr marL="0" indent="0">
              <a:buNone/>
            </a:pPr>
            <a:r>
              <a:rPr lang="en-US" sz="1400" b="1" dirty="0"/>
              <a:t>CCP: </a:t>
            </a:r>
            <a:r>
              <a:rPr lang="en-US" sz="1400" dirty="0"/>
              <a:t>Certified CMMC Professional</a:t>
            </a:r>
          </a:p>
          <a:p>
            <a:pPr marL="0" indent="0">
              <a:buNone/>
            </a:pPr>
            <a:r>
              <a:rPr lang="en-US" sz="1400" b="1" dirty="0"/>
              <a:t>CFR: </a:t>
            </a:r>
            <a:r>
              <a:rPr lang="en-US" sz="1400" dirty="0"/>
              <a:t>Code of Federal Regulations</a:t>
            </a:r>
          </a:p>
          <a:p>
            <a:pPr marL="0" indent="0">
              <a:buNone/>
            </a:pPr>
            <a:r>
              <a:rPr lang="en-US" sz="1400" b="1" dirty="0"/>
              <a:t>CM: </a:t>
            </a:r>
            <a:r>
              <a:rPr lang="en-US" sz="1400" dirty="0"/>
              <a:t>Configuration Management</a:t>
            </a:r>
            <a:endParaRPr lang="en-US" sz="1400" b="1" dirty="0"/>
          </a:p>
          <a:p>
            <a:pPr marL="0" indent="0">
              <a:buNone/>
            </a:pPr>
            <a:r>
              <a:rPr lang="en-US" sz="1400" b="1" dirty="0"/>
              <a:t>CMMC: </a:t>
            </a:r>
            <a:r>
              <a:rPr lang="en-US" sz="1400" dirty="0"/>
              <a:t>Cybersecurity Maturity Model Certification</a:t>
            </a:r>
          </a:p>
          <a:p>
            <a:pPr marL="0" indent="0">
              <a:buNone/>
            </a:pPr>
            <a:r>
              <a:rPr lang="en-US" sz="1400" b="1" dirty="0"/>
              <a:t>CDI: </a:t>
            </a:r>
            <a:r>
              <a:rPr lang="en-US" sz="1400" dirty="0"/>
              <a:t>Covered Defense Information</a:t>
            </a:r>
          </a:p>
          <a:p>
            <a:pPr marL="0" indent="0">
              <a:buNone/>
            </a:pPr>
            <a:r>
              <a:rPr lang="en-US" sz="1400" b="1" dirty="0"/>
              <a:t>CUI: </a:t>
            </a:r>
            <a:r>
              <a:rPr lang="en-US" sz="1400" dirty="0"/>
              <a:t>Controlled Unclassified Information</a:t>
            </a:r>
          </a:p>
          <a:p>
            <a:pPr marL="0" indent="0">
              <a:buNone/>
            </a:pPr>
            <a:r>
              <a:rPr lang="en-US" sz="1400" b="1" dirty="0"/>
              <a:t>DCMA: </a:t>
            </a:r>
            <a:r>
              <a:rPr lang="en-US" sz="1400" dirty="0"/>
              <a:t>Defense Contract Management Agency</a:t>
            </a:r>
          </a:p>
          <a:p>
            <a:pPr marL="0" indent="0">
              <a:buNone/>
            </a:pPr>
            <a:r>
              <a:rPr lang="en-US" sz="1400" b="1" dirty="0"/>
              <a:t>DIB: </a:t>
            </a:r>
            <a:r>
              <a:rPr lang="en-US" sz="1400" dirty="0"/>
              <a:t>Defense Industrial Base</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107</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5862719" y="1047662"/>
            <a:ext cx="4940473" cy="6429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rPr>
              <a:t>DIBCAC</a:t>
            </a:r>
            <a:r>
              <a:rPr lang="en-US" sz="1400" dirty="0">
                <a:solidFill>
                  <a:schemeClr val="tx1">
                    <a:lumMod val="75000"/>
                    <a:lumOff val="25000"/>
                  </a:schemeClr>
                </a:solidFill>
              </a:rPr>
              <a:t>: Defense Industrial Base Cyber Assessment Center</a:t>
            </a:r>
          </a:p>
          <a:p>
            <a:pPr marL="0" indent="0">
              <a:buNone/>
            </a:pPr>
            <a:r>
              <a:rPr lang="en-US" sz="1400" b="1" dirty="0">
                <a:solidFill>
                  <a:schemeClr val="tx1">
                    <a:lumMod val="75000"/>
                    <a:lumOff val="25000"/>
                  </a:schemeClr>
                </a:solidFill>
              </a:rPr>
              <a:t>DFARS: </a:t>
            </a:r>
            <a:r>
              <a:rPr lang="en-US" sz="1400" dirty="0">
                <a:solidFill>
                  <a:schemeClr val="tx1">
                    <a:lumMod val="75000"/>
                    <a:lumOff val="25000"/>
                  </a:schemeClr>
                </a:solidFill>
              </a:rPr>
              <a:t>Defense Federal Acquisition Regulation Supplement</a:t>
            </a:r>
          </a:p>
          <a:p>
            <a:pPr marL="0" indent="0">
              <a:buNone/>
            </a:pPr>
            <a:r>
              <a:rPr lang="en-US" sz="1400" b="1" dirty="0">
                <a:solidFill>
                  <a:schemeClr val="tx1">
                    <a:lumMod val="75000"/>
                    <a:lumOff val="25000"/>
                  </a:schemeClr>
                </a:solidFill>
              </a:rPr>
              <a:t>DoD: </a:t>
            </a:r>
            <a:r>
              <a:rPr lang="en-US" sz="1400" dirty="0">
                <a:solidFill>
                  <a:schemeClr val="tx1">
                    <a:lumMod val="75000"/>
                    <a:lumOff val="25000"/>
                  </a:schemeClr>
                </a:solidFill>
              </a:rPr>
              <a:t>Department of Defense</a:t>
            </a:r>
          </a:p>
          <a:p>
            <a:pPr marL="0" indent="0">
              <a:buNone/>
            </a:pPr>
            <a:r>
              <a:rPr lang="en-US" sz="1400" b="1" dirty="0">
                <a:solidFill>
                  <a:schemeClr val="tx1">
                    <a:lumMod val="75000"/>
                    <a:lumOff val="25000"/>
                  </a:schemeClr>
                </a:solidFill>
              </a:rPr>
              <a:t>DoD CUI: </a:t>
            </a:r>
            <a:r>
              <a:rPr lang="en-US" sz="1400" dirty="0">
                <a:solidFill>
                  <a:schemeClr val="tx1">
                    <a:lumMod val="75000"/>
                    <a:lumOff val="25000"/>
                  </a:schemeClr>
                </a:solidFill>
              </a:rPr>
              <a:t>Department of Defense Controlled Unclassified Information</a:t>
            </a:r>
          </a:p>
          <a:p>
            <a:pPr marL="0" indent="0">
              <a:buNone/>
            </a:pPr>
            <a:r>
              <a:rPr lang="en-US" sz="1400" b="1" dirty="0">
                <a:solidFill>
                  <a:schemeClr val="tx1">
                    <a:lumMod val="75000"/>
                    <a:lumOff val="25000"/>
                  </a:schemeClr>
                </a:solidFill>
              </a:rPr>
              <a:t>DoD UID: </a:t>
            </a:r>
            <a:r>
              <a:rPr lang="en-US" sz="1400" dirty="0">
                <a:solidFill>
                  <a:schemeClr val="tx1">
                    <a:lumMod val="75000"/>
                    <a:lumOff val="25000"/>
                  </a:schemeClr>
                </a:solidFill>
              </a:rPr>
              <a:t>Department of Defense Unique Identification</a:t>
            </a:r>
          </a:p>
          <a:p>
            <a:pPr marL="0" indent="0">
              <a:buNone/>
            </a:pPr>
            <a:r>
              <a:rPr lang="en-US" sz="1400" b="1" dirty="0">
                <a:solidFill>
                  <a:schemeClr val="tx1">
                    <a:lumMod val="75000"/>
                    <a:lumOff val="25000"/>
                  </a:schemeClr>
                </a:solidFill>
              </a:rPr>
              <a:t>ESP: </a:t>
            </a:r>
            <a:r>
              <a:rPr lang="en-US" sz="1400" dirty="0">
                <a:solidFill>
                  <a:schemeClr val="tx1">
                    <a:lumMod val="75000"/>
                    <a:lumOff val="25000"/>
                  </a:schemeClr>
                </a:solidFill>
              </a:rPr>
              <a:t>External Service Provider</a:t>
            </a:r>
          </a:p>
          <a:p>
            <a:pPr marL="0" indent="0">
              <a:buNone/>
            </a:pPr>
            <a:r>
              <a:rPr lang="en-US" sz="1400" b="1" dirty="0">
                <a:solidFill>
                  <a:schemeClr val="tx1">
                    <a:lumMod val="75000"/>
                    <a:lumOff val="25000"/>
                  </a:schemeClr>
                </a:solidFill>
              </a:rPr>
              <a:t>FAR: </a:t>
            </a:r>
            <a:r>
              <a:rPr lang="en-US" sz="1400" dirty="0">
                <a:solidFill>
                  <a:schemeClr val="tx1">
                    <a:lumMod val="75000"/>
                    <a:lumOff val="25000"/>
                  </a:schemeClr>
                </a:solidFill>
              </a:rPr>
              <a:t>Federal Acquisition Regulation</a:t>
            </a:r>
          </a:p>
          <a:p>
            <a:pPr marL="0" indent="0">
              <a:buFont typeface="Arial" panose="020B0604020202020204" pitchFamily="34" charset="0"/>
              <a:buNone/>
            </a:pPr>
            <a:r>
              <a:rPr lang="en-US" sz="1400" b="1" dirty="0">
                <a:solidFill>
                  <a:schemeClr val="tx1">
                    <a:lumMod val="75000"/>
                    <a:lumOff val="25000"/>
                  </a:schemeClr>
                </a:solidFill>
              </a:rPr>
              <a:t>FCI: </a:t>
            </a:r>
            <a:r>
              <a:rPr lang="en-US" sz="1400" dirty="0">
                <a:solidFill>
                  <a:schemeClr val="tx1">
                    <a:lumMod val="75000"/>
                    <a:lumOff val="25000"/>
                  </a:schemeClr>
                </a:solidFill>
              </a:rPr>
              <a:t>Federal Contract Information</a:t>
            </a:r>
          </a:p>
          <a:p>
            <a:pPr marL="0" indent="0">
              <a:buFont typeface="Arial" panose="020B0604020202020204" pitchFamily="34" charset="0"/>
              <a:buNone/>
            </a:pPr>
            <a:r>
              <a:rPr lang="en-US" sz="1400" b="1" dirty="0">
                <a:solidFill>
                  <a:schemeClr val="tx1">
                    <a:lumMod val="75000"/>
                    <a:lumOff val="25000"/>
                  </a:schemeClr>
                </a:solidFill>
              </a:rPr>
              <a:t>IA: </a:t>
            </a:r>
            <a:r>
              <a:rPr lang="en-US" sz="1400" dirty="0">
                <a:solidFill>
                  <a:schemeClr val="tx1">
                    <a:lumMod val="75000"/>
                    <a:lumOff val="25000"/>
                  </a:schemeClr>
                </a:solidFill>
              </a:rPr>
              <a:t>Identification and Authentication</a:t>
            </a:r>
          </a:p>
          <a:p>
            <a:pPr marL="0" indent="0">
              <a:buFont typeface="Arial" panose="020B0604020202020204" pitchFamily="34" charset="0"/>
              <a:buNone/>
            </a:pPr>
            <a:r>
              <a:rPr lang="en-US" sz="1400" b="1" dirty="0">
                <a:solidFill>
                  <a:schemeClr val="tx1">
                    <a:lumMod val="75000"/>
                    <a:lumOff val="25000"/>
                  </a:schemeClr>
                </a:solidFill>
              </a:rPr>
              <a:t>IR: </a:t>
            </a:r>
            <a:r>
              <a:rPr lang="en-US" sz="1400" dirty="0">
                <a:solidFill>
                  <a:schemeClr val="tx1">
                    <a:lumMod val="75000"/>
                    <a:lumOff val="25000"/>
                  </a:schemeClr>
                </a:solidFill>
              </a:rPr>
              <a:t>Incident Response</a:t>
            </a:r>
          </a:p>
          <a:p>
            <a:pPr marL="0" indent="0">
              <a:buFont typeface="Arial" panose="020B0604020202020204" pitchFamily="34" charset="0"/>
              <a:buNone/>
            </a:pPr>
            <a:r>
              <a:rPr lang="en-US" sz="1400" b="1" dirty="0">
                <a:solidFill>
                  <a:schemeClr val="tx1">
                    <a:lumMod val="75000"/>
                    <a:lumOff val="25000"/>
                  </a:schemeClr>
                </a:solidFill>
              </a:rPr>
              <a:t>IT: </a:t>
            </a:r>
            <a:r>
              <a:rPr lang="en-US" sz="1400" dirty="0">
                <a:solidFill>
                  <a:schemeClr val="tx1">
                    <a:lumMod val="75000"/>
                    <a:lumOff val="25000"/>
                  </a:schemeClr>
                </a:solidFill>
              </a:rPr>
              <a:t>Information Technology</a:t>
            </a:r>
          </a:p>
          <a:p>
            <a:pPr marL="0" indent="0">
              <a:buFont typeface="Arial" panose="020B0604020202020204" pitchFamily="34" charset="0"/>
              <a:buNone/>
            </a:pPr>
            <a:r>
              <a:rPr lang="en-US" sz="1400" b="1" dirty="0">
                <a:solidFill>
                  <a:schemeClr val="tx1">
                    <a:lumMod val="75000"/>
                    <a:lumOff val="25000"/>
                  </a:schemeClr>
                </a:solidFill>
              </a:rPr>
              <a:t>MA: </a:t>
            </a:r>
            <a:r>
              <a:rPr lang="en-US" sz="1400" dirty="0">
                <a:solidFill>
                  <a:schemeClr val="tx1">
                    <a:lumMod val="75000"/>
                    <a:lumOff val="25000"/>
                  </a:schemeClr>
                </a:solidFill>
              </a:rPr>
              <a:t>Maintenance</a:t>
            </a:r>
          </a:p>
          <a:p>
            <a:pPr marL="0" indent="0">
              <a:buFont typeface="Arial" panose="020B0604020202020204" pitchFamily="34" charset="0"/>
              <a:buNone/>
            </a:pPr>
            <a:r>
              <a:rPr lang="en-US" sz="1400" b="1" dirty="0">
                <a:solidFill>
                  <a:schemeClr val="tx1">
                    <a:lumMod val="75000"/>
                    <a:lumOff val="25000"/>
                  </a:schemeClr>
                </a:solidFill>
              </a:rPr>
              <a:t>MP: </a:t>
            </a:r>
            <a:r>
              <a:rPr lang="en-US" sz="1400" dirty="0">
                <a:solidFill>
                  <a:schemeClr val="tx1">
                    <a:lumMod val="75000"/>
                    <a:lumOff val="25000"/>
                  </a:schemeClr>
                </a:solidFill>
              </a:rPr>
              <a:t>Media Protection</a:t>
            </a:r>
          </a:p>
          <a:p>
            <a:pPr marL="0" indent="0">
              <a:buNone/>
            </a:pPr>
            <a:r>
              <a:rPr lang="en-US" sz="1400" b="1" dirty="0">
                <a:solidFill>
                  <a:schemeClr val="tx1">
                    <a:lumMod val="75000"/>
                    <a:lumOff val="25000"/>
                  </a:schemeClr>
                </a:solidFill>
              </a:rPr>
              <a:t>OSA: </a:t>
            </a:r>
            <a:r>
              <a:rPr lang="en-US" sz="1400" dirty="0">
                <a:solidFill>
                  <a:schemeClr val="tx1">
                    <a:lumMod val="75000"/>
                    <a:lumOff val="25000"/>
                  </a:schemeClr>
                </a:solidFill>
              </a:rPr>
              <a:t>Organization Seeking Assessment</a:t>
            </a:r>
          </a:p>
          <a:p>
            <a:pPr marL="0" indent="0">
              <a:buFont typeface="Arial" panose="020B0604020202020204" pitchFamily="34" charset="0"/>
              <a:buNone/>
            </a:pPr>
            <a:r>
              <a:rPr lang="en-US" sz="1400" b="1" dirty="0">
                <a:solidFill>
                  <a:schemeClr val="tx1">
                    <a:lumMod val="75000"/>
                    <a:lumOff val="25000"/>
                  </a:schemeClr>
                </a:solidFill>
              </a:rPr>
              <a:t>OSC: </a:t>
            </a:r>
            <a:r>
              <a:rPr lang="en-US" sz="1400" dirty="0">
                <a:solidFill>
                  <a:schemeClr val="tx1">
                    <a:lumMod val="75000"/>
                    <a:lumOff val="25000"/>
                  </a:schemeClr>
                </a:solidFill>
              </a:rPr>
              <a:t>Organizations Seeking Certification</a:t>
            </a:r>
          </a:p>
          <a:p>
            <a:pPr marL="0" indent="0">
              <a:buFont typeface="Arial" panose="020B0604020202020204" pitchFamily="34" charset="0"/>
              <a:buNone/>
            </a:pPr>
            <a:r>
              <a:rPr lang="en-US" sz="1400" b="1" dirty="0">
                <a:solidFill>
                  <a:schemeClr val="tx1">
                    <a:lumMod val="75000"/>
                    <a:lumOff val="25000"/>
                  </a:schemeClr>
                </a:solidFill>
              </a:rPr>
              <a:t>PS: </a:t>
            </a:r>
            <a:r>
              <a:rPr lang="en-US" sz="1400" dirty="0">
                <a:solidFill>
                  <a:schemeClr val="tx1">
                    <a:lumMod val="75000"/>
                    <a:lumOff val="25000"/>
                  </a:schemeClr>
                </a:solidFill>
              </a:rPr>
              <a:t>Personnel Security</a:t>
            </a:r>
          </a:p>
          <a:p>
            <a:pPr marL="0" indent="0">
              <a:buFont typeface="Arial" panose="020B0604020202020204" pitchFamily="34" charset="0"/>
              <a:buNone/>
            </a:pPr>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28638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803-FA78-47AF-8E0F-54B003569749}"/>
              </a:ext>
            </a:extLst>
          </p:cNvPr>
          <p:cNvSpPr>
            <a:spLocks noGrp="1"/>
          </p:cNvSpPr>
          <p:nvPr>
            <p:ph type="title"/>
          </p:nvPr>
        </p:nvSpPr>
        <p:spPr>
          <a:xfrm>
            <a:off x="838200" y="365126"/>
            <a:ext cx="10515600" cy="749300"/>
          </a:xfrm>
        </p:spPr>
        <p:txBody>
          <a:bodyPr/>
          <a:lstStyle/>
          <a:p>
            <a:r>
              <a:rPr lang="en-US" dirty="0"/>
              <a:t>Acronym Guide (cont’d)</a:t>
            </a:r>
          </a:p>
        </p:txBody>
      </p:sp>
      <p:sp>
        <p:nvSpPr>
          <p:cNvPr id="5" name="Slide Number Placeholder 4">
            <a:extLst>
              <a:ext uri="{FF2B5EF4-FFF2-40B4-BE49-F238E27FC236}">
                <a16:creationId xmlns:a16="http://schemas.microsoft.com/office/drawing/2014/main" id="{809C240A-8D36-4CE6-A03C-3C16B388270C}"/>
              </a:ext>
            </a:extLst>
          </p:cNvPr>
          <p:cNvSpPr>
            <a:spLocks noGrp="1"/>
          </p:cNvSpPr>
          <p:nvPr>
            <p:ph type="sldNum" sz="quarter" idx="12"/>
          </p:nvPr>
        </p:nvSpPr>
        <p:spPr/>
        <p:txBody>
          <a:bodyPr/>
          <a:lstStyle/>
          <a:p>
            <a:fld id="{EBCD8977-B073-4460-AE63-2BD9EC7B16E4}" type="slidenum">
              <a:rPr lang="en-US" smtClean="0"/>
              <a:t>108</a:t>
            </a:fld>
            <a:endParaRPr lang="en-US" dirty="0"/>
          </a:p>
        </p:txBody>
      </p:sp>
      <p:sp>
        <p:nvSpPr>
          <p:cNvPr id="6" name="Content Placeholder 2">
            <a:extLst>
              <a:ext uri="{FF2B5EF4-FFF2-40B4-BE49-F238E27FC236}">
                <a16:creationId xmlns:a16="http://schemas.microsoft.com/office/drawing/2014/main" id="{D7BD4968-6D7C-4C11-AB3E-85C928CB1E29}"/>
              </a:ext>
            </a:extLst>
          </p:cNvPr>
          <p:cNvSpPr txBox="1">
            <a:spLocks/>
          </p:cNvSpPr>
          <p:nvPr/>
        </p:nvSpPr>
        <p:spPr>
          <a:xfrm>
            <a:off x="935119" y="1136562"/>
            <a:ext cx="4940473" cy="5333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1">
                    <a:lumMod val="75000"/>
                    <a:lumOff val="25000"/>
                  </a:schemeClr>
                </a:solidFill>
              </a:rPr>
              <a:t>PE: </a:t>
            </a:r>
            <a:r>
              <a:rPr lang="en-US" sz="1400" dirty="0">
                <a:solidFill>
                  <a:schemeClr val="tx1">
                    <a:lumMod val="75000"/>
                    <a:lumOff val="25000"/>
                  </a:schemeClr>
                </a:solidFill>
              </a:rPr>
              <a:t>Physical Protection</a:t>
            </a:r>
          </a:p>
          <a:p>
            <a:pPr marL="0" indent="0">
              <a:buFont typeface="Arial" panose="020B0604020202020204" pitchFamily="34" charset="0"/>
              <a:buNone/>
            </a:pPr>
            <a:r>
              <a:rPr lang="en-US" sz="1400" b="1" dirty="0">
                <a:solidFill>
                  <a:schemeClr val="tx1">
                    <a:lumMod val="75000"/>
                    <a:lumOff val="25000"/>
                  </a:schemeClr>
                </a:solidFill>
              </a:rPr>
              <a:t>POAM: </a:t>
            </a:r>
            <a:r>
              <a:rPr lang="en-US" sz="1400" dirty="0">
                <a:solidFill>
                  <a:schemeClr val="tx1">
                    <a:lumMod val="75000"/>
                    <a:lumOff val="25000"/>
                  </a:schemeClr>
                </a:solidFill>
              </a:rPr>
              <a:t>Plan of Action and Milestones</a:t>
            </a:r>
          </a:p>
          <a:p>
            <a:pPr marL="0" indent="0">
              <a:buFont typeface="Arial" panose="020B0604020202020204" pitchFamily="34" charset="0"/>
              <a:buNone/>
            </a:pPr>
            <a:r>
              <a:rPr lang="en-US" sz="1400" b="1" dirty="0">
                <a:solidFill>
                  <a:schemeClr val="tx1">
                    <a:lumMod val="75000"/>
                    <a:lumOff val="25000"/>
                  </a:schemeClr>
                </a:solidFill>
              </a:rPr>
              <a:t>RA: </a:t>
            </a:r>
            <a:r>
              <a:rPr lang="en-US" sz="1400" dirty="0">
                <a:solidFill>
                  <a:schemeClr val="tx1">
                    <a:lumMod val="75000"/>
                    <a:lumOff val="25000"/>
                  </a:schemeClr>
                </a:solidFill>
              </a:rPr>
              <a:t>Risk Assessment</a:t>
            </a:r>
          </a:p>
          <a:p>
            <a:pPr marL="0" indent="0">
              <a:buFont typeface="Arial" panose="020B0604020202020204" pitchFamily="34" charset="0"/>
              <a:buNone/>
            </a:pPr>
            <a:r>
              <a:rPr lang="en-US" sz="1400" b="1" dirty="0">
                <a:solidFill>
                  <a:schemeClr val="tx1">
                    <a:lumMod val="75000"/>
                    <a:lumOff val="25000"/>
                  </a:schemeClr>
                </a:solidFill>
              </a:rPr>
              <a:t>RP: </a:t>
            </a:r>
            <a:r>
              <a:rPr lang="en-US" sz="1400" dirty="0">
                <a:solidFill>
                  <a:schemeClr val="tx1">
                    <a:lumMod val="75000"/>
                    <a:lumOff val="25000"/>
                  </a:schemeClr>
                </a:solidFill>
              </a:rPr>
              <a:t>Registered Practitioner</a:t>
            </a:r>
          </a:p>
          <a:p>
            <a:pPr marL="0" indent="0">
              <a:buNone/>
            </a:pPr>
            <a:r>
              <a:rPr lang="en-US" sz="1400" b="1" dirty="0">
                <a:solidFill>
                  <a:schemeClr val="tx1">
                    <a:lumMod val="75000"/>
                    <a:lumOff val="25000"/>
                  </a:schemeClr>
                </a:solidFill>
              </a:rPr>
              <a:t>RPO: </a:t>
            </a:r>
            <a:r>
              <a:rPr lang="en-US" sz="1400" dirty="0">
                <a:solidFill>
                  <a:schemeClr val="tx1">
                    <a:lumMod val="75000"/>
                    <a:lumOff val="25000"/>
                  </a:schemeClr>
                </a:solidFill>
              </a:rPr>
              <a:t>Registered Provider Organization</a:t>
            </a:r>
          </a:p>
          <a:p>
            <a:pPr marL="0" indent="0">
              <a:buFont typeface="Arial" panose="020B0604020202020204" pitchFamily="34" charset="0"/>
              <a:buNone/>
            </a:pPr>
            <a:r>
              <a:rPr lang="en-US" sz="1400" b="1" dirty="0">
                <a:solidFill>
                  <a:schemeClr val="tx1">
                    <a:lumMod val="75000"/>
                    <a:lumOff val="25000"/>
                  </a:schemeClr>
                </a:solidFill>
              </a:rPr>
              <a:t>SC: </a:t>
            </a:r>
            <a:r>
              <a:rPr lang="en-US" sz="1400" dirty="0">
                <a:solidFill>
                  <a:schemeClr val="tx1">
                    <a:lumMod val="75000"/>
                    <a:lumOff val="25000"/>
                  </a:schemeClr>
                </a:solidFill>
              </a:rPr>
              <a:t>System and Communications Protection</a:t>
            </a:r>
          </a:p>
          <a:p>
            <a:pPr marL="0" indent="0">
              <a:buFont typeface="Arial" panose="020B0604020202020204" pitchFamily="34" charset="0"/>
              <a:buNone/>
            </a:pPr>
            <a:r>
              <a:rPr lang="en-US" sz="1400" b="1" dirty="0">
                <a:solidFill>
                  <a:schemeClr val="tx1">
                    <a:lumMod val="75000"/>
                    <a:lumOff val="25000"/>
                  </a:schemeClr>
                </a:solidFill>
              </a:rPr>
              <a:t>SPRS: </a:t>
            </a:r>
            <a:r>
              <a:rPr lang="en-US" sz="1400" dirty="0">
                <a:solidFill>
                  <a:schemeClr val="tx1">
                    <a:lumMod val="75000"/>
                    <a:lumOff val="25000"/>
                  </a:schemeClr>
                </a:solidFill>
              </a:rPr>
              <a:t>Supplier Performance Risk System</a:t>
            </a:r>
          </a:p>
          <a:p>
            <a:pPr marL="0" indent="0">
              <a:buFont typeface="Arial" panose="020B0604020202020204" pitchFamily="34" charset="0"/>
              <a:buNone/>
            </a:pPr>
            <a:r>
              <a:rPr lang="en-US" sz="1400" b="1" dirty="0">
                <a:solidFill>
                  <a:schemeClr val="tx1">
                    <a:lumMod val="75000"/>
                    <a:lumOff val="25000"/>
                  </a:schemeClr>
                </a:solidFill>
              </a:rPr>
              <a:t>SI: </a:t>
            </a:r>
            <a:r>
              <a:rPr lang="en-US" sz="1400" dirty="0">
                <a:solidFill>
                  <a:schemeClr val="tx1">
                    <a:lumMod val="75000"/>
                    <a:lumOff val="25000"/>
                  </a:schemeClr>
                </a:solidFill>
              </a:rPr>
              <a:t>System and Information Integrity</a:t>
            </a:r>
          </a:p>
          <a:p>
            <a:pPr marL="0" indent="0">
              <a:buFont typeface="Arial" panose="020B0604020202020204" pitchFamily="34" charset="0"/>
              <a:buNone/>
            </a:pPr>
            <a:r>
              <a:rPr lang="en-US" sz="1400" b="1" dirty="0">
                <a:solidFill>
                  <a:schemeClr val="tx1">
                    <a:lumMod val="75000"/>
                    <a:lumOff val="25000"/>
                  </a:schemeClr>
                </a:solidFill>
              </a:rPr>
              <a:t>SSP: </a:t>
            </a:r>
            <a:r>
              <a:rPr lang="en-US" sz="1400" dirty="0">
                <a:solidFill>
                  <a:schemeClr val="tx1">
                    <a:lumMod val="75000"/>
                    <a:lumOff val="25000"/>
                  </a:schemeClr>
                </a:solidFill>
              </a:rPr>
              <a:t>System Security Plan</a:t>
            </a:r>
          </a:p>
          <a:p>
            <a:pPr marL="0" indent="0">
              <a:buNone/>
            </a:pPr>
            <a:r>
              <a:rPr lang="en-US" sz="1400" b="1" dirty="0">
                <a:solidFill>
                  <a:schemeClr val="tx1">
                    <a:lumMod val="75000"/>
                    <a:lumOff val="25000"/>
                  </a:schemeClr>
                </a:solidFill>
              </a:rPr>
              <a:t>The Cyber AB: </a:t>
            </a:r>
            <a:r>
              <a:rPr lang="en-US" sz="1400" dirty="0">
                <a:solidFill>
                  <a:schemeClr val="tx1">
                    <a:lumMod val="75000"/>
                    <a:lumOff val="25000"/>
                  </a:schemeClr>
                </a:solidFill>
              </a:rPr>
              <a:t>The Cyber Accreditation Body</a:t>
            </a:r>
          </a:p>
        </p:txBody>
      </p:sp>
      <p:pic>
        <p:nvPicPr>
          <p:cNvPr id="7" name="Picture 6">
            <a:extLst>
              <a:ext uri="{FF2B5EF4-FFF2-40B4-BE49-F238E27FC236}">
                <a16:creationId xmlns:a16="http://schemas.microsoft.com/office/drawing/2014/main" id="{2808FA1C-5352-4349-B1BE-CA734FBCB648}"/>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7E4AA01-2625-79F1-0E4B-A5B8213CB2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768571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787B-6C1B-4F77-AB9F-BCBBF8AF03A9}"/>
              </a:ext>
            </a:extLst>
          </p:cNvPr>
          <p:cNvSpPr>
            <a:spLocks noGrp="1"/>
          </p:cNvSpPr>
          <p:nvPr>
            <p:ph type="title"/>
          </p:nvPr>
        </p:nvSpPr>
        <p:spPr>
          <a:xfrm>
            <a:off x="28487" y="190070"/>
            <a:ext cx="10515600" cy="768350"/>
          </a:xfrm>
        </p:spPr>
        <p:txBody>
          <a:bodyPr/>
          <a:lstStyle/>
          <a:p>
            <a:r>
              <a:rPr lang="en-US" dirty="0"/>
              <a:t>Resources Available for More Information</a:t>
            </a:r>
          </a:p>
        </p:txBody>
      </p:sp>
      <p:sp>
        <p:nvSpPr>
          <p:cNvPr id="3" name="Content Placeholder 2">
            <a:extLst>
              <a:ext uri="{FF2B5EF4-FFF2-40B4-BE49-F238E27FC236}">
                <a16:creationId xmlns:a16="http://schemas.microsoft.com/office/drawing/2014/main" id="{31D5F42D-818B-4A3F-A7A1-3BBE1EE03286}"/>
              </a:ext>
            </a:extLst>
          </p:cNvPr>
          <p:cNvSpPr>
            <a:spLocks noGrp="1"/>
          </p:cNvSpPr>
          <p:nvPr>
            <p:ph idx="1"/>
          </p:nvPr>
        </p:nvSpPr>
        <p:spPr>
          <a:xfrm>
            <a:off x="0" y="817164"/>
            <a:ext cx="11455400" cy="6002735"/>
          </a:xfrm>
        </p:spPr>
        <p:txBody>
          <a:bodyPr>
            <a:noAutofit/>
          </a:bodyPr>
          <a:lstStyle/>
          <a:p>
            <a:pPr marL="0" indent="0">
              <a:buNone/>
            </a:pPr>
            <a:r>
              <a:rPr lang="en-US" sz="1600" dirty="0"/>
              <a:t>The following resources provides additional information and the latest news related to CMMC and cybersecurity. We recommend you reference these resources for the latest information and guidance on CMMC and cybersecurity.</a:t>
            </a:r>
          </a:p>
          <a:p>
            <a:pPr lvl="1"/>
            <a:r>
              <a:rPr lang="en-US" sz="1500" dirty="0"/>
              <a:t>DoD CMMC page: </a:t>
            </a:r>
            <a:r>
              <a:rPr lang="en-US" sz="1500" u="sng" dirty="0">
                <a:solidFill>
                  <a:srgbClr val="0000FF"/>
                </a:solidFill>
                <a:effectLst/>
                <a:ea typeface="Calibri" panose="020F0502020204030204" pitchFamily="34" charset="0"/>
                <a:cs typeface="Times New Roman" panose="02020603050405020304" pitchFamily="18" charset="0"/>
                <a:hlinkClick r:id="rId3"/>
              </a:rPr>
              <a:t>https://dodcio.defense.gov/CMMC/</a:t>
            </a:r>
            <a:endParaRPr lang="en-US" sz="1500" dirty="0">
              <a:effectLst/>
              <a:ea typeface="Calibri" panose="020F0502020204030204" pitchFamily="34" charset="0"/>
              <a:cs typeface="Times New Roman" panose="02020603050405020304" pitchFamily="18" charset="0"/>
            </a:endParaRPr>
          </a:p>
          <a:p>
            <a:pPr lvl="1"/>
            <a:r>
              <a:rPr lang="en-US" sz="1500" dirty="0"/>
              <a:t>DIB SCC Cyber Assist site: </a:t>
            </a:r>
            <a:r>
              <a:rPr lang="en-US" sz="1500" u="sng" dirty="0">
                <a:hlinkClick r:id="rId4"/>
              </a:rPr>
              <a:t>https://ndisac.org/dibscc/cyberassist/cybersecurity-maturity-model-certification/</a:t>
            </a:r>
            <a:r>
              <a:rPr lang="en-US" sz="1500" u="sng" dirty="0"/>
              <a:t> </a:t>
            </a:r>
          </a:p>
          <a:p>
            <a:pPr lvl="1"/>
            <a:r>
              <a:rPr lang="en-US" sz="1500" dirty="0"/>
              <a:t>CMMC Level 1: </a:t>
            </a:r>
            <a:r>
              <a:rPr lang="en-US" sz="1500" dirty="0">
                <a:hlinkClick r:id="rId5"/>
              </a:rPr>
              <a:t>https://ndisac.org/dibscc/cyberassist/cybersecurity-maturity-model-certification/level-1/</a:t>
            </a:r>
            <a:endParaRPr lang="en-US" sz="1500" dirty="0"/>
          </a:p>
          <a:p>
            <a:pPr lvl="1"/>
            <a:r>
              <a:rPr lang="en-US" sz="1500" dirty="0"/>
              <a:t>CMMC AB Town Halls: </a:t>
            </a:r>
            <a:r>
              <a:rPr lang="en-US" sz="1500" dirty="0">
                <a:effectLst/>
                <a:hlinkClick r:id="rId6"/>
              </a:rPr>
              <a:t>https://cyberab.org/News-Events/Town-halls</a:t>
            </a:r>
            <a:r>
              <a:rPr lang="en-US" sz="1500" dirty="0"/>
              <a:t> </a:t>
            </a:r>
          </a:p>
          <a:p>
            <a:pPr lvl="1"/>
            <a:r>
              <a:rPr lang="en-US" sz="1500" dirty="0"/>
              <a:t>Supplier Performance Risk System: </a:t>
            </a:r>
            <a:r>
              <a:rPr lang="en-US" sz="1500" dirty="0">
                <a:hlinkClick r:id="rId7"/>
              </a:rPr>
              <a:t>https://www.sprs.csd.disa.mil/</a:t>
            </a:r>
            <a:r>
              <a:rPr lang="en-US" sz="1500" dirty="0"/>
              <a:t> </a:t>
            </a:r>
          </a:p>
          <a:p>
            <a:pPr lvl="1"/>
            <a:r>
              <a:rPr lang="en-US" sz="1500" dirty="0"/>
              <a:t>CMMC Self-Assessment Guide (Level 1): </a:t>
            </a:r>
            <a:r>
              <a:rPr lang="en-US" sz="1500" u="sng" dirty="0">
                <a:solidFill>
                  <a:srgbClr val="0000FF"/>
                </a:solidFill>
                <a:effectLst/>
                <a:ea typeface="Calibri" panose="020F0502020204030204" pitchFamily="34" charset="0"/>
                <a:cs typeface="Times New Roman" panose="02020603050405020304" pitchFamily="18" charset="0"/>
                <a:hlinkClick r:id="rId8"/>
              </a:rPr>
              <a:t>https://dodcio.defense.gov/Portals/0/Documents/CMMC/AssessmentGuideL1v2.pdf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2): </a:t>
            </a:r>
            <a:r>
              <a:rPr lang="en-US" sz="1500" u="sng" dirty="0">
                <a:solidFill>
                  <a:srgbClr val="0000FF"/>
                </a:solidFill>
                <a:effectLst/>
                <a:ea typeface="Calibri" panose="020F0502020204030204" pitchFamily="34" charset="0"/>
                <a:cs typeface="Times New Roman" panose="02020603050405020304" pitchFamily="18" charset="0"/>
                <a:hlinkClick r:id="rId9"/>
              </a:rPr>
              <a:t>https://dodcio.defense.gov/Portals/0/Documents/CMMC/AssessmentGuideL2v2.pdf</a:t>
            </a:r>
            <a:endParaRPr lang="en-US" sz="1500" dirty="0">
              <a:effectLst/>
              <a:ea typeface="Calibri" panose="020F0502020204030204" pitchFamily="34" charset="0"/>
              <a:cs typeface="Times New Roman" panose="02020603050405020304" pitchFamily="18" charset="0"/>
            </a:endParaRPr>
          </a:p>
          <a:p>
            <a:pPr lvl="1"/>
            <a:r>
              <a:rPr lang="en-US" sz="1500" dirty="0"/>
              <a:t>CMMC Assessment Guide (Level 3): </a:t>
            </a:r>
            <a:r>
              <a:rPr lang="en-US" sz="1500" u="sng" dirty="0">
                <a:solidFill>
                  <a:srgbClr val="0000FF"/>
                </a:solidFill>
                <a:effectLst/>
                <a:ea typeface="Calibri" panose="020F0502020204030204" pitchFamily="34" charset="0"/>
                <a:cs typeface="Times New Roman" panose="02020603050405020304" pitchFamily="18" charset="0"/>
                <a:hlinkClick r:id="rId10"/>
              </a:rPr>
              <a:t>https://dodcio.defense.gov/Portals/0/Documents/CMMC/AssessmentGuideL3v2.pdf</a:t>
            </a:r>
            <a:endParaRPr lang="en-US" sz="1500" dirty="0"/>
          </a:p>
          <a:p>
            <a:pPr lvl="1"/>
            <a:r>
              <a:rPr lang="en-US" sz="1500" dirty="0"/>
              <a:t>NIST Risk Management Framework Training:  </a:t>
            </a:r>
            <a:r>
              <a:rPr lang="en-US" sz="1500" u="sng" dirty="0">
                <a:hlinkClick r:id="rId11"/>
              </a:rPr>
              <a:t>https://csrc.nist.gov/Projects/risk-management/rmf-training</a:t>
            </a:r>
            <a:endParaRPr lang="en-US" sz="1500" dirty="0"/>
          </a:p>
          <a:p>
            <a:pPr marL="740664" lvl="1" indent="-285750"/>
            <a:r>
              <a:rPr lang="en-US" sz="1500" dirty="0"/>
              <a:t>National Archives (NARA) CUI Information: </a:t>
            </a:r>
            <a:r>
              <a:rPr lang="en-US" sz="1500" dirty="0">
                <a:hlinkClick r:id="rId12"/>
              </a:rPr>
              <a:t>https://www.archives.gov/cui</a:t>
            </a:r>
            <a:endParaRPr lang="en-US" sz="1500" dirty="0"/>
          </a:p>
          <a:p>
            <a:pPr marL="740664" lvl="1" indent="-285750"/>
            <a:r>
              <a:rPr lang="en-US" sz="1500" dirty="0"/>
              <a:t>CUI Program Blog: </a:t>
            </a:r>
            <a:r>
              <a:rPr lang="en-US" sz="1500" dirty="0">
                <a:hlinkClick r:id="rId13"/>
              </a:rPr>
              <a:t>https://isoo.blogs.archives.gov/</a:t>
            </a:r>
            <a:endParaRPr lang="en-US" sz="1500" dirty="0"/>
          </a:p>
          <a:p>
            <a:pPr marL="740664" lvl="1" indent="-285750"/>
            <a:r>
              <a:rPr lang="en-US" sz="1500" dirty="0"/>
              <a:t>Federal Register: </a:t>
            </a:r>
            <a:r>
              <a:rPr lang="en-US" sz="1500" dirty="0">
                <a:hlinkClick r:id="rId14"/>
              </a:rPr>
              <a:t>https://www.federalregister.gov/</a:t>
            </a:r>
            <a:endParaRPr lang="en-US" sz="1500" dirty="0"/>
          </a:p>
          <a:p>
            <a:pPr marL="740664" lvl="1"/>
            <a:r>
              <a:rPr lang="en-US" sz="1500" dirty="0"/>
              <a:t>A full list of CMMC-custom terms can be found in </a:t>
            </a:r>
            <a:r>
              <a:rPr lang="en-US" sz="1500" dirty="0">
                <a:hlinkClick r:id="rId15"/>
              </a:rPr>
              <a:t>32 CFR </a:t>
            </a:r>
            <a:r>
              <a:rPr lang="en-US" sz="1500" i="0" u="none" strike="noStrike" baseline="0" dirty="0">
                <a:hlinkClick r:id="rId15"/>
              </a:rPr>
              <a:t>§ 170.4 </a:t>
            </a:r>
            <a:r>
              <a:rPr lang="en-US" sz="1500" i="0" u="none" strike="noStrike" baseline="0" dirty="0"/>
              <a:t>Acronyms and definitions</a:t>
            </a:r>
            <a:endParaRPr lang="en-US" sz="1500" dirty="0"/>
          </a:p>
          <a:p>
            <a:pPr marL="740664" lvl="1" indent="-285750"/>
            <a:endParaRPr lang="en-US" dirty="0"/>
          </a:p>
        </p:txBody>
      </p:sp>
      <p:sp>
        <p:nvSpPr>
          <p:cNvPr id="5" name="Slide Number Placeholder 4">
            <a:extLst>
              <a:ext uri="{FF2B5EF4-FFF2-40B4-BE49-F238E27FC236}">
                <a16:creationId xmlns:a16="http://schemas.microsoft.com/office/drawing/2014/main" id="{D2A61354-C082-4D8C-A10A-2FAFF671052A}"/>
              </a:ext>
            </a:extLst>
          </p:cNvPr>
          <p:cNvSpPr>
            <a:spLocks noGrp="1"/>
          </p:cNvSpPr>
          <p:nvPr>
            <p:ph type="sldNum" sz="quarter" idx="12"/>
          </p:nvPr>
        </p:nvSpPr>
        <p:spPr/>
        <p:txBody>
          <a:bodyPr/>
          <a:lstStyle/>
          <a:p>
            <a:fld id="{EBCD8977-B073-4460-AE63-2BD9EC7B16E4}" type="slidenum">
              <a:rPr lang="en-US" smtClean="0"/>
              <a:t>109</a:t>
            </a:fld>
            <a:endParaRPr lang="en-US" dirty="0"/>
          </a:p>
        </p:txBody>
      </p:sp>
      <p:pic>
        <p:nvPicPr>
          <p:cNvPr id="6" name="Picture 5">
            <a:extLst>
              <a:ext uri="{FF2B5EF4-FFF2-40B4-BE49-F238E27FC236}">
                <a16:creationId xmlns:a16="http://schemas.microsoft.com/office/drawing/2014/main" id="{DB6E3527-B162-4242-89C9-C801E2E1F716}"/>
              </a:ext>
            </a:extLst>
          </p:cNvPr>
          <p:cNvPicPr>
            <a:picLocks noChangeAspect="1"/>
          </p:cNvPicPr>
          <p:nvPr/>
        </p:nvPicPr>
        <p:blipFill>
          <a:blip r:embed="rId1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81313B86-8C9C-EC78-1F66-FD85D395AD4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73461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D712-297C-4B23-9B28-4AFDB86CF107}"/>
              </a:ext>
            </a:extLst>
          </p:cNvPr>
          <p:cNvSpPr>
            <a:spLocks noGrp="1"/>
          </p:cNvSpPr>
          <p:nvPr>
            <p:ph type="ctrTitle"/>
          </p:nvPr>
        </p:nvSpPr>
        <p:spPr>
          <a:xfrm>
            <a:off x="1507067" y="1363579"/>
            <a:ext cx="7766936" cy="2687257"/>
          </a:xfrm>
        </p:spPr>
        <p:txBody>
          <a:bodyPr>
            <a:normAutofit fontScale="90000"/>
          </a:bodyPr>
          <a:lstStyle/>
          <a:p>
            <a:br>
              <a:rPr lang="en-US" sz="4900" dirty="0"/>
            </a:br>
            <a:r>
              <a:rPr lang="en-US" sz="4900" dirty="0"/>
              <a:t>Cybersecurity Maturity </a:t>
            </a:r>
            <a:br>
              <a:rPr lang="en-US" sz="4900" dirty="0"/>
            </a:br>
            <a:r>
              <a:rPr lang="en-US" sz="4900" dirty="0"/>
              <a:t>Model Certification (CMMC)</a:t>
            </a:r>
            <a:br>
              <a:rPr lang="en-US" dirty="0"/>
            </a:br>
            <a:endParaRPr lang="en-US" sz="2700" dirty="0"/>
          </a:p>
        </p:txBody>
      </p:sp>
      <p:sp>
        <p:nvSpPr>
          <p:cNvPr id="3" name="Subtitle 2">
            <a:extLst>
              <a:ext uri="{FF2B5EF4-FFF2-40B4-BE49-F238E27FC236}">
                <a16:creationId xmlns:a16="http://schemas.microsoft.com/office/drawing/2014/main" id="{1C1727F2-0656-4C97-8E87-0D7C619CD32A}"/>
              </a:ext>
            </a:extLst>
          </p:cNvPr>
          <p:cNvSpPr>
            <a:spLocks noGrp="1"/>
          </p:cNvSpPr>
          <p:nvPr>
            <p:ph type="subTitle" idx="1"/>
          </p:nvPr>
        </p:nvSpPr>
        <p:spPr/>
        <p:txBody>
          <a:bodyPr/>
          <a:lstStyle/>
          <a:p>
            <a:r>
              <a:rPr lang="en-US" dirty="0"/>
              <a:t>Section 2</a:t>
            </a:r>
          </a:p>
        </p:txBody>
      </p:sp>
      <p:sp>
        <p:nvSpPr>
          <p:cNvPr id="5" name="Slide Number Placeholder 4">
            <a:extLst>
              <a:ext uri="{FF2B5EF4-FFF2-40B4-BE49-F238E27FC236}">
                <a16:creationId xmlns:a16="http://schemas.microsoft.com/office/drawing/2014/main" id="{DAE217D0-5E6A-4BFA-860A-322070B49FCE}"/>
              </a:ext>
            </a:extLst>
          </p:cNvPr>
          <p:cNvSpPr>
            <a:spLocks noGrp="1"/>
          </p:cNvSpPr>
          <p:nvPr>
            <p:ph type="sldNum" sz="quarter" idx="12"/>
          </p:nvPr>
        </p:nvSpPr>
        <p:spPr/>
        <p:txBody>
          <a:bodyPr/>
          <a:lstStyle/>
          <a:p>
            <a:fld id="{EBCD8977-B073-4460-AE63-2BD9EC7B16E4}" type="slidenum">
              <a:rPr lang="en-US" smtClean="0"/>
              <a:t>11</a:t>
            </a:fld>
            <a:endParaRPr lang="en-US" dirty="0"/>
          </a:p>
        </p:txBody>
      </p:sp>
      <p:pic>
        <p:nvPicPr>
          <p:cNvPr id="6" name="Picture 5">
            <a:extLst>
              <a:ext uri="{FF2B5EF4-FFF2-40B4-BE49-F238E27FC236}">
                <a16:creationId xmlns:a16="http://schemas.microsoft.com/office/drawing/2014/main" id="{F06AA45D-76C6-4A3F-8D28-2F32518EB7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C2223DFD-FA4F-573F-A69B-282F7BAEF35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9263056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946-D004-41DD-B983-780EE0083BB1}"/>
              </a:ext>
            </a:extLst>
          </p:cNvPr>
          <p:cNvSpPr>
            <a:spLocks noGrp="1"/>
          </p:cNvSpPr>
          <p:nvPr>
            <p:ph type="title"/>
          </p:nvPr>
        </p:nvSpPr>
        <p:spPr>
          <a:xfrm>
            <a:off x="130427" y="250824"/>
            <a:ext cx="10515600" cy="625476"/>
          </a:xfrm>
        </p:spPr>
        <p:txBody>
          <a:bodyPr>
            <a:normAutofit fontScale="90000"/>
          </a:bodyPr>
          <a:lstStyle/>
          <a:p>
            <a:r>
              <a:rPr lang="en-US" sz="3600" dirty="0"/>
              <a:t>Resources Available for More Information (cont’d.)</a:t>
            </a:r>
          </a:p>
        </p:txBody>
      </p:sp>
      <p:sp>
        <p:nvSpPr>
          <p:cNvPr id="3" name="Content Placeholder 2">
            <a:extLst>
              <a:ext uri="{FF2B5EF4-FFF2-40B4-BE49-F238E27FC236}">
                <a16:creationId xmlns:a16="http://schemas.microsoft.com/office/drawing/2014/main" id="{FE4AEE8D-26A9-44A0-A2C8-9A7964C338D1}"/>
              </a:ext>
            </a:extLst>
          </p:cNvPr>
          <p:cNvSpPr>
            <a:spLocks noGrp="1"/>
          </p:cNvSpPr>
          <p:nvPr>
            <p:ph idx="1"/>
          </p:nvPr>
        </p:nvSpPr>
        <p:spPr>
          <a:xfrm>
            <a:off x="395748" y="876300"/>
            <a:ext cx="10515600" cy="5616669"/>
          </a:xfrm>
        </p:spPr>
        <p:txBody>
          <a:bodyPr>
            <a:noAutofit/>
          </a:bodyPr>
          <a:lstStyle/>
          <a:p>
            <a:pPr marL="240020" indent="-285750">
              <a:lnSpc>
                <a:spcPct val="100000"/>
              </a:lnSpc>
              <a:spcBef>
                <a:spcPts val="300"/>
              </a:spcBef>
            </a:pPr>
            <a:r>
              <a:rPr lang="en-US" sz="1600" dirty="0"/>
              <a:t>Capability Maturity Model Integration (CMMI): </a:t>
            </a:r>
            <a:r>
              <a:rPr lang="en-US" sz="1600" dirty="0">
                <a:hlinkClick r:id="rId3"/>
              </a:rPr>
              <a:t>https://cmmiinstitute.com</a:t>
            </a:r>
            <a:endParaRPr lang="en-US" sz="1600" dirty="0"/>
          </a:p>
          <a:p>
            <a:pPr marL="240020" indent="-285750">
              <a:lnSpc>
                <a:spcPct val="100000"/>
              </a:lnSpc>
              <a:spcBef>
                <a:spcPts val="300"/>
              </a:spcBef>
            </a:pPr>
            <a:r>
              <a:rPr lang="fr-FR" sz="1600" dirty="0"/>
              <a:t>CERT </a:t>
            </a:r>
            <a:r>
              <a:rPr lang="fr-FR" sz="1600" dirty="0" err="1"/>
              <a:t>Resilience</a:t>
            </a:r>
            <a:r>
              <a:rPr lang="fr-FR" sz="1600" dirty="0"/>
              <a:t> Management Model (CERT-RMM): </a:t>
            </a:r>
            <a:r>
              <a:rPr lang="fr-FR" sz="1600" dirty="0">
                <a:hlinkClick r:id="rId4"/>
              </a:rPr>
              <a:t>https://cert.org/resilience</a:t>
            </a:r>
            <a:endParaRPr lang="fr-FR" sz="1600" dirty="0"/>
          </a:p>
          <a:p>
            <a:pPr marL="240020" indent="-285750">
              <a:lnSpc>
                <a:spcPct val="100000"/>
              </a:lnSpc>
              <a:spcBef>
                <a:spcPts val="300"/>
              </a:spcBef>
            </a:pPr>
            <a:r>
              <a:rPr lang="fr-FR" sz="1600" dirty="0"/>
              <a:t>National </a:t>
            </a:r>
            <a:r>
              <a:rPr lang="fr-FR" sz="1600" dirty="0" err="1"/>
              <a:t>Defense</a:t>
            </a:r>
            <a:r>
              <a:rPr lang="fr-FR" sz="1600" dirty="0"/>
              <a:t> Information Sharing and </a:t>
            </a:r>
            <a:r>
              <a:rPr lang="fr-FR" sz="1600" dirty="0" err="1"/>
              <a:t>Analysis</a:t>
            </a:r>
            <a:r>
              <a:rPr lang="fr-FR" sz="1600" dirty="0"/>
              <a:t> Center (NDISAC): </a:t>
            </a:r>
            <a:r>
              <a:rPr lang="fr-FR" sz="1600" dirty="0">
                <a:hlinkClick r:id="rId5"/>
              </a:rPr>
              <a:t>https://ndisac.org/</a:t>
            </a:r>
            <a:endParaRPr lang="fr-FR" sz="1600" dirty="0"/>
          </a:p>
          <a:p>
            <a:pPr marL="240020" indent="-285750">
              <a:lnSpc>
                <a:spcPct val="100000"/>
              </a:lnSpc>
              <a:spcBef>
                <a:spcPts val="300"/>
              </a:spcBef>
            </a:pPr>
            <a:r>
              <a:rPr lang="en-US" sz="1600" dirty="0"/>
              <a:t>NIST News Feb. 2021: </a:t>
            </a:r>
            <a:r>
              <a:rPr lang="en-US" sz="1600" dirty="0">
                <a:hlinkClick r:id="rId6"/>
              </a:rPr>
              <a:t>https://www.nist.gov/news-events/news/2021/02/nist-offers-tools-help-defend-against-state-sponsored-hackers</a:t>
            </a:r>
            <a:r>
              <a:rPr lang="en-US" sz="1600" dirty="0"/>
              <a:t>  </a:t>
            </a:r>
          </a:p>
          <a:p>
            <a:pPr>
              <a:lnSpc>
                <a:spcPct val="100000"/>
              </a:lnSpc>
              <a:spcBef>
                <a:spcPts val="300"/>
              </a:spcBef>
            </a:pPr>
            <a:r>
              <a:rPr lang="en-US" sz="1600" dirty="0"/>
              <a:t>National Institutes of Standards and Technology (NIST) - Cybersecurity: </a:t>
            </a:r>
            <a:r>
              <a:rPr lang="en-US" sz="1600" dirty="0">
                <a:hlinkClick r:id="rId7"/>
              </a:rPr>
              <a:t>https://www.nist.gov/cybersecurity</a:t>
            </a:r>
            <a:r>
              <a:rPr lang="en-US" sz="1600" dirty="0"/>
              <a:t> </a:t>
            </a:r>
          </a:p>
          <a:p>
            <a:pPr>
              <a:lnSpc>
                <a:spcPct val="100000"/>
              </a:lnSpc>
              <a:spcBef>
                <a:spcPts val="300"/>
              </a:spcBef>
            </a:pPr>
            <a:r>
              <a:rPr lang="en-US" sz="1600" dirty="0"/>
              <a:t>Center for Internet Security (CIS): </a:t>
            </a:r>
            <a:r>
              <a:rPr lang="en-US" sz="1600" dirty="0">
                <a:hlinkClick r:id="rId8"/>
              </a:rPr>
              <a:t>https://www.cisecurity.org/</a:t>
            </a:r>
            <a:r>
              <a:rPr lang="en-US" sz="1600" dirty="0"/>
              <a:t> </a:t>
            </a:r>
          </a:p>
          <a:p>
            <a:pPr>
              <a:lnSpc>
                <a:spcPct val="100000"/>
              </a:lnSpc>
              <a:spcBef>
                <a:spcPts val="300"/>
              </a:spcBef>
            </a:pPr>
            <a:r>
              <a:rPr lang="en-US" sz="1600" dirty="0"/>
              <a:t>Federal Trade Commission, Cybersecurity for Small Business: </a:t>
            </a:r>
            <a:r>
              <a:rPr lang="en-US" sz="1600" dirty="0">
                <a:hlinkClick r:id="rId9"/>
              </a:rPr>
              <a:t>https://www.ftc.gov/system/files/attachments/cybersecurity-small-business/cybersecuirty_sb_factsheets_all.pdf</a:t>
            </a:r>
            <a:r>
              <a:rPr lang="en-US" sz="1600" dirty="0"/>
              <a:t> </a:t>
            </a:r>
          </a:p>
          <a:p>
            <a:pPr>
              <a:lnSpc>
                <a:spcPct val="100000"/>
              </a:lnSpc>
              <a:spcBef>
                <a:spcPts val="300"/>
              </a:spcBef>
            </a:pPr>
            <a:r>
              <a:rPr lang="en-US" sz="1600" dirty="0"/>
              <a:t>Department of Homeland Security (DHS): </a:t>
            </a:r>
            <a:r>
              <a:rPr lang="en-US" sz="1600" dirty="0">
                <a:hlinkClick r:id="rId10"/>
              </a:rPr>
              <a:t>https://www.dhs.gov/</a:t>
            </a:r>
            <a:r>
              <a:rPr lang="en-US" sz="1600" dirty="0"/>
              <a:t> </a:t>
            </a:r>
          </a:p>
          <a:p>
            <a:pPr>
              <a:lnSpc>
                <a:spcPct val="100000"/>
              </a:lnSpc>
              <a:spcBef>
                <a:spcPts val="300"/>
              </a:spcBef>
            </a:pPr>
            <a:r>
              <a:rPr lang="en-US" sz="1600" dirty="0"/>
              <a:t>Cybersecurity &amp; Infrastructure Security Agency (CISA): </a:t>
            </a:r>
            <a:r>
              <a:rPr lang="en-US" sz="1600" dirty="0">
                <a:hlinkClick r:id="rId11"/>
              </a:rPr>
              <a:t>https://www.cisa.gov/</a:t>
            </a:r>
            <a:r>
              <a:rPr lang="en-US" sz="1600" dirty="0"/>
              <a:t> </a:t>
            </a:r>
          </a:p>
          <a:p>
            <a:pPr>
              <a:lnSpc>
                <a:spcPct val="100000"/>
              </a:lnSpc>
              <a:spcBef>
                <a:spcPts val="300"/>
              </a:spcBef>
            </a:pPr>
            <a:r>
              <a:rPr lang="en-US" sz="1600" dirty="0"/>
              <a:t>U.S. Computer Emergency Readiness Team: </a:t>
            </a:r>
            <a:r>
              <a:rPr lang="en-US" sz="1600" dirty="0">
                <a:hlinkClick r:id="rId12"/>
              </a:rPr>
              <a:t>https://us-cert.cisa.gov/</a:t>
            </a:r>
            <a:r>
              <a:rPr lang="en-US" sz="1600" dirty="0"/>
              <a:t> </a:t>
            </a:r>
          </a:p>
          <a:p>
            <a:pPr>
              <a:lnSpc>
                <a:spcPct val="100000"/>
              </a:lnSpc>
              <a:spcBef>
                <a:spcPts val="300"/>
              </a:spcBef>
            </a:pPr>
            <a:r>
              <a:rPr lang="en-US" sz="1600" dirty="0"/>
              <a:t>Small Business Administration: </a:t>
            </a:r>
            <a:r>
              <a:rPr lang="en-US" sz="1600" dirty="0">
                <a:hlinkClick r:id="rId13"/>
              </a:rPr>
              <a:t>https://www.sba.gov/</a:t>
            </a:r>
            <a:r>
              <a:rPr lang="en-US" sz="1600" dirty="0"/>
              <a:t> </a:t>
            </a:r>
          </a:p>
          <a:p>
            <a:pPr>
              <a:lnSpc>
                <a:spcPct val="100000"/>
              </a:lnSpc>
              <a:spcBef>
                <a:spcPts val="300"/>
              </a:spcBef>
            </a:pPr>
            <a:r>
              <a:rPr lang="en-US" sz="1600" dirty="0"/>
              <a:t>Cloud Computing FAQs: </a:t>
            </a:r>
            <a:r>
              <a:rPr lang="en-US" sz="1600" dirty="0">
                <a:hlinkClick r:id="rId14"/>
              </a:rPr>
              <a:t>https://ndisac.org/dibscc/cyberassist/awareness/cloud-computing-faqs/</a:t>
            </a:r>
            <a:r>
              <a:rPr lang="en-US" sz="1600" dirty="0"/>
              <a:t> </a:t>
            </a:r>
          </a:p>
          <a:p>
            <a:pPr>
              <a:lnSpc>
                <a:spcPct val="100000"/>
              </a:lnSpc>
              <a:spcBef>
                <a:spcPts val="300"/>
              </a:spcBef>
            </a:pPr>
            <a:r>
              <a:rPr lang="en-US" sz="1600" dirty="0"/>
              <a:t>National Cyber Security Centre (Information for Small and medium sized </a:t>
            </a:r>
            <a:r>
              <a:rPr lang="en-US" sz="1600" dirty="0" err="1"/>
              <a:t>organisations</a:t>
            </a:r>
            <a:r>
              <a:rPr lang="en-US" sz="1600" dirty="0"/>
              <a:t>): </a:t>
            </a:r>
            <a:r>
              <a:rPr lang="en-US" sz="1600" dirty="0">
                <a:hlinkClick r:id="rId15"/>
              </a:rPr>
              <a:t>Small &amp; medium sized </a:t>
            </a:r>
            <a:r>
              <a:rPr lang="en-US" sz="1600" dirty="0" err="1">
                <a:hlinkClick r:id="rId15"/>
              </a:rPr>
              <a:t>organisations</a:t>
            </a:r>
            <a:r>
              <a:rPr lang="en-US" sz="1600" dirty="0">
                <a:hlinkClick r:id="rId15"/>
              </a:rPr>
              <a:t> - NCSC.GOV.UK</a:t>
            </a:r>
            <a:endParaRPr lang="en-US" sz="1600" dirty="0"/>
          </a:p>
          <a:p>
            <a:pPr>
              <a:lnSpc>
                <a:spcPct val="100000"/>
              </a:lnSpc>
              <a:spcBef>
                <a:spcPts val="300"/>
              </a:spcBef>
            </a:pPr>
            <a:r>
              <a:rPr lang="en-US" sz="1600" u="sng" dirty="0">
                <a:solidFill>
                  <a:srgbClr val="1F89C1"/>
                </a:solidFill>
                <a:effectLst/>
                <a:ea typeface="Times New Roman" panose="02020603050405020304" pitchFamily="18" charset="0"/>
                <a:hlinkClick r:id="rId16" tooltip="https://www.nist.gov/itl/smallbusinesscyber/guidance-topic/ransomware"/>
              </a:rPr>
              <a:t>Protecting Your Small Business: Ransomware</a:t>
            </a:r>
            <a:r>
              <a:rPr lang="en-US" sz="1600" dirty="0">
                <a:solidFill>
                  <a:srgbClr val="000000"/>
                </a:solidFill>
                <a:effectLst/>
                <a:ea typeface="Times New Roman" panose="02020603050405020304" pitchFamily="18" charset="0"/>
              </a:rPr>
              <a:t> </a:t>
            </a:r>
          </a:p>
          <a:p>
            <a:pPr>
              <a:lnSpc>
                <a:spcPct val="100000"/>
              </a:lnSpc>
              <a:spcBef>
                <a:spcPts val="300"/>
              </a:spcBef>
            </a:pPr>
            <a:r>
              <a:rPr lang="en-US" sz="1600" u="sng" dirty="0">
                <a:solidFill>
                  <a:srgbClr val="1F89C1"/>
                </a:solidFill>
                <a:effectLst/>
                <a:ea typeface="Times New Roman" panose="02020603050405020304" pitchFamily="18" charset="0"/>
                <a:hlinkClick r:id="rId17" tooltip="https://www.nist.gov/itl/smallbusinesscyber/guidance-topic/phishing"/>
              </a:rPr>
              <a:t>Protecting Your Small Business: Phishing</a:t>
            </a:r>
            <a:r>
              <a:rPr lang="en-US" sz="1600" dirty="0">
                <a:solidFill>
                  <a:srgbClr val="000000"/>
                </a:solidFill>
                <a:effectLst/>
                <a:ea typeface="Times New Roman" panose="02020603050405020304" pitchFamily="18" charset="0"/>
              </a:rPr>
              <a:t> </a:t>
            </a:r>
            <a:endParaRPr lang="en-US" sz="1600" dirty="0">
              <a:solidFill>
                <a:srgbClr val="000000"/>
              </a:solidFill>
              <a:ea typeface="Times New Roman" panose="02020603050405020304" pitchFamily="18" charset="0"/>
            </a:endParaRPr>
          </a:p>
          <a:p>
            <a:pPr>
              <a:lnSpc>
                <a:spcPct val="100000"/>
              </a:lnSpc>
              <a:spcBef>
                <a:spcPts val="300"/>
              </a:spcBef>
            </a:pPr>
            <a:r>
              <a:rPr lang="en-US" sz="1600" u="sng" dirty="0">
                <a:solidFill>
                  <a:srgbClr val="1F89C1"/>
                </a:solidFill>
                <a:effectLst/>
                <a:ea typeface="Times New Roman" panose="02020603050405020304" pitchFamily="18" charset="0"/>
                <a:hlinkClick r:id="rId18" tooltip="https://www.nist.gov/itl/smallbusinesscyber/guidance-topic/multi-factor-authentication"/>
              </a:rPr>
              <a:t>Protecting Your Small Business: Multi-Factor Authentication</a:t>
            </a:r>
            <a:r>
              <a:rPr lang="en-US" sz="1600" dirty="0">
                <a:solidFill>
                  <a:srgbClr val="000000"/>
                </a:solidFill>
                <a:effectLst/>
                <a:ea typeface="Times New Roman" panose="02020603050405020304" pitchFamily="18" charset="0"/>
              </a:rPr>
              <a:t> </a:t>
            </a:r>
          </a:p>
          <a:p>
            <a:pPr>
              <a:lnSpc>
                <a:spcPct val="100000"/>
              </a:lnSpc>
              <a:spcBef>
                <a:spcPts val="300"/>
              </a:spcBef>
            </a:pPr>
            <a:endParaRPr lang="en-US" sz="1600" dirty="0"/>
          </a:p>
          <a:p>
            <a:pPr marL="0" indent="0">
              <a:lnSpc>
                <a:spcPct val="100000"/>
              </a:lnSpc>
              <a:spcBef>
                <a:spcPts val="300"/>
              </a:spcBef>
              <a:buNone/>
            </a:pPr>
            <a:endParaRPr lang="en-US" sz="1600" dirty="0"/>
          </a:p>
        </p:txBody>
      </p:sp>
      <p:sp>
        <p:nvSpPr>
          <p:cNvPr id="5" name="Slide Number Placeholder 4">
            <a:extLst>
              <a:ext uri="{FF2B5EF4-FFF2-40B4-BE49-F238E27FC236}">
                <a16:creationId xmlns:a16="http://schemas.microsoft.com/office/drawing/2014/main" id="{018DB312-EB38-40A8-A306-09596ECBCD4B}"/>
              </a:ext>
            </a:extLst>
          </p:cNvPr>
          <p:cNvSpPr>
            <a:spLocks noGrp="1"/>
          </p:cNvSpPr>
          <p:nvPr>
            <p:ph type="sldNum" sz="quarter" idx="12"/>
          </p:nvPr>
        </p:nvSpPr>
        <p:spPr/>
        <p:txBody>
          <a:bodyPr/>
          <a:lstStyle/>
          <a:p>
            <a:fld id="{EBCD8977-B073-4460-AE63-2BD9EC7B16E4}" type="slidenum">
              <a:rPr lang="en-US" smtClean="0"/>
              <a:t>110</a:t>
            </a:fld>
            <a:endParaRPr lang="en-US" dirty="0"/>
          </a:p>
        </p:txBody>
      </p:sp>
      <p:pic>
        <p:nvPicPr>
          <p:cNvPr id="6" name="Picture 5">
            <a:extLst>
              <a:ext uri="{FF2B5EF4-FFF2-40B4-BE49-F238E27FC236}">
                <a16:creationId xmlns:a16="http://schemas.microsoft.com/office/drawing/2014/main" id="{299D978F-3750-49BA-B2C3-9775E97CE6EA}"/>
              </a:ext>
            </a:extLst>
          </p:cNvPr>
          <p:cNvPicPr>
            <a:picLocks noChangeAspect="1"/>
          </p:cNvPicPr>
          <p:nvPr/>
        </p:nvPicPr>
        <p:blipFill>
          <a:blip r:embed="rId19"/>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D362560-879B-A93B-2842-786B0DCF151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27829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3"/>
            <a:ext cx="9055966" cy="4188972"/>
          </a:xfrm>
        </p:spPr>
        <p:txBody>
          <a:bodyPr>
            <a:normAutofit lnSpcReduction="10000"/>
          </a:bodyPr>
          <a:lstStyle/>
          <a:p>
            <a:pPr marL="0" indent="0">
              <a:buNone/>
            </a:pPr>
            <a:r>
              <a:rPr lang="en-US" sz="1700" dirty="0"/>
              <a:t>Topics covered in this section:</a:t>
            </a:r>
          </a:p>
          <a:p>
            <a:pPr lvl="1"/>
            <a:r>
              <a:rPr lang="en-US" dirty="0"/>
              <a:t>Cybersecurity Maturity Model Certification (CMMC)</a:t>
            </a:r>
          </a:p>
          <a:p>
            <a:pPr lvl="1"/>
            <a:r>
              <a:rPr lang="en-US" dirty="0"/>
              <a:t>Protecting U.S. Government Information: Federal Contract Information (FCI) and Controlled Unclassified Information (CUI)</a:t>
            </a:r>
          </a:p>
          <a:p>
            <a:pPr lvl="1"/>
            <a:r>
              <a:rPr lang="en-US" dirty="0"/>
              <a:t>CMMC Rulemaking, Ecosystem, &amp; Standards Acceptance</a:t>
            </a:r>
          </a:p>
          <a:p>
            <a:pPr lvl="1"/>
            <a:r>
              <a:rPr lang="en-US" dirty="0"/>
              <a:t>CMMC Domains</a:t>
            </a:r>
          </a:p>
          <a:p>
            <a:pPr marL="0" indent="0">
              <a:buNone/>
            </a:pPr>
            <a:r>
              <a:rPr lang="en-US" sz="1700" dirty="0"/>
              <a:t>The objectives of this section are:</a:t>
            </a:r>
          </a:p>
          <a:p>
            <a:pPr lvl="1"/>
            <a:r>
              <a:rPr lang="en-US" dirty="0"/>
              <a:t>Provide understanding of FCI and CUI; and</a:t>
            </a:r>
          </a:p>
          <a:p>
            <a:pPr lvl="1"/>
            <a:r>
              <a:rPr lang="en-US" dirty="0"/>
              <a:t>Provide understanding of the CMMC model.</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12</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A7052BF2-0F51-1E9E-549A-A660B33D243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7" name="Group 6">
            <a:extLst>
              <a:ext uri="{FF2B5EF4-FFF2-40B4-BE49-F238E27FC236}">
                <a16:creationId xmlns:a16="http://schemas.microsoft.com/office/drawing/2014/main" id="{B8990E28-BEA1-59FB-0E94-94738F114913}"/>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E69FD6C8-D80C-2C16-DF6A-9778C289C5AE}"/>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3D0F589D-61FC-7CAF-AEFD-7C3F7EA44526}"/>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93066997-B51B-6A69-0DC3-FDAC20D1BD2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6BEB35D0-38AA-37B3-C168-BB5B90AF2DE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72A7C211-91B4-9943-BFDA-09881E0F2969}"/>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9CFF66E-69E1-8A65-6D93-4F00FF90AA2A}"/>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8ABF101A-1547-86D1-0C24-2E4E16B1ECE5}"/>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45E1680-8514-68AF-410F-F73E37D99193}"/>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088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D1F46-CA04-3DA8-54B7-690DC1B8E653}"/>
              </a:ext>
            </a:extLst>
          </p:cNvPr>
          <p:cNvPicPr>
            <a:picLocks noChangeAspect="1"/>
          </p:cNvPicPr>
          <p:nvPr/>
        </p:nvPicPr>
        <p:blipFill>
          <a:blip r:embed="rId3"/>
          <a:stretch>
            <a:fillRect/>
          </a:stretch>
        </p:blipFill>
        <p:spPr>
          <a:xfrm>
            <a:off x="1055304" y="2249822"/>
            <a:ext cx="4826184" cy="3703304"/>
          </a:xfrm>
          <a:prstGeom prst="rect">
            <a:avLst/>
          </a:prstGeom>
        </p:spPr>
      </p:pic>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6240282" y="2644536"/>
            <a:ext cx="4057475" cy="3147690"/>
          </a:xfrm>
          <a:noFill/>
        </p:spPr>
        <p:txBody>
          <a:bodyPr>
            <a:normAutofit fontScale="85000" lnSpcReduction="10000"/>
          </a:bodyPr>
          <a:lstStyle/>
          <a:p>
            <a:pPr marL="0" indent="0">
              <a:buNone/>
            </a:pPr>
            <a:r>
              <a:rPr lang="en-US" sz="2100" b="1" dirty="0"/>
              <a:t>Available CMMC Status Levels</a:t>
            </a:r>
            <a:r>
              <a:rPr lang="en-US" sz="2000" b="1" dirty="0"/>
              <a:t>:</a:t>
            </a:r>
          </a:p>
          <a:p>
            <a:r>
              <a:rPr lang="en-US" sz="2000" dirty="0"/>
              <a:t>CMMC Final Level 1 (Self)</a:t>
            </a:r>
          </a:p>
          <a:p>
            <a:r>
              <a:rPr lang="en-US" sz="2000" dirty="0"/>
              <a:t>CMMC Conditional Level 2 (Self)</a:t>
            </a:r>
          </a:p>
          <a:p>
            <a:r>
              <a:rPr lang="en-US" sz="2000" dirty="0"/>
              <a:t>CMMC Final Level 2 (Self)</a:t>
            </a:r>
          </a:p>
          <a:p>
            <a:r>
              <a:rPr lang="en-US" sz="2000" dirty="0"/>
              <a:t>CMMC Conditional Level 2 (C3PAO)</a:t>
            </a:r>
          </a:p>
          <a:p>
            <a:r>
              <a:rPr lang="en-US" sz="2000" dirty="0"/>
              <a:t>CMMC Final Level 2 (C3PAO)</a:t>
            </a:r>
          </a:p>
          <a:p>
            <a:r>
              <a:rPr lang="en-US" sz="2000" dirty="0"/>
              <a:t>CMMC Conditional Level 3 (DIBCAC)</a:t>
            </a:r>
          </a:p>
          <a:p>
            <a:r>
              <a:rPr lang="en-US" sz="2000" dirty="0"/>
              <a:t>CMMC Final Level 3 (DIBCAC)</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05B358F2-4032-4FDB-B3DA-F4764AD5D6E8}"/>
              </a:ext>
            </a:extLst>
          </p:cNvPr>
          <p:cNvSpPr txBox="1"/>
          <p:nvPr/>
        </p:nvSpPr>
        <p:spPr>
          <a:xfrm>
            <a:off x="840262" y="1116575"/>
            <a:ext cx="8674869" cy="738664"/>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CMMC was created by the DoD in response to rising malicious cyber activity impacting DoD systems and data.</a:t>
            </a:r>
          </a:p>
        </p:txBody>
      </p:sp>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https://dodcio.defense.gov/Portals/0/Documents/CMMC/ModelOverviewv2.pdf</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Rounded Corners 6">
            <a:extLst>
              <a:ext uri="{FF2B5EF4-FFF2-40B4-BE49-F238E27FC236}">
                <a16:creationId xmlns:a16="http://schemas.microsoft.com/office/drawing/2014/main" id="{28048C40-6CE5-2E58-94A8-C7068474620F}"/>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11" name="Rectangle: Rounded Corners 10">
            <a:extLst>
              <a:ext uri="{FF2B5EF4-FFF2-40B4-BE49-F238E27FC236}">
                <a16:creationId xmlns:a16="http://schemas.microsoft.com/office/drawing/2014/main" id="{4F25EAF3-7634-0B52-A74E-B91D102E2941}"/>
              </a:ext>
            </a:extLst>
          </p:cNvPr>
          <p:cNvSpPr/>
          <p:nvPr/>
        </p:nvSpPr>
        <p:spPr>
          <a:xfrm>
            <a:off x="310137" y="5030778"/>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FCI</a:t>
            </a:r>
          </a:p>
        </p:txBody>
      </p:sp>
      <p:sp>
        <p:nvSpPr>
          <p:cNvPr id="13" name="Rectangle: Rounded Corners 12">
            <a:extLst>
              <a:ext uri="{FF2B5EF4-FFF2-40B4-BE49-F238E27FC236}">
                <a16:creationId xmlns:a16="http://schemas.microsoft.com/office/drawing/2014/main" id="{57D54DB1-159F-6620-65D5-02C3D618B486}"/>
              </a:ext>
            </a:extLst>
          </p:cNvPr>
          <p:cNvSpPr/>
          <p:nvPr/>
        </p:nvSpPr>
        <p:spPr>
          <a:xfrm>
            <a:off x="310137" y="3998026"/>
            <a:ext cx="640080" cy="64008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CUI</a:t>
            </a:r>
          </a:p>
        </p:txBody>
      </p:sp>
      <p:sp>
        <p:nvSpPr>
          <p:cNvPr id="15" name="Arrow: Up 14">
            <a:extLst>
              <a:ext uri="{FF2B5EF4-FFF2-40B4-BE49-F238E27FC236}">
                <a16:creationId xmlns:a16="http://schemas.microsoft.com/office/drawing/2014/main" id="{4101B7E8-E625-EA6B-7349-DB0855506AC1}"/>
              </a:ext>
            </a:extLst>
          </p:cNvPr>
          <p:cNvSpPr/>
          <p:nvPr/>
        </p:nvSpPr>
        <p:spPr>
          <a:xfrm>
            <a:off x="401775" y="3063579"/>
            <a:ext cx="438487" cy="832197"/>
          </a:xfrm>
          <a:prstGeom prst="upArrow">
            <a:avLst/>
          </a:prstGeom>
          <a:solidFill>
            <a:srgbClr val="2851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0D93CF3-5146-AB66-5A36-98438B364C7A}"/>
              </a:ext>
            </a:extLst>
          </p:cNvPr>
          <p:cNvSpPr txBox="1"/>
          <p:nvPr/>
        </p:nvSpPr>
        <p:spPr>
          <a:xfrm>
            <a:off x="1046606" y="6061709"/>
            <a:ext cx="3206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FCI = Federal Contract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CUI = Controlled Unclassified Information</a:t>
            </a:r>
          </a:p>
        </p:txBody>
      </p:sp>
    </p:spTree>
    <p:extLst>
      <p:ext uri="{BB962C8B-B14F-4D97-AF65-F5344CB8AC3E}">
        <p14:creationId xmlns:p14="http://schemas.microsoft.com/office/powerpoint/2010/main" val="123437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FCI and CUI</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Definitions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14</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08479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054722"/>
            <a:ext cx="8972866" cy="5434891"/>
          </a:xfrm>
        </p:spPr>
        <p:txBody>
          <a:bodyPr>
            <a:noAutofit/>
          </a:bodyPr>
          <a:lstStyle/>
          <a:p>
            <a:pPr marL="0" indent="0">
              <a:buNone/>
            </a:pPr>
            <a:r>
              <a:rPr lang="en-US" sz="1600" b="1" dirty="0">
                <a:solidFill>
                  <a:schemeClr val="tx1"/>
                </a:solidFill>
              </a:rPr>
              <a:t>What is FCI?</a:t>
            </a:r>
          </a:p>
          <a:p>
            <a:r>
              <a:rPr lang="en-US" sz="1600" b="1" dirty="0"/>
              <a:t>FCI </a:t>
            </a:r>
            <a:r>
              <a:rPr lang="en-US" sz="1600" dirty="0"/>
              <a:t>is any U.S. Government information that is “not intended for public release” that is provided by or generated for the U.S. Government under a contract to develop or deliver a product or service to the Government, but not including information provided by the Government to the public (such as on public websites) or simple transactional information, such as necessary to process payments. (FAR 52.204-21)</a:t>
            </a:r>
          </a:p>
          <a:p>
            <a:pPr marL="0" indent="0">
              <a:lnSpc>
                <a:spcPct val="150000"/>
              </a:lnSpc>
              <a:buNone/>
            </a:pPr>
            <a:r>
              <a:rPr lang="en-US" sz="1600" b="1" dirty="0">
                <a:solidFill>
                  <a:schemeClr val="tx1"/>
                </a:solidFill>
                <a:effectLst/>
                <a:ea typeface="Calibri" panose="020F0502020204030204" pitchFamily="34" charset="0"/>
              </a:rPr>
              <a:t>Key Regulation</a:t>
            </a:r>
          </a:p>
          <a:p>
            <a:r>
              <a:rPr lang="en-US" sz="1600" dirty="0">
                <a:effectLst/>
                <a:ea typeface="Calibri" panose="020F0502020204030204" pitchFamily="34" charset="0"/>
                <a:hlinkClick r:id="rId3"/>
              </a:rPr>
              <a:t>FAR 52.204-21</a:t>
            </a:r>
            <a:r>
              <a:rPr lang="en-US" sz="1600" dirty="0">
                <a:effectLst/>
                <a:ea typeface="Calibri" panose="020F0502020204030204" pitchFamily="34" charset="0"/>
              </a:rPr>
              <a:t>: Basic Safeguarding of Covered Contractor Information Systems requires contractors to implement the basic safeguarding requirements and procedures to protect covered contractor information systems.</a:t>
            </a:r>
          </a:p>
          <a:p>
            <a:pPr marL="0" indent="0">
              <a:buNone/>
            </a:pPr>
            <a:r>
              <a:rPr lang="en-US" sz="1600" b="1" dirty="0">
                <a:effectLst/>
                <a:ea typeface="Calibri" panose="020F0502020204030204" pitchFamily="34" charset="0"/>
              </a:rPr>
              <a:t>Definition: </a:t>
            </a:r>
            <a:r>
              <a:rPr lang="en-US" sz="1600" b="1" dirty="0"/>
              <a:t>“Covered contractor information system” </a:t>
            </a:r>
            <a:r>
              <a:rPr lang="en-US" sz="1600" dirty="0"/>
              <a:t>means an information system that is owned or operated by a contractor that processes, stores, or transmits FCI.</a:t>
            </a:r>
          </a:p>
          <a:p>
            <a:pPr marL="0" indent="0">
              <a:lnSpc>
                <a:spcPct val="150000"/>
              </a:lnSpc>
              <a:buNone/>
            </a:pPr>
            <a:r>
              <a:rPr lang="en-US" sz="1600" b="1" dirty="0">
                <a:solidFill>
                  <a:schemeClr val="tx1"/>
                </a:solidFill>
              </a:rPr>
              <a:t>Key Documents</a:t>
            </a:r>
          </a:p>
          <a:p>
            <a:r>
              <a:rPr lang="en-US" sz="1600" dirty="0"/>
              <a:t>15 FAR controls map to 17 </a:t>
            </a:r>
            <a:r>
              <a:rPr lang="en-US" sz="1600" dirty="0">
                <a:effectLst/>
                <a:ea typeface="Calibri" panose="020F0502020204030204" pitchFamily="34" charset="0"/>
                <a:cs typeface="Times New Roman" panose="02020603050405020304" pitchFamily="18" charset="0"/>
              </a:rPr>
              <a:t>National Institute of Standards and Technology (</a:t>
            </a:r>
            <a:r>
              <a:rPr lang="en-US" sz="1600" kern="1400" dirty="0"/>
              <a:t>NIST) Special Publication (SP) 800-</a:t>
            </a:r>
            <a:r>
              <a:rPr lang="en-US" sz="1600" dirty="0"/>
              <a:t>171 controls</a:t>
            </a:r>
          </a:p>
          <a:p>
            <a:r>
              <a:rPr lang="it-IT" dirty="0">
                <a:hlinkClick r:id="rId4"/>
              </a:rPr>
              <a:t>CMMC Resources and Documentation</a:t>
            </a:r>
            <a:endParaRPr lang="en-US" dirty="0"/>
          </a:p>
          <a:p>
            <a:endParaRPr lang="en-US" sz="1600" dirty="0"/>
          </a:p>
          <a:p>
            <a:pPr marL="0" indent="0">
              <a:buNone/>
            </a:pPr>
            <a:endParaRPr lang="en-US" sz="1600" dirty="0"/>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15</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Protecting U.S. Government Information: FCI</a:t>
            </a:r>
          </a:p>
        </p:txBody>
      </p:sp>
      <p:sp>
        <p:nvSpPr>
          <p:cNvPr id="2" name="Footer Placeholder 3">
            <a:extLst>
              <a:ext uri="{FF2B5EF4-FFF2-40B4-BE49-F238E27FC236}">
                <a16:creationId xmlns:a16="http://schemas.microsoft.com/office/drawing/2014/main" id="{AC07C3FE-7E87-8B09-777C-0EB3B605AC0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8" name="Rectangle: Rounded Corners 17">
            <a:extLst>
              <a:ext uri="{FF2B5EF4-FFF2-40B4-BE49-F238E27FC236}">
                <a16:creationId xmlns:a16="http://schemas.microsoft.com/office/drawing/2014/main" id="{01898F81-63AD-57A9-BD64-0AA395869E0E}"/>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72962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1203158"/>
            <a:ext cx="8478997" cy="5203329"/>
          </a:xfrm>
        </p:spPr>
        <p:txBody>
          <a:bodyPr>
            <a:normAutofit/>
          </a:bodyPr>
          <a:lstStyle/>
          <a:p>
            <a:pPr marL="0" indent="0">
              <a:buNone/>
            </a:pPr>
            <a:r>
              <a:rPr lang="en-US" sz="2400" b="1" dirty="0">
                <a:solidFill>
                  <a:schemeClr val="tx1"/>
                </a:solidFill>
              </a:rPr>
              <a:t>What is CUI?</a:t>
            </a:r>
          </a:p>
          <a:p>
            <a:r>
              <a:rPr lang="en-US" sz="2400" b="1" dirty="0"/>
              <a:t>CUI </a:t>
            </a:r>
            <a:r>
              <a:rPr lang="en-US" sz="2400" dirty="0"/>
              <a:t>is 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2400" dirty="0">
              <a:solidFill>
                <a:schemeClr val="tx1"/>
              </a:solidFill>
            </a:endParaRPr>
          </a:p>
          <a:p>
            <a:pPr marL="0" indent="0">
              <a:buNone/>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16</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225425"/>
            <a:ext cx="8804224" cy="6907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a:t>
            </a:r>
          </a:p>
        </p:txBody>
      </p:sp>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10508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52708" y="1105836"/>
            <a:ext cx="8806445" cy="4823232"/>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hlinkClick r:id="rId3"/>
              </a:rPr>
              <a:t>DFARS 252.204-7012</a:t>
            </a:r>
            <a:r>
              <a:rPr lang="en-US" sz="2000" dirty="0"/>
              <a:t>: Safeguarding Covered Defense Information (CDI) and Cyber Incident Reporting </a:t>
            </a:r>
            <a:r>
              <a:rPr lang="en-US" sz="2000" kern="1400" dirty="0"/>
              <a:t>requires contractors who handle CDI on non-federal systems in performance of contracts to implement adequate cybersecurity safeguarding controls (NIST SP 800-171), rapidly report cyber incidents to the federal government within 72 hours of discovery, and to flow these requirements to their subcontractors who receive or generate CDI on their internal system.</a:t>
            </a:r>
          </a:p>
          <a:p>
            <a:r>
              <a:rPr lang="en-US" sz="2000" dirty="0"/>
              <a:t>The DoD has issued a </a:t>
            </a:r>
            <a:r>
              <a:rPr lang="en-US" sz="2000" dirty="0">
                <a:hlinkClick r:id="rId4">
                  <a:extLst>
                    <a:ext uri="{A12FA001-AC4F-418D-AE19-62706E023703}">
                      <ahyp:hlinkClr xmlns:ahyp="http://schemas.microsoft.com/office/drawing/2018/hyperlinkcolor" val="tx"/>
                    </a:ext>
                  </a:extLst>
                </a:hlinkClick>
              </a:rPr>
              <a:t>class deviation </a:t>
            </a:r>
            <a:r>
              <a:rPr lang="en-US" sz="2000" dirty="0"/>
              <a:t>to DFARS Clause 252.204-7012 to allow contracting officials to continue to assess against NIST SP 800-171 Rev 2 and allow for a deliberate transition to Rev 3. </a:t>
            </a:r>
          </a:p>
          <a:p>
            <a:r>
              <a:rPr lang="en-US" sz="2000" dirty="0"/>
              <a:t>Rev 3 will be incorporated into CMMC through a future rulemaking. </a:t>
            </a:r>
            <a:r>
              <a:rPr lang="en-US" sz="2000" dirty="0">
                <a:solidFill>
                  <a:schemeClr val="tx1"/>
                </a:solidFill>
              </a:rPr>
              <a:t>(</a:t>
            </a:r>
            <a:r>
              <a:rPr lang="en-US" sz="2000" dirty="0">
                <a:solidFill>
                  <a:schemeClr val="tx1"/>
                </a:solidFill>
                <a:hlinkClick r:id="rId5"/>
              </a:rPr>
              <a:t>CMMC FAQs </a:t>
            </a:r>
            <a:r>
              <a:rPr lang="en-US" sz="2000" dirty="0">
                <a:solidFill>
                  <a:schemeClr val="tx1"/>
                </a:solidFill>
              </a:rPr>
              <a:t>Q16)</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fld id="{EBCD8977-B073-4460-AE63-2BD9EC7B16E4}" type="slidenum">
              <a:rPr lang="en-US" smtClean="0"/>
              <a:t>17</a:t>
            </a:fld>
            <a:endParaRPr lang="en-US"/>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692771"/>
          </a:xfrm>
          <a:prstGeom prst="rect">
            <a:avLst/>
          </a:prstGeom>
          <a:solidFill>
            <a:srgbClr val="28517A"/>
          </a:solidFill>
        </p:spPr>
        <p:txBody>
          <a:bodyPr wrap="square" tIns="91440" bIns="91440" rtlCol="0">
            <a:spAutoFit/>
          </a:bodyPr>
          <a:lstStyle/>
          <a:p>
            <a:pPr marL="0" indent="0">
              <a:buNone/>
            </a:pPr>
            <a:r>
              <a:rPr lang="en-US" sz="1400" b="1" dirty="0">
                <a:solidFill>
                  <a:schemeClr val="bg1"/>
                </a:solidFill>
                <a:effectLst/>
              </a:rPr>
              <a:t>Note: </a:t>
            </a:r>
            <a:r>
              <a:rPr lang="en-US" sz="1400" dirty="0">
                <a:solidFill>
                  <a:schemeClr val="bg1"/>
                </a:solidFill>
                <a:effectLst/>
              </a:rPr>
              <a:t>This clause is not applicable to contractors when it has been determined that CUI is neither managed nor stored in the contractor's environment.</a:t>
            </a:r>
            <a:endParaRPr lang="en-US" sz="1400" dirty="0">
              <a:solidFill>
                <a:schemeClr val="bg1"/>
              </a:solidFill>
            </a:endParaRP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9" name="Rectangle: Rounded Corners 18">
            <a:extLst>
              <a:ext uri="{FF2B5EF4-FFF2-40B4-BE49-F238E27FC236}">
                <a16:creationId xmlns:a16="http://schemas.microsoft.com/office/drawing/2014/main" id="{D8496D31-266D-8CAF-92D4-5092FCEC1EC0}"/>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 name="Rectangle: Rounded Corners 2">
            <a:extLst>
              <a:ext uri="{FF2B5EF4-FFF2-40B4-BE49-F238E27FC236}">
                <a16:creationId xmlns:a16="http://schemas.microsoft.com/office/drawing/2014/main" id="{C514C206-8412-87E9-6060-A58F05068F68}"/>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
        <p:nvSpPr>
          <p:cNvPr id="4" name="Title 1">
            <a:extLst>
              <a:ext uri="{FF2B5EF4-FFF2-40B4-BE49-F238E27FC236}">
                <a16:creationId xmlns:a16="http://schemas.microsoft.com/office/drawing/2014/main" id="{17A01316-3E56-0A57-7BCA-AC22C2E29504}"/>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Protecting U.S. Government Information: CUI (cont’d)</a:t>
            </a:r>
          </a:p>
        </p:txBody>
      </p:sp>
    </p:spTree>
    <p:extLst>
      <p:ext uri="{BB962C8B-B14F-4D97-AF65-F5344CB8AC3E}">
        <p14:creationId xmlns:p14="http://schemas.microsoft.com/office/powerpoint/2010/main" val="251019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408330" y="1057710"/>
            <a:ext cx="8897756" cy="5236483"/>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effectLst/>
                <a:hlinkClick r:id="rId3"/>
              </a:rPr>
              <a:t>32 CFR Part 170</a:t>
            </a:r>
            <a:r>
              <a:rPr lang="en-US" sz="2000" dirty="0">
                <a:effectLst/>
              </a:rPr>
              <a:t>: “</a:t>
            </a:r>
            <a:r>
              <a:rPr lang="en-US" sz="2000" dirty="0"/>
              <a:t>With this final rule, DoD establishes the Cybersecurity Maturity Model Certification (CMMC) Program in order to verify contractors have implemented required security measures necessary to safeguard Federal Contract Information (FCI) and Controlled Unclassified Information (CUI). The mechanisms discussed in this rule will allow the Department to confirm a defense contractor or subcontractor has implemented the security requirements for a specified CMMC level and is maintaining that status (meaning level and assessment type) across the contract period of performance. This rule will be updated as needed, using the appropriate rulemaking process, to address evolving cybersecurity standards requirements, threats, and other relevant changes.” </a:t>
            </a:r>
            <a:r>
              <a:rPr lang="en-US" sz="2000" b="1" dirty="0"/>
              <a:t>Source: </a:t>
            </a:r>
            <a:r>
              <a:rPr lang="en-US" sz="2000" dirty="0"/>
              <a:t>32 CFR Part 170, 10/15/2024,  https://www.federalregister.gov/documents/2024/10/15/2024-22905/cybersecurity-maturity-model-certification-cmmc-program</a:t>
            </a:r>
            <a:endParaRPr lang="en-US" sz="2000" dirty="0">
              <a:effectLst/>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7B7BCFA0-43A7-493C-BC9A-F64A0961A4B8}"/>
              </a:ext>
            </a:extLst>
          </p:cNvPr>
          <p:cNvSpPr txBox="1"/>
          <p:nvPr/>
        </p:nvSpPr>
        <p:spPr>
          <a:xfrm>
            <a:off x="9519291" y="2210921"/>
            <a:ext cx="2269938" cy="1908215"/>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rebuchet MS" panose="020B0603020202020204"/>
                <a:ea typeface="+mn-ea"/>
                <a:cs typeface="+mn-cs"/>
              </a:rPr>
              <a:t>Note: </a:t>
            </a:r>
            <a:r>
              <a:rPr kumimoji="0" lang="en-US" sz="1400" b="0" i="0" u="none" strike="noStrike" kern="1200" cap="none" spc="0" normalizeH="0" baseline="0" noProof="0" dirty="0">
                <a:ln>
                  <a:noFill/>
                </a:ln>
                <a:solidFill>
                  <a:prstClr val="white"/>
                </a:solidFill>
                <a:effectLst/>
                <a:uLnTx/>
                <a:uFillTx/>
                <a:latin typeface="Trebuchet MS" panose="020B0603020202020204"/>
                <a:ea typeface="+mn-ea"/>
                <a:cs typeface="+mn-cs"/>
              </a:rPr>
              <a:t>This clause is not applicable to contractors when it has been determined that FCI nor CUI is not processed, transmitted, nor stored in the contractor's environment.</a:t>
            </a:r>
          </a:p>
        </p:txBody>
      </p:sp>
      <p:sp>
        <p:nvSpPr>
          <p:cNvPr id="2" name="Footer Placeholder 3">
            <a:extLst>
              <a:ext uri="{FF2B5EF4-FFF2-40B4-BE49-F238E27FC236}">
                <a16:creationId xmlns:a16="http://schemas.microsoft.com/office/drawing/2014/main" id="{F6345C3B-AA96-CEA4-C592-DC17877D4D7E}"/>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7" name="Title 1">
            <a:extLst>
              <a:ext uri="{FF2B5EF4-FFF2-40B4-BE49-F238E27FC236}">
                <a16:creationId xmlns:a16="http://schemas.microsoft.com/office/drawing/2014/main" id="{A51926B0-9FE7-2BF7-9821-408C7116A353}"/>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 (cont’d)</a:t>
            </a:r>
          </a:p>
        </p:txBody>
      </p:sp>
      <p:sp>
        <p:nvSpPr>
          <p:cNvPr id="4" name="Rectangle: Rounded Corners 3">
            <a:extLst>
              <a:ext uri="{FF2B5EF4-FFF2-40B4-BE49-F238E27FC236}">
                <a16:creationId xmlns:a16="http://schemas.microsoft.com/office/drawing/2014/main" id="{DCF7BEE9-2FC8-E9DF-3795-806C76267A8A}"/>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76326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11F9E-9074-7F96-78B5-3A96458D632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D711EE-7ED4-E3CB-7F27-9380C2BEF8AE}"/>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9" name="Content Placeholder 8">
            <a:extLst>
              <a:ext uri="{FF2B5EF4-FFF2-40B4-BE49-F238E27FC236}">
                <a16:creationId xmlns:a16="http://schemas.microsoft.com/office/drawing/2014/main" id="{1EB0ABB0-D060-17EC-C4D8-82F3ABA61B1F}"/>
              </a:ext>
            </a:extLst>
          </p:cNvPr>
          <p:cNvSpPr>
            <a:spLocks noGrp="1"/>
          </p:cNvSpPr>
          <p:nvPr>
            <p:ph sz="half" idx="1"/>
          </p:nvPr>
        </p:nvSpPr>
        <p:spPr>
          <a:xfrm>
            <a:off x="408330" y="1057710"/>
            <a:ext cx="8897756" cy="5236483"/>
          </a:xfrm>
        </p:spPr>
        <p:txBody>
          <a:bodyPr>
            <a:noAutofit/>
          </a:bodyPr>
          <a:lstStyle/>
          <a:p>
            <a:pPr marL="0" indent="0">
              <a:lnSpc>
                <a:spcPct val="160000"/>
              </a:lnSpc>
              <a:buNone/>
            </a:pPr>
            <a:r>
              <a:rPr lang="en-US" sz="2000" b="1" dirty="0">
                <a:solidFill>
                  <a:schemeClr val="tx1"/>
                </a:solidFill>
                <a:effectLst/>
                <a:ea typeface="Calibri" panose="020F0502020204030204" pitchFamily="34" charset="0"/>
              </a:rPr>
              <a:t>Key Regulations</a:t>
            </a:r>
          </a:p>
          <a:p>
            <a:r>
              <a:rPr lang="en-US" sz="2000" dirty="0">
                <a:effectLst/>
                <a:hlinkClick r:id="rId3"/>
              </a:rPr>
              <a:t>48 CFR Parts 204, 212, 217, and 252</a:t>
            </a:r>
            <a:r>
              <a:rPr lang="en-US" sz="2000" dirty="0">
                <a:effectLst/>
              </a:rPr>
              <a:t>: “</a:t>
            </a:r>
            <a:r>
              <a:rPr lang="en-US" sz="2000" dirty="0"/>
              <a:t>DoD is issuing a final rule amending the Defense Federal Acquisition Regulation Supplement (DFARS) to incorporate contractual requirements related to the final Cybersecurity Maturity Model Certification program rule, titled Cybersecurity Maturity Model Certification Program. This final DFARS rule also partially implements a section of the National Defense Authorization Act for Fiscal Year 2020 that directed the Secretary of Defense to develop a consistent, comprehensive framework to enhance cybersecurity for the U.S. defense industrial base..” </a:t>
            </a:r>
            <a:r>
              <a:rPr lang="en-US" sz="2000" b="1" dirty="0"/>
              <a:t>Source: </a:t>
            </a:r>
            <a:r>
              <a:rPr lang="en-US" sz="2000" dirty="0"/>
              <a:t>48 CFR Parts 204, 212, 217, and 252, 09/10/2025, https://www.govinfo.gov/content/pkg/FR-2025-09-10/pdf/2025-17359.pdf</a:t>
            </a:r>
            <a:endParaRPr lang="en-US" sz="2000" dirty="0">
              <a:effectLst/>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38E68468-10F5-7007-583D-E102D5A41F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5886C7B0-232C-9FAE-9E87-4C70261663C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CD32080F-AD7A-147C-2E43-AF56B43A88CF}"/>
              </a:ext>
            </a:extLst>
          </p:cNvPr>
          <p:cNvSpPr txBox="1"/>
          <p:nvPr/>
        </p:nvSpPr>
        <p:spPr>
          <a:xfrm>
            <a:off x="9519291" y="2210921"/>
            <a:ext cx="2269938" cy="1908215"/>
          </a:xfrm>
          <a:prstGeom prst="rect">
            <a:avLst/>
          </a:prstGeom>
          <a:solidFill>
            <a:srgbClr val="28517A"/>
          </a:solidFill>
        </p:spPr>
        <p:txBody>
          <a:bodyPr wrap="square" tIns="91440" bIns="914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rebuchet MS" panose="020B0603020202020204"/>
                <a:ea typeface="+mn-ea"/>
                <a:cs typeface="+mn-cs"/>
              </a:rPr>
              <a:t>Note: </a:t>
            </a:r>
            <a:r>
              <a:rPr kumimoji="0" lang="en-US" sz="1400" b="0" i="0" u="none" strike="noStrike" kern="1200" cap="none" spc="0" normalizeH="0" baseline="0" noProof="0" dirty="0">
                <a:ln>
                  <a:noFill/>
                </a:ln>
                <a:solidFill>
                  <a:prstClr val="white"/>
                </a:solidFill>
                <a:effectLst/>
                <a:uLnTx/>
                <a:uFillTx/>
                <a:latin typeface="Trebuchet MS" panose="020B0603020202020204"/>
                <a:ea typeface="+mn-ea"/>
                <a:cs typeface="+mn-cs"/>
              </a:rPr>
              <a:t>This clause is not applicable to contractors when it has been determined that FCI nor CUI is not processed, transmitted, nor stored in the contractor's environment.</a:t>
            </a:r>
          </a:p>
        </p:txBody>
      </p:sp>
      <p:sp>
        <p:nvSpPr>
          <p:cNvPr id="2" name="Footer Placeholder 3">
            <a:extLst>
              <a:ext uri="{FF2B5EF4-FFF2-40B4-BE49-F238E27FC236}">
                <a16:creationId xmlns:a16="http://schemas.microsoft.com/office/drawing/2014/main" id="{C520E85C-6FE9-3869-3BF4-5D33C39B75ED}"/>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7" name="Title 1">
            <a:extLst>
              <a:ext uri="{FF2B5EF4-FFF2-40B4-BE49-F238E27FC236}">
                <a16:creationId xmlns:a16="http://schemas.microsoft.com/office/drawing/2014/main" id="{499310A1-1A85-FC4A-D9BA-22F5B34E291F}"/>
              </a:ext>
            </a:extLst>
          </p:cNvPr>
          <p:cNvSpPr txBox="1">
            <a:spLocks/>
          </p:cNvSpPr>
          <p:nvPr/>
        </p:nvSpPr>
        <p:spPr>
          <a:xfrm>
            <a:off x="469777" y="325441"/>
            <a:ext cx="9712801"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CUI/FCI (cont’d)</a:t>
            </a:r>
          </a:p>
        </p:txBody>
      </p:sp>
    </p:spTree>
    <p:extLst>
      <p:ext uri="{BB962C8B-B14F-4D97-AF65-F5344CB8AC3E}">
        <p14:creationId xmlns:p14="http://schemas.microsoft.com/office/powerpoint/2010/main" val="185469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t>Section 1: Cybersecurity: Why it is Important?</a:t>
            </a:r>
          </a:p>
          <a:p>
            <a:r>
              <a:rPr lang="en-US" dirty="0"/>
              <a:t>Section 2: Cybersecurity Maturity Model Certification</a:t>
            </a:r>
          </a:p>
          <a:p>
            <a:r>
              <a:rPr lang="en-US" dirty="0"/>
              <a:t>Section 3: CMMC Assessment Process</a:t>
            </a:r>
          </a:p>
          <a:p>
            <a:r>
              <a:rPr lang="en-US" dirty="0"/>
              <a:t>Section 4: Incident Reporting</a:t>
            </a:r>
          </a:p>
          <a:p>
            <a:r>
              <a:rPr lang="en-US" dirty="0"/>
              <a:t>Section 5: Cybersecurity Best Practices</a:t>
            </a:r>
          </a:p>
          <a:p>
            <a:r>
              <a:rPr lang="en-US" dirty="0"/>
              <a:t>Section 6: Risk Management and Assessing Risk</a:t>
            </a:r>
          </a:p>
          <a:p>
            <a:r>
              <a:rPr lang="en-US" dirty="0"/>
              <a:t>Resource Guide: Glossary, Acronym Guide and Resources for Additional Information</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E74C04-6F2B-387E-C91C-56C352F5215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02E39B-F157-5072-D8BE-6BB40BCCB20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9" name="Title 1">
            <a:extLst>
              <a:ext uri="{FF2B5EF4-FFF2-40B4-BE49-F238E27FC236}">
                <a16:creationId xmlns:a16="http://schemas.microsoft.com/office/drawing/2014/main" id="{9333018C-D81F-B9BB-31FD-535C666F4FE1}"/>
              </a:ext>
            </a:extLst>
          </p:cNvPr>
          <p:cNvSpPr txBox="1">
            <a:spLocks/>
          </p:cNvSpPr>
          <p:nvPr/>
        </p:nvSpPr>
        <p:spPr>
          <a:xfrm>
            <a:off x="469777" y="325441"/>
            <a:ext cx="9712801" cy="6907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CMMC Contract Requirements</a:t>
            </a:r>
          </a:p>
        </p:txBody>
      </p:sp>
      <p:sp>
        <p:nvSpPr>
          <p:cNvPr id="10" name="Rectangle: Rounded Corners 9">
            <a:extLst>
              <a:ext uri="{FF2B5EF4-FFF2-40B4-BE49-F238E27FC236}">
                <a16:creationId xmlns:a16="http://schemas.microsoft.com/office/drawing/2014/main" id="{AF3D7C93-562E-EE05-A27D-0668798525B7}"/>
              </a:ext>
            </a:extLst>
          </p:cNvPr>
          <p:cNvSpPr/>
          <p:nvPr/>
        </p:nvSpPr>
        <p:spPr>
          <a:xfrm>
            <a:off x="119748" y="108169"/>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grpSp>
        <p:nvGrpSpPr>
          <p:cNvPr id="11" name="Group 10">
            <a:extLst>
              <a:ext uri="{FF2B5EF4-FFF2-40B4-BE49-F238E27FC236}">
                <a16:creationId xmlns:a16="http://schemas.microsoft.com/office/drawing/2014/main" id="{9A792612-2FE0-B9B1-F439-91EC07174AD0}"/>
              </a:ext>
            </a:extLst>
          </p:cNvPr>
          <p:cNvGrpSpPr/>
          <p:nvPr/>
        </p:nvGrpSpPr>
        <p:grpSpPr>
          <a:xfrm>
            <a:off x="3918709" y="1090248"/>
            <a:ext cx="4188291" cy="4332874"/>
            <a:chOff x="645512" y="1361510"/>
            <a:chExt cx="2476500" cy="4912379"/>
          </a:xfrm>
        </p:grpSpPr>
        <p:sp>
          <p:nvSpPr>
            <p:cNvPr id="12" name="Rectangle 11">
              <a:extLst>
                <a:ext uri="{FF2B5EF4-FFF2-40B4-BE49-F238E27FC236}">
                  <a16:creationId xmlns:a16="http://schemas.microsoft.com/office/drawing/2014/main" id="{BABB2B86-42E3-EAF6-B63D-EEBABDDBC4A4}"/>
                </a:ext>
              </a:extLst>
            </p:cNvPr>
            <p:cNvSpPr/>
            <p:nvPr/>
          </p:nvSpPr>
          <p:spPr>
            <a:xfrm>
              <a:off x="645512" y="1361510"/>
              <a:ext cx="2476500" cy="66709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Prime Contractors</a:t>
              </a:r>
            </a:p>
          </p:txBody>
        </p:sp>
        <p:sp>
          <p:nvSpPr>
            <p:cNvPr id="13" name="Rectangle 12">
              <a:extLst>
                <a:ext uri="{FF2B5EF4-FFF2-40B4-BE49-F238E27FC236}">
                  <a16:creationId xmlns:a16="http://schemas.microsoft.com/office/drawing/2014/main" id="{FC985121-69BE-370D-FC94-3AC99B116A6B}"/>
                </a:ext>
              </a:extLst>
            </p:cNvPr>
            <p:cNvSpPr/>
            <p:nvPr/>
          </p:nvSpPr>
          <p:spPr>
            <a:xfrm>
              <a:off x="645512" y="2028606"/>
              <a:ext cx="2476500" cy="424528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Required to achieve, at time of award, CMMC status at level or higher of solicitation for all information systems, as defined by *CMMC UIDs, used that will process, transmit, or store FCI or CUI</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Maintain CMMC status at level or higher through the life of the award.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Communicate any changes to CMMC UIDs to the Contracting Officer.</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Flow down the clause with level requirements based on FCI or CUI sharing</a:t>
              </a:r>
            </a:p>
          </p:txBody>
        </p:sp>
      </p:grpSp>
      <p:grpSp>
        <p:nvGrpSpPr>
          <p:cNvPr id="14" name="Group 13">
            <a:extLst>
              <a:ext uri="{FF2B5EF4-FFF2-40B4-BE49-F238E27FC236}">
                <a16:creationId xmlns:a16="http://schemas.microsoft.com/office/drawing/2014/main" id="{63FFFC4D-245E-E8EC-5741-238BC0CB2054}"/>
              </a:ext>
            </a:extLst>
          </p:cNvPr>
          <p:cNvGrpSpPr/>
          <p:nvPr/>
        </p:nvGrpSpPr>
        <p:grpSpPr>
          <a:xfrm>
            <a:off x="206288" y="1090249"/>
            <a:ext cx="3372108" cy="4332873"/>
            <a:chOff x="645512" y="1361510"/>
            <a:chExt cx="2476500" cy="6291146"/>
          </a:xfrm>
        </p:grpSpPr>
        <p:sp>
          <p:nvSpPr>
            <p:cNvPr id="15" name="Rectangle 14">
              <a:extLst>
                <a:ext uri="{FF2B5EF4-FFF2-40B4-BE49-F238E27FC236}">
                  <a16:creationId xmlns:a16="http://schemas.microsoft.com/office/drawing/2014/main" id="{F38D5253-364F-6F49-6E2D-24F1594DC270}"/>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Government Contracting Officer</a:t>
              </a:r>
            </a:p>
          </p:txBody>
        </p:sp>
        <p:sp>
          <p:nvSpPr>
            <p:cNvPr id="16" name="Rectangle 15">
              <a:extLst>
                <a:ext uri="{FF2B5EF4-FFF2-40B4-BE49-F238E27FC236}">
                  <a16:creationId xmlns:a16="http://schemas.microsoft.com/office/drawing/2014/main" id="{0CDDE9C2-50DE-E060-9CE2-85F13457FF02}"/>
                </a:ext>
              </a:extLst>
            </p:cNvPr>
            <p:cNvSpPr/>
            <p:nvPr/>
          </p:nvSpPr>
          <p:spPr>
            <a:xfrm>
              <a:off x="645512" y="2215840"/>
              <a:ext cx="2476500" cy="5436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Shall include CMMC Levels in solicitation except for COTS.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Shall NOT award to offeror that does not have current CMMC status at required level</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Validate any new CMMC UIDs, as necessary</a:t>
              </a:r>
            </a:p>
          </p:txBody>
        </p:sp>
      </p:grpSp>
      <p:grpSp>
        <p:nvGrpSpPr>
          <p:cNvPr id="17" name="Group 16">
            <a:extLst>
              <a:ext uri="{FF2B5EF4-FFF2-40B4-BE49-F238E27FC236}">
                <a16:creationId xmlns:a16="http://schemas.microsoft.com/office/drawing/2014/main" id="{815F74EB-B96E-138F-AEAB-0A8D1F625637}"/>
              </a:ext>
            </a:extLst>
          </p:cNvPr>
          <p:cNvGrpSpPr/>
          <p:nvPr/>
        </p:nvGrpSpPr>
        <p:grpSpPr>
          <a:xfrm>
            <a:off x="8447314" y="1090249"/>
            <a:ext cx="3538398" cy="4332873"/>
            <a:chOff x="645512" y="1361510"/>
            <a:chExt cx="2476500" cy="6291146"/>
          </a:xfrm>
        </p:grpSpPr>
        <p:sp>
          <p:nvSpPr>
            <p:cNvPr id="18" name="Rectangle 17">
              <a:extLst>
                <a:ext uri="{FF2B5EF4-FFF2-40B4-BE49-F238E27FC236}">
                  <a16:creationId xmlns:a16="http://schemas.microsoft.com/office/drawing/2014/main" id="{58641BB1-5227-59CA-C8DF-06679E0D4B49}"/>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anose="020B0603020202020204"/>
                  <a:ea typeface="+mn-ea"/>
                  <a:cs typeface="+mn-cs"/>
                </a:rPr>
                <a:t>Subcontractors</a:t>
              </a:r>
            </a:p>
          </p:txBody>
        </p:sp>
        <p:sp>
          <p:nvSpPr>
            <p:cNvPr id="19" name="Rectangle 18">
              <a:extLst>
                <a:ext uri="{FF2B5EF4-FFF2-40B4-BE49-F238E27FC236}">
                  <a16:creationId xmlns:a16="http://schemas.microsoft.com/office/drawing/2014/main" id="{A3F627F2-0311-5CFC-41E8-19ED6E4EB09A}"/>
                </a:ext>
              </a:extLst>
            </p:cNvPr>
            <p:cNvSpPr/>
            <p:nvPr/>
          </p:nvSpPr>
          <p:spPr>
            <a:xfrm>
              <a:off x="645512" y="2215840"/>
              <a:ext cx="2476500" cy="54368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Obtain and maintain the CMMC status at level or higher for the life of the award.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Provide CMMC UIDs to prime contractors.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Flow down the clause with level requirements based on FCI or CUI sharing.</a:t>
              </a:r>
            </a:p>
          </p:txBody>
        </p:sp>
      </p:grpSp>
      <p:sp>
        <p:nvSpPr>
          <p:cNvPr id="23" name="Footer Placeholder 3">
            <a:extLst>
              <a:ext uri="{FF2B5EF4-FFF2-40B4-BE49-F238E27FC236}">
                <a16:creationId xmlns:a16="http://schemas.microsoft.com/office/drawing/2014/main" id="{3CAE0AA2-7D14-D3A8-2F29-9D4B3396F53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24" name="TextBox 23">
            <a:extLst>
              <a:ext uri="{FF2B5EF4-FFF2-40B4-BE49-F238E27FC236}">
                <a16:creationId xmlns:a16="http://schemas.microsoft.com/office/drawing/2014/main" id="{52D928BB-6773-D264-446B-0F05B08D21E7}"/>
              </a:ext>
            </a:extLst>
          </p:cNvPr>
          <p:cNvSpPr txBox="1"/>
          <p:nvPr/>
        </p:nvSpPr>
        <p:spPr>
          <a:xfrm>
            <a:off x="353665" y="5642189"/>
            <a:ext cx="931284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*Cybersecurity Maturity Model Certification Unique Identifier (CMMC UID) means a 10 alpha-numeric characters assigned to each CMMC assessment and reflected in the Supplier Performance Risk System (SPRS) for each contractor information system.</a:t>
            </a:r>
          </a:p>
        </p:txBody>
      </p:sp>
      <p:pic>
        <p:nvPicPr>
          <p:cNvPr id="2" name="Picture 1">
            <a:extLst>
              <a:ext uri="{FF2B5EF4-FFF2-40B4-BE49-F238E27FC236}">
                <a16:creationId xmlns:a16="http://schemas.microsoft.com/office/drawing/2014/main" id="{D4698098-BE69-3768-A53F-A3ECF76BC99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412938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6645-2E68-76D5-6B68-C4A4E4BF773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E51CBD-5761-7666-E90D-C174A75F62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9" name="Title 1">
            <a:extLst>
              <a:ext uri="{FF2B5EF4-FFF2-40B4-BE49-F238E27FC236}">
                <a16:creationId xmlns:a16="http://schemas.microsoft.com/office/drawing/2014/main" id="{DC3366C3-8B60-01D8-2420-93BC73533E3D}"/>
              </a:ext>
            </a:extLst>
          </p:cNvPr>
          <p:cNvSpPr txBox="1">
            <a:spLocks/>
          </p:cNvSpPr>
          <p:nvPr/>
        </p:nvSpPr>
        <p:spPr>
          <a:xfrm>
            <a:off x="469777" y="325441"/>
            <a:ext cx="9712801" cy="6907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CMMC Contract </a:t>
            </a:r>
            <a:r>
              <a:rPr lang="en-US" dirty="0">
                <a:solidFill>
                  <a:srgbClr val="002060"/>
                </a:solidFill>
                <a:latin typeface="Trebuchet MS" panose="020B0603020202020204"/>
              </a:rPr>
              <a:t>Non-Compliance Risks</a:t>
            </a:r>
            <a:endPar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endParaRPr>
          </a:p>
        </p:txBody>
      </p:sp>
      <p:sp>
        <p:nvSpPr>
          <p:cNvPr id="10" name="Rectangle: Rounded Corners 9">
            <a:extLst>
              <a:ext uri="{FF2B5EF4-FFF2-40B4-BE49-F238E27FC236}">
                <a16:creationId xmlns:a16="http://schemas.microsoft.com/office/drawing/2014/main" id="{89A90257-1D01-CB05-EE41-891B72255827}"/>
              </a:ext>
            </a:extLst>
          </p:cNvPr>
          <p:cNvSpPr/>
          <p:nvPr/>
        </p:nvSpPr>
        <p:spPr>
          <a:xfrm>
            <a:off x="119748" y="108169"/>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23" name="Footer Placeholder 3">
            <a:extLst>
              <a:ext uri="{FF2B5EF4-FFF2-40B4-BE49-F238E27FC236}">
                <a16:creationId xmlns:a16="http://schemas.microsoft.com/office/drawing/2014/main" id="{5284F30F-D3F4-B32B-0D69-C0BED9719921}"/>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graphicFrame>
        <p:nvGraphicFramePr>
          <p:cNvPr id="2" name="Table 1">
            <a:extLst>
              <a:ext uri="{FF2B5EF4-FFF2-40B4-BE49-F238E27FC236}">
                <a16:creationId xmlns:a16="http://schemas.microsoft.com/office/drawing/2014/main" id="{B320A501-345D-61A1-C90D-892F81091411}"/>
              </a:ext>
            </a:extLst>
          </p:cNvPr>
          <p:cNvGraphicFramePr>
            <a:graphicFrameLocks noGrp="1"/>
          </p:cNvGraphicFramePr>
          <p:nvPr>
            <p:extLst>
              <p:ext uri="{D42A27DB-BD31-4B8C-83A1-F6EECF244321}">
                <p14:modId xmlns:p14="http://schemas.microsoft.com/office/powerpoint/2010/main" val="3824756589"/>
              </p:ext>
            </p:extLst>
          </p:nvPr>
        </p:nvGraphicFramePr>
        <p:xfrm>
          <a:off x="564949" y="1414100"/>
          <a:ext cx="10120772" cy="4598300"/>
        </p:xfrm>
        <a:graphic>
          <a:graphicData uri="http://schemas.openxmlformats.org/drawingml/2006/table">
            <a:tbl>
              <a:tblPr firstRow="1" bandRow="1">
                <a:tableStyleId>{5C22544A-7EE6-4342-B048-85BDC9FD1C3A}</a:tableStyleId>
              </a:tblPr>
              <a:tblGrid>
                <a:gridCol w="3415408">
                  <a:extLst>
                    <a:ext uri="{9D8B030D-6E8A-4147-A177-3AD203B41FA5}">
                      <a16:colId xmlns:a16="http://schemas.microsoft.com/office/drawing/2014/main" val="3599165593"/>
                    </a:ext>
                  </a:extLst>
                </a:gridCol>
                <a:gridCol w="6705364">
                  <a:extLst>
                    <a:ext uri="{9D8B030D-6E8A-4147-A177-3AD203B41FA5}">
                      <a16:colId xmlns:a16="http://schemas.microsoft.com/office/drawing/2014/main" val="1106124373"/>
                    </a:ext>
                  </a:extLst>
                </a:gridCol>
              </a:tblGrid>
              <a:tr h="656900">
                <a:tc>
                  <a:txBody>
                    <a:bodyPr/>
                    <a:lstStyle/>
                    <a:p>
                      <a:pPr algn="ctr"/>
                      <a:r>
                        <a:rPr lang="en-US" sz="2000" dirty="0"/>
                        <a:t>Risk Area</a:t>
                      </a:r>
                    </a:p>
                  </a:txBody>
                  <a:tcPr anchor="ctr"/>
                </a:tc>
                <a:tc>
                  <a:txBody>
                    <a:bodyPr/>
                    <a:lstStyle/>
                    <a:p>
                      <a:pPr algn="ctr"/>
                      <a:r>
                        <a:rPr lang="en-US" sz="2000" dirty="0"/>
                        <a:t>Potential Impact(s)</a:t>
                      </a:r>
                    </a:p>
                  </a:txBody>
                  <a:tcPr anchor="ctr"/>
                </a:tc>
                <a:extLst>
                  <a:ext uri="{0D108BD9-81ED-4DB2-BD59-A6C34878D82A}">
                    <a16:rowId xmlns:a16="http://schemas.microsoft.com/office/drawing/2014/main" val="563243895"/>
                  </a:ext>
                </a:extLst>
              </a:tr>
              <a:tr h="656900">
                <a:tc>
                  <a:txBody>
                    <a:bodyPr/>
                    <a:lstStyle/>
                    <a:p>
                      <a:r>
                        <a:rPr lang="en-US" sz="2000" dirty="0"/>
                        <a:t>Contract Eligibility</a:t>
                      </a:r>
                    </a:p>
                  </a:txBody>
                  <a:tcPr anchor="ctr"/>
                </a:tc>
                <a:tc>
                  <a:txBody>
                    <a:bodyPr/>
                    <a:lstStyle/>
                    <a:p>
                      <a:r>
                        <a:rPr lang="en-US" sz="2000" dirty="0"/>
                        <a:t>Inability to bid or renew DoD contracts</a:t>
                      </a:r>
                    </a:p>
                  </a:txBody>
                  <a:tcPr anchor="ctr"/>
                </a:tc>
                <a:extLst>
                  <a:ext uri="{0D108BD9-81ED-4DB2-BD59-A6C34878D82A}">
                    <a16:rowId xmlns:a16="http://schemas.microsoft.com/office/drawing/2014/main" val="1250350761"/>
                  </a:ext>
                </a:extLst>
              </a:tr>
              <a:tr h="656900">
                <a:tc>
                  <a:txBody>
                    <a:bodyPr/>
                    <a:lstStyle/>
                    <a:p>
                      <a:r>
                        <a:rPr lang="en-US" sz="2000" dirty="0"/>
                        <a:t>Legal</a:t>
                      </a:r>
                    </a:p>
                  </a:txBody>
                  <a:tcPr anchor="ctr"/>
                </a:tc>
                <a:tc>
                  <a:txBody>
                    <a:bodyPr/>
                    <a:lstStyle/>
                    <a:p>
                      <a:r>
                        <a:rPr lang="en-US" sz="2000" dirty="0"/>
                        <a:t>FCA fines, whistleblower suits, treble damages</a:t>
                      </a:r>
                    </a:p>
                  </a:txBody>
                  <a:tcPr anchor="ctr"/>
                </a:tc>
                <a:extLst>
                  <a:ext uri="{0D108BD9-81ED-4DB2-BD59-A6C34878D82A}">
                    <a16:rowId xmlns:a16="http://schemas.microsoft.com/office/drawing/2014/main" val="1627928007"/>
                  </a:ext>
                </a:extLst>
              </a:tr>
              <a:tr h="656900">
                <a:tc>
                  <a:txBody>
                    <a:bodyPr/>
                    <a:lstStyle/>
                    <a:p>
                      <a:r>
                        <a:rPr lang="en-US" sz="2000" dirty="0"/>
                        <a:t>Financial</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Lost revenue, higher insurance, breach costs</a:t>
                      </a:r>
                    </a:p>
                  </a:txBody>
                  <a:tcPr anchor="ctr"/>
                </a:tc>
                <a:extLst>
                  <a:ext uri="{0D108BD9-81ED-4DB2-BD59-A6C34878D82A}">
                    <a16:rowId xmlns:a16="http://schemas.microsoft.com/office/drawing/2014/main" val="548428882"/>
                  </a:ext>
                </a:extLst>
              </a:tr>
              <a:tr h="656900">
                <a:tc>
                  <a:txBody>
                    <a:bodyPr/>
                    <a:lstStyle/>
                    <a:p>
                      <a:r>
                        <a:rPr lang="en-US" sz="2000" dirty="0"/>
                        <a:t>Regulatory</a:t>
                      </a:r>
                    </a:p>
                  </a:txBody>
                  <a:tcPr anchor="ctr"/>
                </a:tc>
                <a:tc>
                  <a:txBody>
                    <a:bodyPr/>
                    <a:lstStyle/>
                    <a:p>
                      <a:r>
                        <a:rPr lang="fr-FR" sz="2000" dirty="0"/>
                        <a:t>Fines from multiple agencies (e.g., DoD, SEC, FTC, etc.)</a:t>
                      </a:r>
                      <a:endParaRPr lang="en-US" sz="2000" dirty="0"/>
                    </a:p>
                  </a:txBody>
                  <a:tcPr anchor="ctr"/>
                </a:tc>
                <a:extLst>
                  <a:ext uri="{0D108BD9-81ED-4DB2-BD59-A6C34878D82A}">
                    <a16:rowId xmlns:a16="http://schemas.microsoft.com/office/drawing/2014/main" val="216154596"/>
                  </a:ext>
                </a:extLst>
              </a:tr>
              <a:tr h="656900">
                <a:tc>
                  <a:txBody>
                    <a:bodyPr/>
                    <a:lstStyle/>
                    <a:p>
                      <a:r>
                        <a:rPr lang="en-US" sz="2000" dirty="0"/>
                        <a:t>National Security</a:t>
                      </a:r>
                    </a:p>
                  </a:txBody>
                  <a:tcPr anchor="ctr"/>
                </a:tc>
                <a:tc>
                  <a:txBody>
                    <a:bodyPr/>
                    <a:lstStyle/>
                    <a:p>
                      <a:r>
                        <a:rPr lang="en-US" sz="2000" dirty="0"/>
                        <a:t>Criminal prosecution, debarment</a:t>
                      </a:r>
                    </a:p>
                  </a:txBody>
                  <a:tcPr anchor="ctr"/>
                </a:tc>
                <a:extLst>
                  <a:ext uri="{0D108BD9-81ED-4DB2-BD59-A6C34878D82A}">
                    <a16:rowId xmlns:a16="http://schemas.microsoft.com/office/drawing/2014/main" val="1535527850"/>
                  </a:ext>
                </a:extLst>
              </a:tr>
              <a:tr h="656900">
                <a:tc>
                  <a:txBody>
                    <a:bodyPr/>
                    <a:lstStyle/>
                    <a:p>
                      <a:r>
                        <a:rPr lang="en-US" sz="2000" dirty="0"/>
                        <a:t>Reputation</a:t>
                      </a:r>
                    </a:p>
                  </a:txBody>
                  <a:tcPr anchor="ctr"/>
                </a:tc>
                <a:tc>
                  <a:txBody>
                    <a:bodyPr/>
                    <a:lstStyle/>
                    <a:p>
                      <a:r>
                        <a:rPr lang="en-US" sz="2000" dirty="0"/>
                        <a:t>Loss of trust, negative media coverage</a:t>
                      </a:r>
                    </a:p>
                  </a:txBody>
                  <a:tcPr anchor="ctr"/>
                </a:tc>
                <a:extLst>
                  <a:ext uri="{0D108BD9-81ED-4DB2-BD59-A6C34878D82A}">
                    <a16:rowId xmlns:a16="http://schemas.microsoft.com/office/drawing/2014/main" val="2451800060"/>
                  </a:ext>
                </a:extLst>
              </a:tr>
            </a:tbl>
          </a:graphicData>
        </a:graphic>
      </p:graphicFrame>
      <p:pic>
        <p:nvPicPr>
          <p:cNvPr id="3" name="Picture 2">
            <a:extLst>
              <a:ext uri="{FF2B5EF4-FFF2-40B4-BE49-F238E27FC236}">
                <a16:creationId xmlns:a16="http://schemas.microsoft.com/office/drawing/2014/main" id="{A988BA9B-1146-F245-5CFB-0BA319429B8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76253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9F4428-0D28-BF64-B0BE-2E7A63F9CA72}"/>
              </a:ext>
            </a:extLst>
          </p:cNvPr>
          <p:cNvSpPr/>
          <p:nvPr/>
        </p:nvSpPr>
        <p:spPr>
          <a:xfrm>
            <a:off x="77382" y="57317"/>
            <a:ext cx="274320" cy="26812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9" name="Content Placeholder 8">
            <a:extLst>
              <a:ext uri="{FF2B5EF4-FFF2-40B4-BE49-F238E27FC236}">
                <a16:creationId xmlns:a16="http://schemas.microsoft.com/office/drawing/2014/main" id="{29996D2C-B88B-4C7B-8780-8FF71E604BAA}"/>
              </a:ext>
            </a:extLst>
          </p:cNvPr>
          <p:cNvSpPr>
            <a:spLocks noGrp="1"/>
          </p:cNvSpPr>
          <p:nvPr>
            <p:ph sz="half" idx="1"/>
          </p:nvPr>
        </p:nvSpPr>
        <p:spPr>
          <a:xfrm>
            <a:off x="584792" y="913332"/>
            <a:ext cx="8972866" cy="5493155"/>
          </a:xfrm>
        </p:spPr>
        <p:txBody>
          <a:bodyPr>
            <a:noAutofit/>
          </a:bodyPr>
          <a:lstStyle/>
          <a:p>
            <a:pPr marL="0" indent="0">
              <a:lnSpc>
                <a:spcPct val="160000"/>
              </a:lnSpc>
              <a:buNone/>
            </a:pPr>
            <a:r>
              <a:rPr lang="en-US" sz="2000" b="1" dirty="0">
                <a:solidFill>
                  <a:schemeClr val="tx1"/>
                </a:solidFill>
              </a:rPr>
              <a:t>Key Documents</a:t>
            </a:r>
          </a:p>
          <a:p>
            <a:r>
              <a:rPr lang="en-US" sz="2000" dirty="0">
                <a:hlinkClick r:id="rId3"/>
              </a:rPr>
              <a:t>NIST</a:t>
            </a:r>
            <a:r>
              <a:rPr lang="en-US" sz="2000" b="1" dirty="0">
                <a:hlinkClick r:id="rId3"/>
              </a:rPr>
              <a:t> </a:t>
            </a:r>
            <a:r>
              <a:rPr lang="en-US" sz="2000" dirty="0">
                <a:hlinkClick r:id="rId3"/>
              </a:rPr>
              <a:t>SP 800-171 Rev 2 </a:t>
            </a:r>
            <a:r>
              <a:rPr lang="en-US" sz="2000" dirty="0"/>
              <a:t>and </a:t>
            </a:r>
            <a:r>
              <a:rPr lang="en-US" sz="2000" dirty="0">
                <a:hlinkClick r:id="rId4"/>
              </a:rPr>
              <a:t>NIST SP 800-171A</a:t>
            </a:r>
            <a:endParaRPr lang="en-US" sz="2000" dirty="0"/>
          </a:p>
          <a:p>
            <a:r>
              <a:rPr lang="it-IT" sz="2000" dirty="0">
                <a:hlinkClick r:id="rId5"/>
              </a:rPr>
              <a:t>CMMC Resources and Documentation</a:t>
            </a:r>
            <a:endParaRPr lang="it-IT" sz="2000" dirty="0"/>
          </a:p>
          <a:p>
            <a:r>
              <a:rPr lang="it-IT" sz="2000" dirty="0">
                <a:hlinkClick r:id="rId6"/>
              </a:rPr>
              <a:t>Class Deviation </a:t>
            </a:r>
            <a:r>
              <a:rPr lang="it-IT" sz="2000" dirty="0"/>
              <a:t>to </a:t>
            </a:r>
            <a:r>
              <a:rPr lang="it-IT" sz="2000" dirty="0">
                <a:hlinkClick r:id="rId7"/>
              </a:rPr>
              <a:t>DFARS Clause 252.204-7012</a:t>
            </a:r>
            <a:endParaRPr lang="it-IT" sz="2000" dirty="0"/>
          </a:p>
          <a:p>
            <a:r>
              <a:rPr lang="en-US" sz="2000" dirty="0">
                <a:effectLst/>
                <a:latin typeface="Trebuchet MS (Body)"/>
                <a:hlinkClick r:id="rId8"/>
              </a:rPr>
              <a:t>32 CFR Part 170</a:t>
            </a:r>
            <a:endParaRPr lang="en-US" sz="2000" dirty="0">
              <a:effectLst/>
              <a:latin typeface="Trebuchet MS (Body)"/>
            </a:endParaRPr>
          </a:p>
          <a:p>
            <a:r>
              <a:rPr lang="en-US" sz="2000" dirty="0">
                <a:effectLst/>
                <a:latin typeface="Trebuchet MS (Body)"/>
                <a:hlinkClick r:id="rId9"/>
              </a:rPr>
              <a:t>48 CFR Parts 204, 212, 217 and 252</a:t>
            </a:r>
            <a:endParaRPr lang="en-US" sz="2000" dirty="0">
              <a:latin typeface="Trebuchet MS (Body)"/>
            </a:endParaRPr>
          </a:p>
          <a:p>
            <a:r>
              <a:rPr lang="en-US" sz="2000" dirty="0"/>
              <a:t>For more information on the CUI categories, refer to the following CUI Registries </a:t>
            </a:r>
          </a:p>
          <a:p>
            <a:pPr lvl="1"/>
            <a:r>
              <a:rPr lang="en-US" sz="1800" dirty="0"/>
              <a:t>(NARA), </a:t>
            </a:r>
            <a:r>
              <a:rPr lang="en-US" sz="1800" dirty="0">
                <a:effectLst/>
                <a:hlinkClick r:id="rId10"/>
              </a:rPr>
              <a:t>http://www.archives.gov/cui/registry/category-list.html</a:t>
            </a:r>
            <a:endParaRPr lang="en-US" sz="1800" dirty="0"/>
          </a:p>
          <a:p>
            <a:pPr lvl="1"/>
            <a:r>
              <a:rPr lang="en-US" sz="1800" dirty="0"/>
              <a:t>(DoD), </a:t>
            </a:r>
            <a:r>
              <a:rPr lang="it-IT" sz="1800" dirty="0">
                <a:hlinkClick r:id="rId11"/>
              </a:rPr>
              <a:t>https://www.dodcui.mil/Home/DoD-CUI-Registry/</a:t>
            </a:r>
            <a:endParaRPr lang="it-IT" sz="1800" dirty="0"/>
          </a:p>
          <a:p>
            <a:endParaRPr lang="en-US" sz="2000" dirty="0">
              <a:solidFill>
                <a:schemeClr val="tx1"/>
              </a:solidFill>
            </a:endParaRP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1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itle 1">
            <a:extLst>
              <a:ext uri="{FF2B5EF4-FFF2-40B4-BE49-F238E27FC236}">
                <a16:creationId xmlns:a16="http://schemas.microsoft.com/office/drawing/2014/main" id="{ADF858A3-8CBB-4F4E-8F08-4C708AF20C1A}"/>
              </a:ext>
            </a:extLst>
          </p:cNvPr>
          <p:cNvSpPr txBox="1">
            <a:spLocks/>
          </p:cNvSpPr>
          <p:nvPr/>
        </p:nvSpPr>
        <p:spPr>
          <a:xfrm>
            <a:off x="469778" y="325441"/>
            <a:ext cx="9417172" cy="69075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rebuchet MS" panose="020B0603020202020204"/>
                <a:ea typeface="+mj-ea"/>
                <a:cs typeface="+mj-cs"/>
              </a:rPr>
              <a:t>Protecting U.S. Government Information: CUI (cont’d)</a:t>
            </a:r>
          </a:p>
        </p:txBody>
      </p:sp>
      <p:sp>
        <p:nvSpPr>
          <p:cNvPr id="2" name="Footer Placeholder 3">
            <a:extLst>
              <a:ext uri="{FF2B5EF4-FFF2-40B4-BE49-F238E27FC236}">
                <a16:creationId xmlns:a16="http://schemas.microsoft.com/office/drawing/2014/main" id="{2B29CE26-8FBC-7B34-A1D8-971C33A21D89}"/>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271076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Rulemaking</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Overview</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23</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107275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97E6-5B1B-422C-8E03-C6D8EC5D9E76}"/>
              </a:ext>
            </a:extLst>
          </p:cNvPr>
          <p:cNvSpPr>
            <a:spLocks noGrp="1"/>
          </p:cNvSpPr>
          <p:nvPr>
            <p:ph type="title"/>
          </p:nvPr>
        </p:nvSpPr>
        <p:spPr>
          <a:xfrm>
            <a:off x="187142" y="327025"/>
            <a:ext cx="9636748" cy="690751"/>
          </a:xfrm>
        </p:spPr>
        <p:txBody>
          <a:bodyPr>
            <a:normAutofit fontScale="90000"/>
          </a:bodyPr>
          <a:lstStyle/>
          <a:p>
            <a:r>
              <a:rPr lang="en-US"/>
              <a:t>Cybersecurity Maturity Model Certification (CMMC)</a:t>
            </a:r>
          </a:p>
        </p:txBody>
      </p:sp>
      <p:sp>
        <p:nvSpPr>
          <p:cNvPr id="5" name="Slide Number Placeholder 4">
            <a:extLst>
              <a:ext uri="{FF2B5EF4-FFF2-40B4-BE49-F238E27FC236}">
                <a16:creationId xmlns:a16="http://schemas.microsoft.com/office/drawing/2014/main" id="{1E874508-0710-4A55-820A-8B1F45AD90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4A3C608-3FB1-49E5-A408-1C6DED422F5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A425E264-FFE7-43BE-B0E9-BB96C4BC43DC}"/>
              </a:ext>
            </a:extLst>
          </p:cNvPr>
          <p:cNvSpPr txBox="1"/>
          <p:nvPr/>
        </p:nvSpPr>
        <p:spPr>
          <a:xfrm>
            <a:off x="5189523" y="6501146"/>
            <a:ext cx="612492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Department of Defense CMMC Program| October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https://www.federalregister.gov/documents/2024/10/15/2024-22905/cybersecurity-maturity-model-certification-cmmc-program</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Footer Placeholder 3">
            <a:extLst>
              <a:ext uri="{FF2B5EF4-FFF2-40B4-BE49-F238E27FC236}">
                <a16:creationId xmlns:a16="http://schemas.microsoft.com/office/drawing/2014/main" id="{51B8B771-55FD-D61A-205C-273994E9C2B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1" name="TextBox 10">
            <a:extLst>
              <a:ext uri="{FF2B5EF4-FFF2-40B4-BE49-F238E27FC236}">
                <a16:creationId xmlns:a16="http://schemas.microsoft.com/office/drawing/2014/main" id="{F5639925-90F8-9F81-15A3-A84B9EF0C9AB}"/>
              </a:ext>
            </a:extLst>
          </p:cNvPr>
          <p:cNvSpPr txBox="1"/>
          <p:nvPr/>
        </p:nvSpPr>
        <p:spPr>
          <a:xfrm>
            <a:off x="636457" y="923881"/>
            <a:ext cx="4994068"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Policy Final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32 Code of Federal Regulations (CFR) 170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Authorizes the DoD to implement the CMMC program, framework and components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DoD published the final rule in Oct 2024 with an effective date of Dec 2024</a:t>
            </a:r>
            <a:endParaRPr kumimoji="0" lang="en-US" sz="2000" b="1"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FD046FB-6CBF-92D9-68BD-C43B217FAB69}"/>
              </a:ext>
            </a:extLst>
          </p:cNvPr>
          <p:cNvSpPr txBox="1"/>
          <p:nvPr/>
        </p:nvSpPr>
        <p:spPr>
          <a:xfrm>
            <a:off x="6760339" y="3095932"/>
            <a:ext cx="4325350"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DoD Requirements Pending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48 CFR DFARS 252.204-7021 &amp; 7025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Establishes the requirements for incorporating CMMC into DoD contracts*</a:t>
            </a:r>
          </a:p>
          <a:p>
            <a:pPr marL="342900" indent="-342900" defTabSz="9144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DoD published the Final Rule in September 2025 </a:t>
            </a:r>
          </a:p>
          <a:p>
            <a:pPr marL="342900" indent="-342900" defTabSz="9144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CMMC Phase 1 implementation of self-assessments to begin Nov 10, 2025</a:t>
            </a:r>
          </a:p>
        </p:txBody>
      </p:sp>
      <p:grpSp>
        <p:nvGrpSpPr>
          <p:cNvPr id="14" name="Group 13">
            <a:extLst>
              <a:ext uri="{FF2B5EF4-FFF2-40B4-BE49-F238E27FC236}">
                <a16:creationId xmlns:a16="http://schemas.microsoft.com/office/drawing/2014/main" id="{3E313257-90F8-93FE-4508-A6C6812414CD}"/>
              </a:ext>
            </a:extLst>
          </p:cNvPr>
          <p:cNvGrpSpPr/>
          <p:nvPr/>
        </p:nvGrpSpPr>
        <p:grpSpPr>
          <a:xfrm>
            <a:off x="3492084" y="3629517"/>
            <a:ext cx="1068281" cy="1111899"/>
            <a:chOff x="-5776913" y="3944938"/>
            <a:chExt cx="1341438" cy="1058863"/>
          </a:xfrm>
          <a:solidFill>
            <a:schemeClr val="accent1">
              <a:lumMod val="75000"/>
            </a:schemeClr>
          </a:solidFill>
        </p:grpSpPr>
        <p:sp>
          <p:nvSpPr>
            <p:cNvPr id="15" name="Freeform 12">
              <a:extLst>
                <a:ext uri="{FF2B5EF4-FFF2-40B4-BE49-F238E27FC236}">
                  <a16:creationId xmlns:a16="http://schemas.microsoft.com/office/drawing/2014/main" id="{2DFB60AB-1EE9-9E27-9021-536073279AE5}"/>
                </a:ext>
              </a:extLst>
            </p:cNvPr>
            <p:cNvSpPr>
              <a:spLocks noEditPoints="1"/>
            </p:cNvSpPr>
            <p:nvPr/>
          </p:nvSpPr>
          <p:spPr bwMode="auto">
            <a:xfrm>
              <a:off x="-5776913" y="4340226"/>
              <a:ext cx="1341438" cy="269875"/>
            </a:xfrm>
            <a:custGeom>
              <a:avLst/>
              <a:gdLst>
                <a:gd name="T0" fmla="*/ 0 w 1474"/>
                <a:gd name="T1" fmla="*/ 139 h 297"/>
                <a:gd name="T2" fmla="*/ 42 w 1474"/>
                <a:gd name="T3" fmla="*/ 117 h 297"/>
                <a:gd name="T4" fmla="*/ 255 w 1474"/>
                <a:gd name="T5" fmla="*/ 117 h 297"/>
                <a:gd name="T6" fmla="*/ 271 w 1474"/>
                <a:gd name="T7" fmla="*/ 108 h 297"/>
                <a:gd name="T8" fmla="*/ 413 w 1474"/>
                <a:gd name="T9" fmla="*/ 1 h 297"/>
                <a:gd name="T10" fmla="*/ 552 w 1474"/>
                <a:gd name="T11" fmla="*/ 111 h 297"/>
                <a:gd name="T12" fmla="*/ 554 w 1474"/>
                <a:gd name="T13" fmla="*/ 117 h 297"/>
                <a:gd name="T14" fmla="*/ 572 w 1474"/>
                <a:gd name="T15" fmla="*/ 117 h 297"/>
                <a:gd name="T16" fmla="*/ 1430 w 1474"/>
                <a:gd name="T17" fmla="*/ 117 h 297"/>
                <a:gd name="T18" fmla="*/ 1474 w 1474"/>
                <a:gd name="T19" fmla="*/ 139 h 297"/>
                <a:gd name="T20" fmla="*/ 1474 w 1474"/>
                <a:gd name="T21" fmla="*/ 156 h 297"/>
                <a:gd name="T22" fmla="*/ 1431 w 1474"/>
                <a:gd name="T23" fmla="*/ 180 h 297"/>
                <a:gd name="T24" fmla="*/ 572 w 1474"/>
                <a:gd name="T25" fmla="*/ 180 h 297"/>
                <a:gd name="T26" fmla="*/ 549 w 1474"/>
                <a:gd name="T27" fmla="*/ 196 h 297"/>
                <a:gd name="T28" fmla="*/ 411 w 1474"/>
                <a:gd name="T29" fmla="*/ 297 h 297"/>
                <a:gd name="T30" fmla="*/ 273 w 1474"/>
                <a:gd name="T31" fmla="*/ 195 h 297"/>
                <a:gd name="T32" fmla="*/ 252 w 1474"/>
                <a:gd name="T33" fmla="*/ 180 h 297"/>
                <a:gd name="T34" fmla="*/ 39 w 1474"/>
                <a:gd name="T35" fmla="*/ 180 h 297"/>
                <a:gd name="T36" fmla="*/ 0 w 1474"/>
                <a:gd name="T37" fmla="*/ 156 h 297"/>
                <a:gd name="T38" fmla="*/ 0 w 1474"/>
                <a:gd name="T39" fmla="*/ 139 h 297"/>
                <a:gd name="T40" fmla="*/ 495 w 1474"/>
                <a:gd name="T41" fmla="*/ 149 h 297"/>
                <a:gd name="T42" fmla="*/ 412 w 1474"/>
                <a:gd name="T43" fmla="*/ 64 h 297"/>
                <a:gd name="T44" fmla="*/ 327 w 1474"/>
                <a:gd name="T45" fmla="*/ 149 h 297"/>
                <a:gd name="T46" fmla="*/ 411 w 1474"/>
                <a:gd name="T47" fmla="*/ 233 h 297"/>
                <a:gd name="T48" fmla="*/ 495 w 1474"/>
                <a:gd name="T49"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4" h="297">
                  <a:moveTo>
                    <a:pt x="0" y="139"/>
                  </a:moveTo>
                  <a:cubicBezTo>
                    <a:pt x="9" y="122"/>
                    <a:pt x="23" y="116"/>
                    <a:pt x="42" y="117"/>
                  </a:cubicBezTo>
                  <a:cubicBezTo>
                    <a:pt x="113" y="117"/>
                    <a:pt x="184" y="117"/>
                    <a:pt x="255" y="117"/>
                  </a:cubicBezTo>
                  <a:cubicBezTo>
                    <a:pt x="262" y="117"/>
                    <a:pt x="268" y="118"/>
                    <a:pt x="271" y="108"/>
                  </a:cubicBezTo>
                  <a:cubicBezTo>
                    <a:pt x="293" y="40"/>
                    <a:pt x="347" y="0"/>
                    <a:pt x="413" y="1"/>
                  </a:cubicBezTo>
                  <a:cubicBezTo>
                    <a:pt x="477" y="2"/>
                    <a:pt x="532" y="45"/>
                    <a:pt x="552" y="111"/>
                  </a:cubicBezTo>
                  <a:cubicBezTo>
                    <a:pt x="553" y="112"/>
                    <a:pt x="553" y="114"/>
                    <a:pt x="554" y="117"/>
                  </a:cubicBezTo>
                  <a:cubicBezTo>
                    <a:pt x="560" y="117"/>
                    <a:pt x="566" y="117"/>
                    <a:pt x="572" y="117"/>
                  </a:cubicBezTo>
                  <a:cubicBezTo>
                    <a:pt x="858" y="117"/>
                    <a:pt x="1144" y="117"/>
                    <a:pt x="1430" y="117"/>
                  </a:cubicBezTo>
                  <a:cubicBezTo>
                    <a:pt x="1450" y="117"/>
                    <a:pt x="1465" y="121"/>
                    <a:pt x="1474" y="139"/>
                  </a:cubicBezTo>
                  <a:cubicBezTo>
                    <a:pt x="1474" y="145"/>
                    <a:pt x="1474" y="151"/>
                    <a:pt x="1474" y="156"/>
                  </a:cubicBezTo>
                  <a:cubicBezTo>
                    <a:pt x="1466" y="176"/>
                    <a:pt x="1451" y="180"/>
                    <a:pt x="1431" y="180"/>
                  </a:cubicBezTo>
                  <a:cubicBezTo>
                    <a:pt x="1145" y="180"/>
                    <a:pt x="858" y="180"/>
                    <a:pt x="572" y="180"/>
                  </a:cubicBezTo>
                  <a:cubicBezTo>
                    <a:pt x="559" y="180"/>
                    <a:pt x="553" y="182"/>
                    <a:pt x="549" y="196"/>
                  </a:cubicBezTo>
                  <a:cubicBezTo>
                    <a:pt x="530" y="257"/>
                    <a:pt x="474" y="297"/>
                    <a:pt x="411" y="297"/>
                  </a:cubicBezTo>
                  <a:cubicBezTo>
                    <a:pt x="350" y="296"/>
                    <a:pt x="293" y="255"/>
                    <a:pt x="273" y="195"/>
                  </a:cubicBezTo>
                  <a:cubicBezTo>
                    <a:pt x="269" y="183"/>
                    <a:pt x="264" y="180"/>
                    <a:pt x="252" y="180"/>
                  </a:cubicBezTo>
                  <a:cubicBezTo>
                    <a:pt x="181" y="180"/>
                    <a:pt x="110" y="180"/>
                    <a:pt x="39" y="180"/>
                  </a:cubicBezTo>
                  <a:cubicBezTo>
                    <a:pt x="20" y="181"/>
                    <a:pt x="7" y="174"/>
                    <a:pt x="0" y="156"/>
                  </a:cubicBezTo>
                  <a:cubicBezTo>
                    <a:pt x="0" y="151"/>
                    <a:pt x="0" y="145"/>
                    <a:pt x="0" y="139"/>
                  </a:cubicBezTo>
                  <a:close/>
                  <a:moveTo>
                    <a:pt x="495" y="149"/>
                  </a:moveTo>
                  <a:cubicBezTo>
                    <a:pt x="496" y="102"/>
                    <a:pt x="459" y="65"/>
                    <a:pt x="412" y="64"/>
                  </a:cubicBezTo>
                  <a:cubicBezTo>
                    <a:pt x="366" y="64"/>
                    <a:pt x="327" y="102"/>
                    <a:pt x="327" y="149"/>
                  </a:cubicBezTo>
                  <a:cubicBezTo>
                    <a:pt x="327" y="195"/>
                    <a:pt x="365" y="233"/>
                    <a:pt x="411" y="233"/>
                  </a:cubicBezTo>
                  <a:cubicBezTo>
                    <a:pt x="457" y="233"/>
                    <a:pt x="495" y="196"/>
                    <a:pt x="49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6" name="Freeform 13">
              <a:extLst>
                <a:ext uri="{FF2B5EF4-FFF2-40B4-BE49-F238E27FC236}">
                  <a16:creationId xmlns:a16="http://schemas.microsoft.com/office/drawing/2014/main" id="{EEE099E2-0C20-80AA-CA40-4AD8628F5B1F}"/>
                </a:ext>
              </a:extLst>
            </p:cNvPr>
            <p:cNvSpPr>
              <a:spLocks noEditPoints="1"/>
            </p:cNvSpPr>
            <p:nvPr/>
          </p:nvSpPr>
          <p:spPr bwMode="auto">
            <a:xfrm>
              <a:off x="-5776913" y="3944938"/>
              <a:ext cx="1339850" cy="268288"/>
            </a:xfrm>
            <a:custGeom>
              <a:avLst/>
              <a:gdLst>
                <a:gd name="T0" fmla="*/ 0 w 1473"/>
                <a:gd name="T1" fmla="*/ 138 h 296"/>
                <a:gd name="T2" fmla="*/ 44 w 1473"/>
                <a:gd name="T3" fmla="*/ 116 h 296"/>
                <a:gd name="T4" fmla="*/ 553 w 1473"/>
                <a:gd name="T5" fmla="*/ 116 h 296"/>
                <a:gd name="T6" fmla="*/ 574 w 1473"/>
                <a:gd name="T7" fmla="*/ 101 h 296"/>
                <a:gd name="T8" fmla="*/ 711 w 1473"/>
                <a:gd name="T9" fmla="*/ 0 h 296"/>
                <a:gd name="T10" fmla="*/ 850 w 1473"/>
                <a:gd name="T11" fmla="*/ 102 h 296"/>
                <a:gd name="T12" fmla="*/ 870 w 1473"/>
                <a:gd name="T13" fmla="*/ 116 h 296"/>
                <a:gd name="T14" fmla="*/ 1428 w 1473"/>
                <a:gd name="T15" fmla="*/ 116 h 296"/>
                <a:gd name="T16" fmla="*/ 1448 w 1473"/>
                <a:gd name="T17" fmla="*/ 118 h 296"/>
                <a:gd name="T18" fmla="*/ 1472 w 1473"/>
                <a:gd name="T19" fmla="*/ 150 h 296"/>
                <a:gd name="T20" fmla="*/ 1445 w 1473"/>
                <a:gd name="T21" fmla="*/ 179 h 296"/>
                <a:gd name="T22" fmla="*/ 1426 w 1473"/>
                <a:gd name="T23" fmla="*/ 180 h 296"/>
                <a:gd name="T24" fmla="*/ 870 w 1473"/>
                <a:gd name="T25" fmla="*/ 179 h 296"/>
                <a:gd name="T26" fmla="*/ 848 w 1473"/>
                <a:gd name="T27" fmla="*/ 195 h 296"/>
                <a:gd name="T28" fmla="*/ 711 w 1473"/>
                <a:gd name="T29" fmla="*/ 296 h 296"/>
                <a:gd name="T30" fmla="*/ 573 w 1473"/>
                <a:gd name="T31" fmla="*/ 196 h 296"/>
                <a:gd name="T32" fmla="*/ 548 w 1473"/>
                <a:gd name="T33" fmla="*/ 179 h 296"/>
                <a:gd name="T34" fmla="*/ 44 w 1473"/>
                <a:gd name="T35" fmla="*/ 180 h 296"/>
                <a:gd name="T36" fmla="*/ 0 w 1473"/>
                <a:gd name="T37" fmla="*/ 158 h 296"/>
                <a:gd name="T38" fmla="*/ 0 w 1473"/>
                <a:gd name="T39" fmla="*/ 138 h 296"/>
                <a:gd name="T40" fmla="*/ 712 w 1473"/>
                <a:gd name="T41" fmla="*/ 66 h 296"/>
                <a:gd name="T42" fmla="*/ 628 w 1473"/>
                <a:gd name="T43" fmla="*/ 149 h 296"/>
                <a:gd name="T44" fmla="*/ 713 w 1473"/>
                <a:gd name="T45" fmla="*/ 234 h 296"/>
                <a:gd name="T46" fmla="*/ 797 w 1473"/>
                <a:gd name="T47" fmla="*/ 149 h 296"/>
                <a:gd name="T48" fmla="*/ 712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9" y="120"/>
                    <a:pt x="24" y="116"/>
                    <a:pt x="44" y="116"/>
                  </a:cubicBezTo>
                  <a:cubicBezTo>
                    <a:pt x="214" y="116"/>
                    <a:pt x="383" y="116"/>
                    <a:pt x="553" y="116"/>
                  </a:cubicBezTo>
                  <a:cubicBezTo>
                    <a:pt x="565" y="116"/>
                    <a:pt x="570" y="113"/>
                    <a:pt x="574" y="101"/>
                  </a:cubicBezTo>
                  <a:cubicBezTo>
                    <a:pt x="593" y="41"/>
                    <a:pt x="649" y="0"/>
                    <a:pt x="711" y="0"/>
                  </a:cubicBezTo>
                  <a:cubicBezTo>
                    <a:pt x="773" y="0"/>
                    <a:pt x="831" y="42"/>
                    <a:pt x="850" y="102"/>
                  </a:cubicBezTo>
                  <a:cubicBezTo>
                    <a:pt x="854" y="114"/>
                    <a:pt x="859" y="116"/>
                    <a:pt x="870" y="116"/>
                  </a:cubicBezTo>
                  <a:cubicBezTo>
                    <a:pt x="1056" y="116"/>
                    <a:pt x="1242" y="116"/>
                    <a:pt x="1428" y="116"/>
                  </a:cubicBezTo>
                  <a:cubicBezTo>
                    <a:pt x="1434" y="116"/>
                    <a:pt x="1441" y="116"/>
                    <a:pt x="1448" y="118"/>
                  </a:cubicBezTo>
                  <a:cubicBezTo>
                    <a:pt x="1463" y="121"/>
                    <a:pt x="1473" y="134"/>
                    <a:pt x="1472" y="150"/>
                  </a:cubicBezTo>
                  <a:cubicBezTo>
                    <a:pt x="1471" y="166"/>
                    <a:pt x="1460" y="177"/>
                    <a:pt x="1445" y="179"/>
                  </a:cubicBezTo>
                  <a:cubicBezTo>
                    <a:pt x="1439" y="180"/>
                    <a:pt x="1432" y="180"/>
                    <a:pt x="1426" y="180"/>
                  </a:cubicBezTo>
                  <a:cubicBezTo>
                    <a:pt x="1241" y="180"/>
                    <a:pt x="1056" y="180"/>
                    <a:pt x="870" y="179"/>
                  </a:cubicBezTo>
                  <a:cubicBezTo>
                    <a:pt x="858" y="179"/>
                    <a:pt x="852" y="182"/>
                    <a:pt x="848" y="195"/>
                  </a:cubicBezTo>
                  <a:cubicBezTo>
                    <a:pt x="830" y="255"/>
                    <a:pt x="774" y="296"/>
                    <a:pt x="711" y="296"/>
                  </a:cubicBezTo>
                  <a:cubicBezTo>
                    <a:pt x="651" y="296"/>
                    <a:pt x="593" y="255"/>
                    <a:pt x="573" y="196"/>
                  </a:cubicBezTo>
                  <a:cubicBezTo>
                    <a:pt x="568" y="182"/>
                    <a:pt x="562" y="179"/>
                    <a:pt x="548" y="179"/>
                  </a:cubicBezTo>
                  <a:cubicBezTo>
                    <a:pt x="380" y="180"/>
                    <a:pt x="212" y="179"/>
                    <a:pt x="44" y="180"/>
                  </a:cubicBezTo>
                  <a:cubicBezTo>
                    <a:pt x="25" y="180"/>
                    <a:pt x="10" y="176"/>
                    <a:pt x="0" y="158"/>
                  </a:cubicBezTo>
                  <a:cubicBezTo>
                    <a:pt x="0" y="152"/>
                    <a:pt x="0" y="145"/>
                    <a:pt x="0" y="138"/>
                  </a:cubicBezTo>
                  <a:close/>
                  <a:moveTo>
                    <a:pt x="712" y="66"/>
                  </a:moveTo>
                  <a:cubicBezTo>
                    <a:pt x="665" y="66"/>
                    <a:pt x="628" y="102"/>
                    <a:pt x="628" y="149"/>
                  </a:cubicBezTo>
                  <a:cubicBezTo>
                    <a:pt x="627" y="196"/>
                    <a:pt x="666" y="234"/>
                    <a:pt x="713" y="234"/>
                  </a:cubicBezTo>
                  <a:cubicBezTo>
                    <a:pt x="759" y="234"/>
                    <a:pt x="797" y="195"/>
                    <a:pt x="797" y="149"/>
                  </a:cubicBezTo>
                  <a:cubicBezTo>
                    <a:pt x="796" y="103"/>
                    <a:pt x="758" y="66"/>
                    <a:pt x="71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17" name="Freeform 14">
              <a:extLst>
                <a:ext uri="{FF2B5EF4-FFF2-40B4-BE49-F238E27FC236}">
                  <a16:creationId xmlns:a16="http://schemas.microsoft.com/office/drawing/2014/main" id="{9E93291D-D900-157E-94F1-C6526C61D2BA}"/>
                </a:ext>
              </a:extLst>
            </p:cNvPr>
            <p:cNvSpPr>
              <a:spLocks noEditPoints="1"/>
            </p:cNvSpPr>
            <p:nvPr/>
          </p:nvSpPr>
          <p:spPr bwMode="auto">
            <a:xfrm>
              <a:off x="-5776913" y="4733926"/>
              <a:ext cx="1339850" cy="269875"/>
            </a:xfrm>
            <a:custGeom>
              <a:avLst/>
              <a:gdLst>
                <a:gd name="T0" fmla="*/ 0 w 1473"/>
                <a:gd name="T1" fmla="*/ 138 h 296"/>
                <a:gd name="T2" fmla="*/ 44 w 1473"/>
                <a:gd name="T3" fmla="*/ 117 h 296"/>
                <a:gd name="T4" fmla="*/ 862 w 1473"/>
                <a:gd name="T5" fmla="*/ 117 h 296"/>
                <a:gd name="T6" fmla="*/ 884 w 1473"/>
                <a:gd name="T7" fmla="*/ 102 h 296"/>
                <a:gd name="T8" fmla="*/ 1021 w 1473"/>
                <a:gd name="T9" fmla="*/ 1 h 296"/>
                <a:gd name="T10" fmla="*/ 1160 w 1473"/>
                <a:gd name="T11" fmla="*/ 103 h 296"/>
                <a:gd name="T12" fmla="*/ 1180 w 1473"/>
                <a:gd name="T13" fmla="*/ 117 h 296"/>
                <a:gd name="T14" fmla="*/ 1435 w 1473"/>
                <a:gd name="T15" fmla="*/ 117 h 296"/>
                <a:gd name="T16" fmla="*/ 1472 w 1473"/>
                <a:gd name="T17" fmla="*/ 146 h 296"/>
                <a:gd name="T18" fmla="*/ 1446 w 1473"/>
                <a:gd name="T19" fmla="*/ 179 h 296"/>
                <a:gd name="T20" fmla="*/ 1429 w 1473"/>
                <a:gd name="T21" fmla="*/ 180 h 296"/>
                <a:gd name="T22" fmla="*/ 1179 w 1473"/>
                <a:gd name="T23" fmla="*/ 180 h 296"/>
                <a:gd name="T24" fmla="*/ 1158 w 1473"/>
                <a:gd name="T25" fmla="*/ 194 h 296"/>
                <a:gd name="T26" fmla="*/ 1020 w 1473"/>
                <a:gd name="T27" fmla="*/ 296 h 296"/>
                <a:gd name="T28" fmla="*/ 881 w 1473"/>
                <a:gd name="T29" fmla="*/ 194 h 296"/>
                <a:gd name="T30" fmla="*/ 877 w 1473"/>
                <a:gd name="T31" fmla="*/ 180 h 296"/>
                <a:gd name="T32" fmla="*/ 859 w 1473"/>
                <a:gd name="T33" fmla="*/ 180 h 296"/>
                <a:gd name="T34" fmla="*/ 44 w 1473"/>
                <a:gd name="T35" fmla="*/ 181 h 296"/>
                <a:gd name="T36" fmla="*/ 0 w 1473"/>
                <a:gd name="T37" fmla="*/ 158 h 296"/>
                <a:gd name="T38" fmla="*/ 0 w 1473"/>
                <a:gd name="T39" fmla="*/ 138 h 296"/>
                <a:gd name="T40" fmla="*/ 1021 w 1473"/>
                <a:gd name="T41" fmla="*/ 66 h 296"/>
                <a:gd name="T42" fmla="*/ 936 w 1473"/>
                <a:gd name="T43" fmla="*/ 149 h 296"/>
                <a:gd name="T44" fmla="*/ 1020 w 1473"/>
                <a:gd name="T45" fmla="*/ 235 h 296"/>
                <a:gd name="T46" fmla="*/ 1105 w 1473"/>
                <a:gd name="T47" fmla="*/ 151 h 296"/>
                <a:gd name="T48" fmla="*/ 1021 w 1473"/>
                <a:gd name="T49"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3" h="296">
                  <a:moveTo>
                    <a:pt x="0" y="138"/>
                  </a:moveTo>
                  <a:cubicBezTo>
                    <a:pt x="10" y="121"/>
                    <a:pt x="25" y="117"/>
                    <a:pt x="44" y="117"/>
                  </a:cubicBezTo>
                  <a:cubicBezTo>
                    <a:pt x="317" y="117"/>
                    <a:pt x="589" y="117"/>
                    <a:pt x="862" y="117"/>
                  </a:cubicBezTo>
                  <a:cubicBezTo>
                    <a:pt x="874" y="117"/>
                    <a:pt x="880" y="115"/>
                    <a:pt x="884" y="102"/>
                  </a:cubicBezTo>
                  <a:cubicBezTo>
                    <a:pt x="903" y="41"/>
                    <a:pt x="958" y="1"/>
                    <a:pt x="1021" y="1"/>
                  </a:cubicBezTo>
                  <a:cubicBezTo>
                    <a:pt x="1083" y="0"/>
                    <a:pt x="1141" y="42"/>
                    <a:pt x="1160" y="103"/>
                  </a:cubicBezTo>
                  <a:cubicBezTo>
                    <a:pt x="1164" y="114"/>
                    <a:pt x="1168" y="117"/>
                    <a:pt x="1180" y="117"/>
                  </a:cubicBezTo>
                  <a:cubicBezTo>
                    <a:pt x="1265" y="117"/>
                    <a:pt x="1350" y="117"/>
                    <a:pt x="1435" y="117"/>
                  </a:cubicBezTo>
                  <a:cubicBezTo>
                    <a:pt x="1458" y="117"/>
                    <a:pt x="1471" y="128"/>
                    <a:pt x="1472" y="146"/>
                  </a:cubicBezTo>
                  <a:cubicBezTo>
                    <a:pt x="1473" y="163"/>
                    <a:pt x="1463" y="176"/>
                    <a:pt x="1446" y="179"/>
                  </a:cubicBezTo>
                  <a:cubicBezTo>
                    <a:pt x="1441" y="180"/>
                    <a:pt x="1435" y="180"/>
                    <a:pt x="1429" y="180"/>
                  </a:cubicBezTo>
                  <a:cubicBezTo>
                    <a:pt x="1346" y="180"/>
                    <a:pt x="1262" y="181"/>
                    <a:pt x="1179" y="180"/>
                  </a:cubicBezTo>
                  <a:cubicBezTo>
                    <a:pt x="1167" y="180"/>
                    <a:pt x="1162" y="182"/>
                    <a:pt x="1158" y="194"/>
                  </a:cubicBezTo>
                  <a:cubicBezTo>
                    <a:pt x="1139" y="256"/>
                    <a:pt x="1084" y="296"/>
                    <a:pt x="1020" y="296"/>
                  </a:cubicBezTo>
                  <a:cubicBezTo>
                    <a:pt x="959" y="296"/>
                    <a:pt x="901" y="254"/>
                    <a:pt x="881" y="194"/>
                  </a:cubicBezTo>
                  <a:cubicBezTo>
                    <a:pt x="880" y="190"/>
                    <a:pt x="879" y="186"/>
                    <a:pt x="877" y="180"/>
                  </a:cubicBezTo>
                  <a:cubicBezTo>
                    <a:pt x="871" y="180"/>
                    <a:pt x="865" y="180"/>
                    <a:pt x="859" y="180"/>
                  </a:cubicBezTo>
                  <a:cubicBezTo>
                    <a:pt x="587" y="180"/>
                    <a:pt x="315" y="180"/>
                    <a:pt x="44" y="181"/>
                  </a:cubicBezTo>
                  <a:cubicBezTo>
                    <a:pt x="24" y="181"/>
                    <a:pt x="9" y="176"/>
                    <a:pt x="0" y="158"/>
                  </a:cubicBezTo>
                  <a:cubicBezTo>
                    <a:pt x="0" y="152"/>
                    <a:pt x="0" y="145"/>
                    <a:pt x="0" y="138"/>
                  </a:cubicBezTo>
                  <a:close/>
                  <a:moveTo>
                    <a:pt x="1021" y="66"/>
                  </a:moveTo>
                  <a:cubicBezTo>
                    <a:pt x="974" y="66"/>
                    <a:pt x="936" y="103"/>
                    <a:pt x="936" y="149"/>
                  </a:cubicBezTo>
                  <a:cubicBezTo>
                    <a:pt x="935" y="196"/>
                    <a:pt x="973" y="235"/>
                    <a:pt x="1020" y="235"/>
                  </a:cubicBezTo>
                  <a:cubicBezTo>
                    <a:pt x="1067" y="235"/>
                    <a:pt x="1104" y="198"/>
                    <a:pt x="1105" y="151"/>
                  </a:cubicBezTo>
                  <a:cubicBezTo>
                    <a:pt x="1105" y="105"/>
                    <a:pt x="1067" y="66"/>
                    <a:pt x="102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60552DDC-E2B9-013E-5497-DCC58FD27682}"/>
              </a:ext>
            </a:extLst>
          </p:cNvPr>
          <p:cNvGrpSpPr/>
          <p:nvPr/>
        </p:nvGrpSpPr>
        <p:grpSpPr>
          <a:xfrm>
            <a:off x="1405879" y="3512284"/>
            <a:ext cx="1161095" cy="1290268"/>
            <a:chOff x="-3890963" y="3852863"/>
            <a:chExt cx="1398588" cy="1398588"/>
          </a:xfrm>
          <a:solidFill>
            <a:schemeClr val="accent1">
              <a:lumMod val="75000"/>
            </a:schemeClr>
          </a:solidFill>
        </p:grpSpPr>
        <p:sp>
          <p:nvSpPr>
            <p:cNvPr id="19" name="Freeform 20">
              <a:extLst>
                <a:ext uri="{FF2B5EF4-FFF2-40B4-BE49-F238E27FC236}">
                  <a16:creationId xmlns:a16="http://schemas.microsoft.com/office/drawing/2014/main" id="{598111B3-08B1-E4BC-D2B1-7994F5DD32C1}"/>
                </a:ext>
              </a:extLst>
            </p:cNvPr>
            <p:cNvSpPr>
              <a:spLocks noEditPoints="1"/>
            </p:cNvSpPr>
            <p:nvPr/>
          </p:nvSpPr>
          <p:spPr bwMode="auto">
            <a:xfrm>
              <a:off x="-3890963" y="3852863"/>
              <a:ext cx="1398588" cy="1398588"/>
            </a:xfrm>
            <a:custGeom>
              <a:avLst/>
              <a:gdLst>
                <a:gd name="T0" fmla="*/ 939 w 1536"/>
                <a:gd name="T1" fmla="*/ 114 h 1535"/>
                <a:gd name="T2" fmla="*/ 1028 w 1536"/>
                <a:gd name="T3" fmla="*/ 236 h 1535"/>
                <a:gd name="T4" fmla="*/ 1263 w 1536"/>
                <a:gd name="T5" fmla="*/ 177 h 1535"/>
                <a:gd name="T6" fmla="*/ 1301 w 1536"/>
                <a:gd name="T7" fmla="*/ 489 h 1535"/>
                <a:gd name="T8" fmla="*/ 1342 w 1536"/>
                <a:gd name="T9" fmla="*/ 587 h 1535"/>
                <a:gd name="T10" fmla="*/ 1536 w 1536"/>
                <a:gd name="T11" fmla="*/ 833 h 1535"/>
                <a:gd name="T12" fmla="*/ 1326 w 1536"/>
                <a:gd name="T13" fmla="*/ 963 h 1535"/>
                <a:gd name="T14" fmla="*/ 1367 w 1536"/>
                <a:gd name="T15" fmla="*/ 1130 h 1535"/>
                <a:gd name="T16" fmla="*/ 1130 w 1536"/>
                <a:gd name="T17" fmla="*/ 1366 h 1535"/>
                <a:gd name="T18" fmla="*/ 963 w 1536"/>
                <a:gd name="T19" fmla="*/ 1326 h 1535"/>
                <a:gd name="T20" fmla="*/ 860 w 1536"/>
                <a:gd name="T21" fmla="*/ 1533 h 1535"/>
                <a:gd name="T22" fmla="*/ 676 w 1536"/>
                <a:gd name="T23" fmla="*/ 1533 h 1535"/>
                <a:gd name="T24" fmla="*/ 573 w 1536"/>
                <a:gd name="T25" fmla="*/ 1326 h 1535"/>
                <a:gd name="T26" fmla="*/ 403 w 1536"/>
                <a:gd name="T27" fmla="*/ 1368 h 1535"/>
                <a:gd name="T28" fmla="*/ 169 w 1536"/>
                <a:gd name="T29" fmla="*/ 1130 h 1535"/>
                <a:gd name="T30" fmla="*/ 209 w 1536"/>
                <a:gd name="T31" fmla="*/ 962 h 1535"/>
                <a:gd name="T32" fmla="*/ 25 w 1536"/>
                <a:gd name="T33" fmla="*/ 903 h 1535"/>
                <a:gd name="T34" fmla="*/ 3 w 1536"/>
                <a:gd name="T35" fmla="*/ 673 h 1535"/>
                <a:gd name="T36" fmla="*/ 209 w 1536"/>
                <a:gd name="T37" fmla="*/ 573 h 1535"/>
                <a:gd name="T38" fmla="*/ 170 w 1536"/>
                <a:gd name="T39" fmla="*/ 406 h 1535"/>
                <a:gd name="T40" fmla="*/ 406 w 1536"/>
                <a:gd name="T41" fmla="*/ 169 h 1535"/>
                <a:gd name="T42" fmla="*/ 576 w 1536"/>
                <a:gd name="T43" fmla="*/ 207 h 1535"/>
                <a:gd name="T44" fmla="*/ 617 w 1536"/>
                <a:gd name="T45" fmla="*/ 41 h 1535"/>
                <a:gd name="T46" fmla="*/ 1329 w 1536"/>
                <a:gd name="T47" fmla="*/ 342 h 1535"/>
                <a:gd name="T48" fmla="*/ 1167 w 1536"/>
                <a:gd name="T49" fmla="*/ 221 h 1535"/>
                <a:gd name="T50" fmla="*/ 917 w 1536"/>
                <a:gd name="T51" fmla="*/ 262 h 1535"/>
                <a:gd name="T52" fmla="*/ 832 w 1536"/>
                <a:gd name="T53" fmla="*/ 63 h 1535"/>
                <a:gd name="T54" fmla="*/ 648 w 1536"/>
                <a:gd name="T55" fmla="*/ 227 h 1535"/>
                <a:gd name="T56" fmla="*/ 469 w 1536"/>
                <a:gd name="T57" fmla="*/ 299 h 1535"/>
                <a:gd name="T58" fmla="*/ 226 w 1536"/>
                <a:gd name="T59" fmla="*/ 314 h 1535"/>
                <a:gd name="T60" fmla="*/ 304 w 1536"/>
                <a:gd name="T61" fmla="*/ 517 h 1535"/>
                <a:gd name="T62" fmla="*/ 98 w 1536"/>
                <a:gd name="T63" fmla="*/ 663 h 1535"/>
                <a:gd name="T64" fmla="*/ 100 w 1536"/>
                <a:gd name="T65" fmla="*/ 872 h 1535"/>
                <a:gd name="T66" fmla="*/ 305 w 1536"/>
                <a:gd name="T67" fmla="*/ 1020 h 1535"/>
                <a:gd name="T68" fmla="*/ 224 w 1536"/>
                <a:gd name="T69" fmla="*/ 1219 h 1535"/>
                <a:gd name="T70" fmla="*/ 471 w 1536"/>
                <a:gd name="T71" fmla="*/ 1234 h 1535"/>
                <a:gd name="T72" fmla="*/ 648 w 1536"/>
                <a:gd name="T73" fmla="*/ 1310 h 1535"/>
                <a:gd name="T74" fmla="*/ 831 w 1536"/>
                <a:gd name="T75" fmla="*/ 1472 h 1535"/>
                <a:gd name="T76" fmla="*/ 916 w 1536"/>
                <a:gd name="T77" fmla="*/ 1274 h 1535"/>
                <a:gd name="T78" fmla="*/ 1168 w 1536"/>
                <a:gd name="T79" fmla="*/ 1315 h 1535"/>
                <a:gd name="T80" fmla="*/ 1314 w 1536"/>
                <a:gd name="T81" fmla="*/ 1166 h 1535"/>
                <a:gd name="T82" fmla="*/ 1274 w 1536"/>
                <a:gd name="T83" fmla="*/ 916 h 1535"/>
                <a:gd name="T84" fmla="*/ 1472 w 1536"/>
                <a:gd name="T85" fmla="*/ 832 h 1535"/>
                <a:gd name="T86" fmla="*/ 1311 w 1536"/>
                <a:gd name="T87" fmla="*/ 648 h 1535"/>
                <a:gd name="T88" fmla="*/ 1236 w 1536"/>
                <a:gd name="T89" fmla="*/ 46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6" h="1535">
                  <a:moveTo>
                    <a:pt x="855" y="0"/>
                  </a:moveTo>
                  <a:cubicBezTo>
                    <a:pt x="879" y="7"/>
                    <a:pt x="900" y="17"/>
                    <a:pt x="916" y="38"/>
                  </a:cubicBezTo>
                  <a:cubicBezTo>
                    <a:pt x="934" y="60"/>
                    <a:pt x="935" y="87"/>
                    <a:pt x="939" y="114"/>
                  </a:cubicBezTo>
                  <a:cubicBezTo>
                    <a:pt x="942" y="140"/>
                    <a:pt x="945" y="167"/>
                    <a:pt x="949" y="193"/>
                  </a:cubicBezTo>
                  <a:cubicBezTo>
                    <a:pt x="950" y="198"/>
                    <a:pt x="955" y="205"/>
                    <a:pt x="960" y="207"/>
                  </a:cubicBezTo>
                  <a:cubicBezTo>
                    <a:pt x="982" y="217"/>
                    <a:pt x="1005" y="226"/>
                    <a:pt x="1028" y="236"/>
                  </a:cubicBezTo>
                  <a:cubicBezTo>
                    <a:pt x="1036" y="240"/>
                    <a:pt x="1041" y="239"/>
                    <a:pt x="1048" y="233"/>
                  </a:cubicBezTo>
                  <a:cubicBezTo>
                    <a:pt x="1075" y="212"/>
                    <a:pt x="1103" y="190"/>
                    <a:pt x="1130" y="169"/>
                  </a:cubicBezTo>
                  <a:cubicBezTo>
                    <a:pt x="1174" y="135"/>
                    <a:pt x="1224" y="138"/>
                    <a:pt x="1263" y="177"/>
                  </a:cubicBezTo>
                  <a:cubicBezTo>
                    <a:pt x="1295" y="209"/>
                    <a:pt x="1327" y="241"/>
                    <a:pt x="1359" y="273"/>
                  </a:cubicBezTo>
                  <a:cubicBezTo>
                    <a:pt x="1397" y="311"/>
                    <a:pt x="1400" y="361"/>
                    <a:pt x="1368" y="404"/>
                  </a:cubicBezTo>
                  <a:cubicBezTo>
                    <a:pt x="1346" y="432"/>
                    <a:pt x="1324" y="461"/>
                    <a:pt x="1301" y="489"/>
                  </a:cubicBezTo>
                  <a:cubicBezTo>
                    <a:pt x="1296" y="495"/>
                    <a:pt x="1296" y="500"/>
                    <a:pt x="1299" y="507"/>
                  </a:cubicBezTo>
                  <a:cubicBezTo>
                    <a:pt x="1309" y="530"/>
                    <a:pt x="1318" y="553"/>
                    <a:pt x="1328" y="575"/>
                  </a:cubicBezTo>
                  <a:cubicBezTo>
                    <a:pt x="1331" y="580"/>
                    <a:pt x="1337" y="586"/>
                    <a:pt x="1342" y="587"/>
                  </a:cubicBezTo>
                  <a:cubicBezTo>
                    <a:pt x="1376" y="592"/>
                    <a:pt x="1410" y="596"/>
                    <a:pt x="1443" y="599"/>
                  </a:cubicBezTo>
                  <a:cubicBezTo>
                    <a:pt x="1501" y="606"/>
                    <a:pt x="1536" y="644"/>
                    <a:pt x="1536" y="701"/>
                  </a:cubicBezTo>
                  <a:cubicBezTo>
                    <a:pt x="1536" y="745"/>
                    <a:pt x="1536" y="789"/>
                    <a:pt x="1536" y="833"/>
                  </a:cubicBezTo>
                  <a:cubicBezTo>
                    <a:pt x="1536" y="889"/>
                    <a:pt x="1504" y="926"/>
                    <a:pt x="1449" y="935"/>
                  </a:cubicBezTo>
                  <a:cubicBezTo>
                    <a:pt x="1415" y="940"/>
                    <a:pt x="1381" y="944"/>
                    <a:pt x="1347" y="947"/>
                  </a:cubicBezTo>
                  <a:cubicBezTo>
                    <a:pt x="1336" y="948"/>
                    <a:pt x="1330" y="952"/>
                    <a:pt x="1326" y="963"/>
                  </a:cubicBezTo>
                  <a:cubicBezTo>
                    <a:pt x="1318" y="985"/>
                    <a:pt x="1309" y="1006"/>
                    <a:pt x="1299" y="1027"/>
                  </a:cubicBezTo>
                  <a:cubicBezTo>
                    <a:pt x="1296" y="1035"/>
                    <a:pt x="1296" y="1040"/>
                    <a:pt x="1301" y="1046"/>
                  </a:cubicBezTo>
                  <a:cubicBezTo>
                    <a:pt x="1324" y="1074"/>
                    <a:pt x="1345" y="1102"/>
                    <a:pt x="1367" y="1130"/>
                  </a:cubicBezTo>
                  <a:cubicBezTo>
                    <a:pt x="1400" y="1174"/>
                    <a:pt x="1397" y="1224"/>
                    <a:pt x="1358" y="1263"/>
                  </a:cubicBezTo>
                  <a:cubicBezTo>
                    <a:pt x="1327" y="1295"/>
                    <a:pt x="1295" y="1327"/>
                    <a:pt x="1263" y="1358"/>
                  </a:cubicBezTo>
                  <a:cubicBezTo>
                    <a:pt x="1224" y="1397"/>
                    <a:pt x="1174" y="1400"/>
                    <a:pt x="1130" y="1366"/>
                  </a:cubicBezTo>
                  <a:cubicBezTo>
                    <a:pt x="1103" y="1345"/>
                    <a:pt x="1075" y="1323"/>
                    <a:pt x="1048" y="1302"/>
                  </a:cubicBezTo>
                  <a:cubicBezTo>
                    <a:pt x="1041" y="1296"/>
                    <a:pt x="1036" y="1295"/>
                    <a:pt x="1028" y="1299"/>
                  </a:cubicBezTo>
                  <a:cubicBezTo>
                    <a:pt x="1006" y="1309"/>
                    <a:pt x="985" y="1318"/>
                    <a:pt x="963" y="1326"/>
                  </a:cubicBezTo>
                  <a:cubicBezTo>
                    <a:pt x="953" y="1330"/>
                    <a:pt x="949" y="1335"/>
                    <a:pt x="948" y="1345"/>
                  </a:cubicBezTo>
                  <a:cubicBezTo>
                    <a:pt x="944" y="1380"/>
                    <a:pt x="940" y="1416"/>
                    <a:pt x="935" y="1451"/>
                  </a:cubicBezTo>
                  <a:cubicBezTo>
                    <a:pt x="928" y="1494"/>
                    <a:pt x="903" y="1522"/>
                    <a:pt x="860" y="1533"/>
                  </a:cubicBezTo>
                  <a:cubicBezTo>
                    <a:pt x="858" y="1533"/>
                    <a:pt x="857" y="1535"/>
                    <a:pt x="855" y="1535"/>
                  </a:cubicBezTo>
                  <a:cubicBezTo>
                    <a:pt x="797" y="1535"/>
                    <a:pt x="739" y="1535"/>
                    <a:pt x="681" y="1535"/>
                  </a:cubicBezTo>
                  <a:cubicBezTo>
                    <a:pt x="679" y="1535"/>
                    <a:pt x="677" y="1533"/>
                    <a:pt x="676" y="1533"/>
                  </a:cubicBezTo>
                  <a:cubicBezTo>
                    <a:pt x="633" y="1522"/>
                    <a:pt x="608" y="1494"/>
                    <a:pt x="601" y="1451"/>
                  </a:cubicBezTo>
                  <a:cubicBezTo>
                    <a:pt x="596" y="1416"/>
                    <a:pt x="592" y="1380"/>
                    <a:pt x="588" y="1345"/>
                  </a:cubicBezTo>
                  <a:cubicBezTo>
                    <a:pt x="587" y="1335"/>
                    <a:pt x="583" y="1329"/>
                    <a:pt x="573" y="1326"/>
                  </a:cubicBezTo>
                  <a:cubicBezTo>
                    <a:pt x="552" y="1318"/>
                    <a:pt x="531" y="1310"/>
                    <a:pt x="511" y="1300"/>
                  </a:cubicBezTo>
                  <a:cubicBezTo>
                    <a:pt x="501" y="1296"/>
                    <a:pt x="495" y="1296"/>
                    <a:pt x="487" y="1303"/>
                  </a:cubicBezTo>
                  <a:cubicBezTo>
                    <a:pt x="459" y="1325"/>
                    <a:pt x="431" y="1347"/>
                    <a:pt x="403" y="1368"/>
                  </a:cubicBezTo>
                  <a:cubicBezTo>
                    <a:pt x="361" y="1399"/>
                    <a:pt x="311" y="1396"/>
                    <a:pt x="274" y="1359"/>
                  </a:cubicBezTo>
                  <a:cubicBezTo>
                    <a:pt x="241" y="1327"/>
                    <a:pt x="209" y="1295"/>
                    <a:pt x="177" y="1263"/>
                  </a:cubicBezTo>
                  <a:cubicBezTo>
                    <a:pt x="139" y="1223"/>
                    <a:pt x="136" y="1174"/>
                    <a:pt x="169" y="1130"/>
                  </a:cubicBezTo>
                  <a:cubicBezTo>
                    <a:pt x="190" y="1103"/>
                    <a:pt x="211" y="1075"/>
                    <a:pt x="233" y="1048"/>
                  </a:cubicBezTo>
                  <a:cubicBezTo>
                    <a:pt x="239" y="1041"/>
                    <a:pt x="240" y="1035"/>
                    <a:pt x="236" y="1026"/>
                  </a:cubicBezTo>
                  <a:cubicBezTo>
                    <a:pt x="226" y="1005"/>
                    <a:pt x="217" y="984"/>
                    <a:pt x="209" y="962"/>
                  </a:cubicBezTo>
                  <a:cubicBezTo>
                    <a:pt x="206" y="952"/>
                    <a:pt x="200" y="949"/>
                    <a:pt x="190" y="947"/>
                  </a:cubicBezTo>
                  <a:cubicBezTo>
                    <a:pt x="156" y="944"/>
                    <a:pt x="122" y="939"/>
                    <a:pt x="88" y="935"/>
                  </a:cubicBezTo>
                  <a:cubicBezTo>
                    <a:pt x="63" y="932"/>
                    <a:pt x="40" y="923"/>
                    <a:pt x="25" y="903"/>
                  </a:cubicBezTo>
                  <a:cubicBezTo>
                    <a:pt x="14" y="889"/>
                    <a:pt x="8" y="871"/>
                    <a:pt x="0" y="854"/>
                  </a:cubicBezTo>
                  <a:cubicBezTo>
                    <a:pt x="0" y="795"/>
                    <a:pt x="0" y="736"/>
                    <a:pt x="0" y="677"/>
                  </a:cubicBezTo>
                  <a:cubicBezTo>
                    <a:pt x="1" y="676"/>
                    <a:pt x="2" y="674"/>
                    <a:pt x="3" y="673"/>
                  </a:cubicBezTo>
                  <a:cubicBezTo>
                    <a:pt x="16" y="630"/>
                    <a:pt x="45" y="606"/>
                    <a:pt x="89" y="600"/>
                  </a:cubicBezTo>
                  <a:cubicBezTo>
                    <a:pt x="123" y="595"/>
                    <a:pt x="157" y="591"/>
                    <a:pt x="191" y="587"/>
                  </a:cubicBezTo>
                  <a:cubicBezTo>
                    <a:pt x="201" y="586"/>
                    <a:pt x="206" y="583"/>
                    <a:pt x="209" y="573"/>
                  </a:cubicBezTo>
                  <a:cubicBezTo>
                    <a:pt x="217" y="552"/>
                    <a:pt x="226" y="530"/>
                    <a:pt x="235" y="510"/>
                  </a:cubicBezTo>
                  <a:cubicBezTo>
                    <a:pt x="240" y="501"/>
                    <a:pt x="240" y="495"/>
                    <a:pt x="233" y="487"/>
                  </a:cubicBezTo>
                  <a:cubicBezTo>
                    <a:pt x="212" y="460"/>
                    <a:pt x="191" y="433"/>
                    <a:pt x="170" y="406"/>
                  </a:cubicBezTo>
                  <a:cubicBezTo>
                    <a:pt x="136" y="361"/>
                    <a:pt x="139" y="312"/>
                    <a:pt x="178" y="272"/>
                  </a:cubicBezTo>
                  <a:cubicBezTo>
                    <a:pt x="209" y="240"/>
                    <a:pt x="241" y="209"/>
                    <a:pt x="272" y="178"/>
                  </a:cubicBezTo>
                  <a:cubicBezTo>
                    <a:pt x="312" y="138"/>
                    <a:pt x="361" y="135"/>
                    <a:pt x="406" y="169"/>
                  </a:cubicBezTo>
                  <a:cubicBezTo>
                    <a:pt x="434" y="190"/>
                    <a:pt x="461" y="212"/>
                    <a:pt x="488" y="233"/>
                  </a:cubicBezTo>
                  <a:cubicBezTo>
                    <a:pt x="494" y="238"/>
                    <a:pt x="499" y="240"/>
                    <a:pt x="507" y="236"/>
                  </a:cubicBezTo>
                  <a:cubicBezTo>
                    <a:pt x="530" y="226"/>
                    <a:pt x="553" y="218"/>
                    <a:pt x="576" y="207"/>
                  </a:cubicBezTo>
                  <a:cubicBezTo>
                    <a:pt x="581" y="205"/>
                    <a:pt x="586" y="199"/>
                    <a:pt x="587" y="194"/>
                  </a:cubicBezTo>
                  <a:cubicBezTo>
                    <a:pt x="591" y="168"/>
                    <a:pt x="594" y="142"/>
                    <a:pt x="597" y="115"/>
                  </a:cubicBezTo>
                  <a:cubicBezTo>
                    <a:pt x="601" y="90"/>
                    <a:pt x="601" y="64"/>
                    <a:pt x="617" y="41"/>
                  </a:cubicBezTo>
                  <a:cubicBezTo>
                    <a:pt x="633" y="19"/>
                    <a:pt x="655" y="6"/>
                    <a:pt x="681" y="0"/>
                  </a:cubicBezTo>
                  <a:cubicBezTo>
                    <a:pt x="739" y="0"/>
                    <a:pt x="797" y="0"/>
                    <a:pt x="855" y="0"/>
                  </a:cubicBezTo>
                  <a:close/>
                  <a:moveTo>
                    <a:pt x="1329" y="342"/>
                  </a:moveTo>
                  <a:cubicBezTo>
                    <a:pt x="1323" y="333"/>
                    <a:pt x="1319" y="324"/>
                    <a:pt x="1313" y="317"/>
                  </a:cubicBezTo>
                  <a:cubicBezTo>
                    <a:pt x="1282" y="286"/>
                    <a:pt x="1251" y="256"/>
                    <a:pt x="1221" y="225"/>
                  </a:cubicBezTo>
                  <a:cubicBezTo>
                    <a:pt x="1201" y="206"/>
                    <a:pt x="1188" y="205"/>
                    <a:pt x="1167" y="221"/>
                  </a:cubicBezTo>
                  <a:cubicBezTo>
                    <a:pt x="1133" y="248"/>
                    <a:pt x="1099" y="274"/>
                    <a:pt x="1065" y="301"/>
                  </a:cubicBezTo>
                  <a:cubicBezTo>
                    <a:pt x="1052" y="311"/>
                    <a:pt x="1038" y="312"/>
                    <a:pt x="1022" y="305"/>
                  </a:cubicBezTo>
                  <a:cubicBezTo>
                    <a:pt x="988" y="290"/>
                    <a:pt x="953" y="275"/>
                    <a:pt x="917" y="262"/>
                  </a:cubicBezTo>
                  <a:cubicBezTo>
                    <a:pt x="899" y="255"/>
                    <a:pt x="890" y="244"/>
                    <a:pt x="888" y="225"/>
                  </a:cubicBezTo>
                  <a:cubicBezTo>
                    <a:pt x="883" y="183"/>
                    <a:pt x="878" y="140"/>
                    <a:pt x="872" y="98"/>
                  </a:cubicBezTo>
                  <a:cubicBezTo>
                    <a:pt x="869" y="73"/>
                    <a:pt x="857" y="63"/>
                    <a:pt x="832" y="63"/>
                  </a:cubicBezTo>
                  <a:cubicBezTo>
                    <a:pt x="790" y="63"/>
                    <a:pt x="747" y="63"/>
                    <a:pt x="705" y="63"/>
                  </a:cubicBezTo>
                  <a:cubicBezTo>
                    <a:pt x="678" y="63"/>
                    <a:pt x="667" y="73"/>
                    <a:pt x="663" y="100"/>
                  </a:cubicBezTo>
                  <a:cubicBezTo>
                    <a:pt x="658" y="142"/>
                    <a:pt x="653" y="184"/>
                    <a:pt x="648" y="227"/>
                  </a:cubicBezTo>
                  <a:cubicBezTo>
                    <a:pt x="646" y="244"/>
                    <a:pt x="637" y="255"/>
                    <a:pt x="620" y="261"/>
                  </a:cubicBezTo>
                  <a:cubicBezTo>
                    <a:pt x="585" y="274"/>
                    <a:pt x="550" y="288"/>
                    <a:pt x="516" y="304"/>
                  </a:cubicBezTo>
                  <a:cubicBezTo>
                    <a:pt x="498" y="312"/>
                    <a:pt x="484" y="312"/>
                    <a:pt x="469" y="299"/>
                  </a:cubicBezTo>
                  <a:cubicBezTo>
                    <a:pt x="436" y="273"/>
                    <a:pt x="403" y="248"/>
                    <a:pt x="370" y="222"/>
                  </a:cubicBezTo>
                  <a:cubicBezTo>
                    <a:pt x="347" y="205"/>
                    <a:pt x="335" y="205"/>
                    <a:pt x="315" y="225"/>
                  </a:cubicBezTo>
                  <a:cubicBezTo>
                    <a:pt x="285" y="255"/>
                    <a:pt x="256" y="285"/>
                    <a:pt x="226" y="314"/>
                  </a:cubicBezTo>
                  <a:cubicBezTo>
                    <a:pt x="206" y="335"/>
                    <a:pt x="205" y="347"/>
                    <a:pt x="223" y="370"/>
                  </a:cubicBezTo>
                  <a:cubicBezTo>
                    <a:pt x="249" y="403"/>
                    <a:pt x="274" y="436"/>
                    <a:pt x="300" y="468"/>
                  </a:cubicBezTo>
                  <a:cubicBezTo>
                    <a:pt x="312" y="484"/>
                    <a:pt x="312" y="498"/>
                    <a:pt x="304" y="517"/>
                  </a:cubicBezTo>
                  <a:cubicBezTo>
                    <a:pt x="289" y="549"/>
                    <a:pt x="274" y="583"/>
                    <a:pt x="262" y="617"/>
                  </a:cubicBezTo>
                  <a:cubicBezTo>
                    <a:pt x="255" y="636"/>
                    <a:pt x="244" y="645"/>
                    <a:pt x="224" y="648"/>
                  </a:cubicBezTo>
                  <a:cubicBezTo>
                    <a:pt x="182" y="652"/>
                    <a:pt x="140" y="658"/>
                    <a:pt x="98" y="663"/>
                  </a:cubicBezTo>
                  <a:cubicBezTo>
                    <a:pt x="74" y="667"/>
                    <a:pt x="64" y="678"/>
                    <a:pt x="64" y="702"/>
                  </a:cubicBezTo>
                  <a:cubicBezTo>
                    <a:pt x="64" y="745"/>
                    <a:pt x="64" y="788"/>
                    <a:pt x="64" y="831"/>
                  </a:cubicBezTo>
                  <a:cubicBezTo>
                    <a:pt x="64" y="857"/>
                    <a:pt x="74" y="869"/>
                    <a:pt x="100" y="872"/>
                  </a:cubicBezTo>
                  <a:cubicBezTo>
                    <a:pt x="142" y="877"/>
                    <a:pt x="184" y="883"/>
                    <a:pt x="226" y="888"/>
                  </a:cubicBezTo>
                  <a:cubicBezTo>
                    <a:pt x="245" y="890"/>
                    <a:pt x="255" y="899"/>
                    <a:pt x="262" y="917"/>
                  </a:cubicBezTo>
                  <a:cubicBezTo>
                    <a:pt x="275" y="952"/>
                    <a:pt x="289" y="986"/>
                    <a:pt x="305" y="1020"/>
                  </a:cubicBezTo>
                  <a:cubicBezTo>
                    <a:pt x="313" y="1037"/>
                    <a:pt x="312" y="1051"/>
                    <a:pt x="300" y="1066"/>
                  </a:cubicBezTo>
                  <a:cubicBezTo>
                    <a:pt x="273" y="1099"/>
                    <a:pt x="247" y="1133"/>
                    <a:pt x="221" y="1167"/>
                  </a:cubicBezTo>
                  <a:cubicBezTo>
                    <a:pt x="205" y="1188"/>
                    <a:pt x="206" y="1201"/>
                    <a:pt x="224" y="1219"/>
                  </a:cubicBezTo>
                  <a:cubicBezTo>
                    <a:pt x="254" y="1249"/>
                    <a:pt x="284" y="1279"/>
                    <a:pt x="314" y="1309"/>
                  </a:cubicBezTo>
                  <a:cubicBezTo>
                    <a:pt x="335" y="1329"/>
                    <a:pt x="347" y="1330"/>
                    <a:pt x="370" y="1313"/>
                  </a:cubicBezTo>
                  <a:cubicBezTo>
                    <a:pt x="404" y="1287"/>
                    <a:pt x="437" y="1261"/>
                    <a:pt x="471" y="1234"/>
                  </a:cubicBezTo>
                  <a:cubicBezTo>
                    <a:pt x="484" y="1224"/>
                    <a:pt x="498" y="1223"/>
                    <a:pt x="514" y="1230"/>
                  </a:cubicBezTo>
                  <a:cubicBezTo>
                    <a:pt x="548" y="1245"/>
                    <a:pt x="583" y="1260"/>
                    <a:pt x="618" y="1273"/>
                  </a:cubicBezTo>
                  <a:cubicBezTo>
                    <a:pt x="637" y="1280"/>
                    <a:pt x="646" y="1291"/>
                    <a:pt x="648" y="1310"/>
                  </a:cubicBezTo>
                  <a:cubicBezTo>
                    <a:pt x="653" y="1352"/>
                    <a:pt x="658" y="1395"/>
                    <a:pt x="664" y="1437"/>
                  </a:cubicBezTo>
                  <a:cubicBezTo>
                    <a:pt x="667" y="1462"/>
                    <a:pt x="678" y="1471"/>
                    <a:pt x="704" y="1472"/>
                  </a:cubicBezTo>
                  <a:cubicBezTo>
                    <a:pt x="746" y="1472"/>
                    <a:pt x="789" y="1472"/>
                    <a:pt x="831" y="1472"/>
                  </a:cubicBezTo>
                  <a:cubicBezTo>
                    <a:pt x="858" y="1472"/>
                    <a:pt x="869" y="1462"/>
                    <a:pt x="872" y="1435"/>
                  </a:cubicBezTo>
                  <a:cubicBezTo>
                    <a:pt x="878" y="1393"/>
                    <a:pt x="883" y="1350"/>
                    <a:pt x="888" y="1308"/>
                  </a:cubicBezTo>
                  <a:cubicBezTo>
                    <a:pt x="890" y="1290"/>
                    <a:pt x="899" y="1280"/>
                    <a:pt x="916" y="1274"/>
                  </a:cubicBezTo>
                  <a:cubicBezTo>
                    <a:pt x="951" y="1261"/>
                    <a:pt x="986" y="1247"/>
                    <a:pt x="1020" y="1231"/>
                  </a:cubicBezTo>
                  <a:cubicBezTo>
                    <a:pt x="1038" y="1223"/>
                    <a:pt x="1052" y="1223"/>
                    <a:pt x="1067" y="1236"/>
                  </a:cubicBezTo>
                  <a:cubicBezTo>
                    <a:pt x="1100" y="1262"/>
                    <a:pt x="1134" y="1289"/>
                    <a:pt x="1168" y="1315"/>
                  </a:cubicBezTo>
                  <a:cubicBezTo>
                    <a:pt x="1188" y="1330"/>
                    <a:pt x="1202" y="1329"/>
                    <a:pt x="1219" y="1312"/>
                  </a:cubicBezTo>
                  <a:cubicBezTo>
                    <a:pt x="1249" y="1282"/>
                    <a:pt x="1280" y="1251"/>
                    <a:pt x="1310" y="1221"/>
                  </a:cubicBezTo>
                  <a:cubicBezTo>
                    <a:pt x="1330" y="1201"/>
                    <a:pt x="1331" y="1188"/>
                    <a:pt x="1314" y="1166"/>
                  </a:cubicBezTo>
                  <a:cubicBezTo>
                    <a:pt x="1287" y="1132"/>
                    <a:pt x="1261" y="1098"/>
                    <a:pt x="1234" y="1064"/>
                  </a:cubicBezTo>
                  <a:cubicBezTo>
                    <a:pt x="1224" y="1051"/>
                    <a:pt x="1223" y="1038"/>
                    <a:pt x="1230" y="1022"/>
                  </a:cubicBezTo>
                  <a:cubicBezTo>
                    <a:pt x="1246" y="987"/>
                    <a:pt x="1261" y="952"/>
                    <a:pt x="1274" y="916"/>
                  </a:cubicBezTo>
                  <a:cubicBezTo>
                    <a:pt x="1281" y="898"/>
                    <a:pt x="1292" y="890"/>
                    <a:pt x="1310" y="888"/>
                  </a:cubicBezTo>
                  <a:cubicBezTo>
                    <a:pt x="1353" y="883"/>
                    <a:pt x="1395" y="877"/>
                    <a:pt x="1438" y="872"/>
                  </a:cubicBezTo>
                  <a:cubicBezTo>
                    <a:pt x="1462" y="868"/>
                    <a:pt x="1472" y="857"/>
                    <a:pt x="1472" y="832"/>
                  </a:cubicBezTo>
                  <a:cubicBezTo>
                    <a:pt x="1472" y="789"/>
                    <a:pt x="1472" y="745"/>
                    <a:pt x="1472" y="702"/>
                  </a:cubicBezTo>
                  <a:cubicBezTo>
                    <a:pt x="1472" y="678"/>
                    <a:pt x="1462" y="667"/>
                    <a:pt x="1439" y="664"/>
                  </a:cubicBezTo>
                  <a:cubicBezTo>
                    <a:pt x="1396" y="658"/>
                    <a:pt x="1354" y="652"/>
                    <a:pt x="1311" y="648"/>
                  </a:cubicBezTo>
                  <a:cubicBezTo>
                    <a:pt x="1292" y="645"/>
                    <a:pt x="1281" y="637"/>
                    <a:pt x="1274" y="618"/>
                  </a:cubicBezTo>
                  <a:cubicBezTo>
                    <a:pt x="1261" y="583"/>
                    <a:pt x="1247" y="549"/>
                    <a:pt x="1231" y="515"/>
                  </a:cubicBezTo>
                  <a:cubicBezTo>
                    <a:pt x="1223" y="498"/>
                    <a:pt x="1224" y="484"/>
                    <a:pt x="1236" y="469"/>
                  </a:cubicBezTo>
                  <a:cubicBezTo>
                    <a:pt x="1262" y="436"/>
                    <a:pt x="1289" y="402"/>
                    <a:pt x="1315" y="367"/>
                  </a:cubicBezTo>
                  <a:cubicBezTo>
                    <a:pt x="1320" y="360"/>
                    <a:pt x="1323" y="352"/>
                    <a:pt x="1329"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0" name="Freeform 21">
              <a:extLst>
                <a:ext uri="{FF2B5EF4-FFF2-40B4-BE49-F238E27FC236}">
                  <a16:creationId xmlns:a16="http://schemas.microsoft.com/office/drawing/2014/main" id="{A2C605FF-0B5A-A9AF-1B82-3AB41E13087B}"/>
                </a:ext>
              </a:extLst>
            </p:cNvPr>
            <p:cNvSpPr>
              <a:spLocks noEditPoints="1"/>
            </p:cNvSpPr>
            <p:nvPr/>
          </p:nvSpPr>
          <p:spPr bwMode="auto">
            <a:xfrm>
              <a:off x="-3489325" y="4254501"/>
              <a:ext cx="596900" cy="596900"/>
            </a:xfrm>
            <a:custGeom>
              <a:avLst/>
              <a:gdLst>
                <a:gd name="T0" fmla="*/ 318 w 656"/>
                <a:gd name="T1" fmla="*/ 647 h 655"/>
                <a:gd name="T2" fmla="*/ 8 w 656"/>
                <a:gd name="T3" fmla="*/ 317 h 655"/>
                <a:gd name="T4" fmla="*/ 338 w 656"/>
                <a:gd name="T5" fmla="*/ 8 h 655"/>
                <a:gd name="T6" fmla="*/ 648 w 656"/>
                <a:gd name="T7" fmla="*/ 338 h 655"/>
                <a:gd name="T8" fmla="*/ 318 w 656"/>
                <a:gd name="T9" fmla="*/ 647 h 655"/>
                <a:gd name="T10" fmla="*/ 328 w 656"/>
                <a:gd name="T11" fmla="*/ 72 h 655"/>
                <a:gd name="T12" fmla="*/ 72 w 656"/>
                <a:gd name="T13" fmla="*/ 327 h 655"/>
                <a:gd name="T14" fmla="*/ 327 w 656"/>
                <a:gd name="T15" fmla="*/ 583 h 655"/>
                <a:gd name="T16" fmla="*/ 584 w 656"/>
                <a:gd name="T17" fmla="*/ 327 h 655"/>
                <a:gd name="T18" fmla="*/ 328 w 656"/>
                <a:gd name="T19" fmla="*/ 7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5">
                  <a:moveTo>
                    <a:pt x="318" y="647"/>
                  </a:moveTo>
                  <a:cubicBezTo>
                    <a:pt x="139" y="639"/>
                    <a:pt x="0" y="491"/>
                    <a:pt x="8" y="317"/>
                  </a:cubicBezTo>
                  <a:cubicBezTo>
                    <a:pt x="16" y="139"/>
                    <a:pt x="164" y="0"/>
                    <a:pt x="338" y="8"/>
                  </a:cubicBezTo>
                  <a:cubicBezTo>
                    <a:pt x="516" y="15"/>
                    <a:pt x="656" y="164"/>
                    <a:pt x="648" y="338"/>
                  </a:cubicBezTo>
                  <a:cubicBezTo>
                    <a:pt x="639" y="516"/>
                    <a:pt x="491" y="655"/>
                    <a:pt x="318" y="647"/>
                  </a:cubicBezTo>
                  <a:close/>
                  <a:moveTo>
                    <a:pt x="328" y="72"/>
                  </a:moveTo>
                  <a:cubicBezTo>
                    <a:pt x="187" y="72"/>
                    <a:pt x="73" y="186"/>
                    <a:pt x="72" y="327"/>
                  </a:cubicBezTo>
                  <a:cubicBezTo>
                    <a:pt x="72" y="468"/>
                    <a:pt x="186" y="583"/>
                    <a:pt x="327" y="583"/>
                  </a:cubicBezTo>
                  <a:cubicBezTo>
                    <a:pt x="469" y="584"/>
                    <a:pt x="584" y="469"/>
                    <a:pt x="584" y="327"/>
                  </a:cubicBezTo>
                  <a:cubicBezTo>
                    <a:pt x="583" y="186"/>
                    <a:pt x="469" y="72"/>
                    <a:pt x="3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1" name="Group 20">
            <a:extLst>
              <a:ext uri="{FF2B5EF4-FFF2-40B4-BE49-F238E27FC236}">
                <a16:creationId xmlns:a16="http://schemas.microsoft.com/office/drawing/2014/main" id="{B22B7826-CECD-5170-BC6E-58233BE64959}"/>
              </a:ext>
            </a:extLst>
          </p:cNvPr>
          <p:cNvGrpSpPr/>
          <p:nvPr/>
        </p:nvGrpSpPr>
        <p:grpSpPr>
          <a:xfrm>
            <a:off x="7459590" y="2156028"/>
            <a:ext cx="1131073" cy="773014"/>
            <a:chOff x="246063" y="4095751"/>
            <a:chExt cx="1398588" cy="938213"/>
          </a:xfrm>
          <a:solidFill>
            <a:schemeClr val="tx1"/>
          </a:solidFill>
        </p:grpSpPr>
        <p:sp>
          <p:nvSpPr>
            <p:cNvPr id="22" name="Freeform 22">
              <a:extLst>
                <a:ext uri="{FF2B5EF4-FFF2-40B4-BE49-F238E27FC236}">
                  <a16:creationId xmlns:a16="http://schemas.microsoft.com/office/drawing/2014/main" id="{9EE07767-81B5-3A81-ECD3-EC0514B75E13}"/>
                </a:ext>
              </a:extLst>
            </p:cNvPr>
            <p:cNvSpPr>
              <a:spLocks noEditPoints="1"/>
            </p:cNvSpPr>
            <p:nvPr/>
          </p:nvSpPr>
          <p:spPr bwMode="auto">
            <a:xfrm>
              <a:off x="246063" y="4095751"/>
              <a:ext cx="1398588" cy="938213"/>
            </a:xfrm>
            <a:custGeom>
              <a:avLst/>
              <a:gdLst>
                <a:gd name="T0" fmla="*/ 41 w 1536"/>
                <a:gd name="T1" fmla="*/ 0 h 1030"/>
                <a:gd name="T2" fmla="*/ 996 w 1536"/>
                <a:gd name="T3" fmla="*/ 1 h 1030"/>
                <a:gd name="T4" fmla="*/ 995 w 1536"/>
                <a:gd name="T5" fmla="*/ 60 h 1030"/>
                <a:gd name="T6" fmla="*/ 795 w 1536"/>
                <a:gd name="T7" fmla="*/ 61 h 1030"/>
                <a:gd name="T8" fmla="*/ 541 w 1536"/>
                <a:gd name="T9" fmla="*/ 302 h 1030"/>
                <a:gd name="T10" fmla="*/ 693 w 1536"/>
                <a:gd name="T11" fmla="*/ 320 h 1030"/>
                <a:gd name="T12" fmla="*/ 961 w 1536"/>
                <a:gd name="T13" fmla="*/ 224 h 1030"/>
                <a:gd name="T14" fmla="*/ 1215 w 1536"/>
                <a:gd name="T15" fmla="*/ 224 h 1030"/>
                <a:gd name="T16" fmla="*/ 1071 w 1536"/>
                <a:gd name="T17" fmla="*/ 328 h 1030"/>
                <a:gd name="T18" fmla="*/ 1244 w 1536"/>
                <a:gd name="T19" fmla="*/ 486 h 1030"/>
                <a:gd name="T20" fmla="*/ 1317 w 1536"/>
                <a:gd name="T21" fmla="*/ 360 h 1030"/>
                <a:gd name="T22" fmla="*/ 1475 w 1536"/>
                <a:gd name="T23" fmla="*/ 360 h 1030"/>
                <a:gd name="T24" fmla="*/ 1458 w 1536"/>
                <a:gd name="T25" fmla="*/ 61 h 1030"/>
                <a:gd name="T26" fmla="*/ 1233 w 1536"/>
                <a:gd name="T27" fmla="*/ 30 h 1030"/>
                <a:gd name="T28" fmla="*/ 1500 w 1536"/>
                <a:gd name="T29" fmla="*/ 1 h 1030"/>
                <a:gd name="T30" fmla="*/ 1536 w 1536"/>
                <a:gd name="T31" fmla="*/ 384 h 1030"/>
                <a:gd name="T32" fmla="*/ 1330 w 1536"/>
                <a:gd name="T33" fmla="*/ 420 h 1030"/>
                <a:gd name="T34" fmla="*/ 1316 w 1536"/>
                <a:gd name="T35" fmla="*/ 580 h 1030"/>
                <a:gd name="T36" fmla="*/ 1349 w 1536"/>
                <a:gd name="T37" fmla="*/ 766 h 1030"/>
                <a:gd name="T38" fmla="*/ 1183 w 1536"/>
                <a:gd name="T39" fmla="*/ 786 h 1030"/>
                <a:gd name="T40" fmla="*/ 801 w 1536"/>
                <a:gd name="T41" fmla="*/ 912 h 1030"/>
                <a:gd name="T42" fmla="*/ 606 w 1536"/>
                <a:gd name="T43" fmla="*/ 973 h 1030"/>
                <a:gd name="T44" fmla="*/ 217 w 1536"/>
                <a:gd name="T45" fmla="*/ 433 h 1030"/>
                <a:gd name="T46" fmla="*/ 41 w 1536"/>
                <a:gd name="T47" fmla="*/ 421 h 1030"/>
                <a:gd name="T48" fmla="*/ 0 w 1536"/>
                <a:gd name="T49" fmla="*/ 22 h 1030"/>
                <a:gd name="T50" fmla="*/ 219 w 1536"/>
                <a:gd name="T51" fmla="*/ 360 h 1030"/>
                <a:gd name="T52" fmla="*/ 354 w 1536"/>
                <a:gd name="T53" fmla="*/ 566 h 1030"/>
                <a:gd name="T54" fmla="*/ 742 w 1536"/>
                <a:gd name="T55" fmla="*/ 897 h 1030"/>
                <a:gd name="T56" fmla="*/ 636 w 1536"/>
                <a:gd name="T57" fmla="*/ 748 h 1030"/>
                <a:gd name="T58" fmla="*/ 679 w 1536"/>
                <a:gd name="T59" fmla="*/ 706 h 1030"/>
                <a:gd name="T60" fmla="*/ 829 w 1536"/>
                <a:gd name="T61" fmla="*/ 857 h 1030"/>
                <a:gd name="T62" fmla="*/ 916 w 1536"/>
                <a:gd name="T63" fmla="*/ 774 h 1030"/>
                <a:gd name="T64" fmla="*/ 755 w 1536"/>
                <a:gd name="T65" fmla="*/ 612 h 1030"/>
                <a:gd name="T66" fmla="*/ 797 w 1536"/>
                <a:gd name="T67" fmla="*/ 571 h 1030"/>
                <a:gd name="T68" fmla="*/ 1019 w 1536"/>
                <a:gd name="T69" fmla="*/ 792 h 1030"/>
                <a:gd name="T70" fmla="*/ 1123 w 1536"/>
                <a:gd name="T71" fmla="*/ 770 h 1030"/>
                <a:gd name="T72" fmla="*/ 893 w 1536"/>
                <a:gd name="T73" fmla="*/ 496 h 1030"/>
                <a:gd name="T74" fmla="*/ 881 w 1536"/>
                <a:gd name="T75" fmla="*/ 452 h 1030"/>
                <a:gd name="T76" fmla="*/ 932 w 1536"/>
                <a:gd name="T77" fmla="*/ 451 h 1030"/>
                <a:gd name="T78" fmla="*/ 1210 w 1536"/>
                <a:gd name="T79" fmla="*/ 728 h 1030"/>
                <a:gd name="T80" fmla="*/ 1313 w 1536"/>
                <a:gd name="T81" fmla="*/ 709 h 1030"/>
                <a:gd name="T82" fmla="*/ 923 w 1536"/>
                <a:gd name="T83" fmla="*/ 272 h 1030"/>
                <a:gd name="T84" fmla="*/ 730 w 1536"/>
                <a:gd name="T85" fmla="*/ 366 h 1030"/>
                <a:gd name="T86" fmla="*/ 478 w 1536"/>
                <a:gd name="T87" fmla="*/ 336 h 1030"/>
                <a:gd name="T88" fmla="*/ 684 w 1536"/>
                <a:gd name="T89" fmla="*/ 74 h 1030"/>
                <a:gd name="T90" fmla="*/ 61 w 1536"/>
                <a:gd name="T91" fmla="*/ 6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030">
                  <a:moveTo>
                    <a:pt x="0" y="22"/>
                  </a:moveTo>
                  <a:cubicBezTo>
                    <a:pt x="9" y="5"/>
                    <a:pt x="22" y="0"/>
                    <a:pt x="41" y="0"/>
                  </a:cubicBezTo>
                  <a:cubicBezTo>
                    <a:pt x="355" y="1"/>
                    <a:pt x="669" y="1"/>
                    <a:pt x="983" y="1"/>
                  </a:cubicBezTo>
                  <a:cubicBezTo>
                    <a:pt x="987" y="1"/>
                    <a:pt x="992" y="0"/>
                    <a:pt x="996" y="1"/>
                  </a:cubicBezTo>
                  <a:cubicBezTo>
                    <a:pt x="1011" y="3"/>
                    <a:pt x="1023" y="15"/>
                    <a:pt x="1023" y="30"/>
                  </a:cubicBezTo>
                  <a:cubicBezTo>
                    <a:pt x="1023" y="46"/>
                    <a:pt x="1011" y="59"/>
                    <a:pt x="995" y="60"/>
                  </a:cubicBezTo>
                  <a:cubicBezTo>
                    <a:pt x="978" y="61"/>
                    <a:pt x="962" y="61"/>
                    <a:pt x="945" y="61"/>
                  </a:cubicBezTo>
                  <a:cubicBezTo>
                    <a:pt x="895" y="61"/>
                    <a:pt x="845" y="60"/>
                    <a:pt x="795" y="61"/>
                  </a:cubicBezTo>
                  <a:cubicBezTo>
                    <a:pt x="789" y="61"/>
                    <a:pt x="781" y="63"/>
                    <a:pt x="777" y="67"/>
                  </a:cubicBezTo>
                  <a:cubicBezTo>
                    <a:pt x="698" y="145"/>
                    <a:pt x="620" y="224"/>
                    <a:pt x="541" y="302"/>
                  </a:cubicBezTo>
                  <a:cubicBezTo>
                    <a:pt x="540" y="304"/>
                    <a:pt x="538" y="306"/>
                    <a:pt x="537" y="308"/>
                  </a:cubicBezTo>
                  <a:cubicBezTo>
                    <a:pt x="576" y="358"/>
                    <a:pt x="647" y="364"/>
                    <a:pt x="693" y="320"/>
                  </a:cubicBezTo>
                  <a:cubicBezTo>
                    <a:pt x="724" y="290"/>
                    <a:pt x="754" y="259"/>
                    <a:pt x="784" y="229"/>
                  </a:cubicBezTo>
                  <a:cubicBezTo>
                    <a:pt x="838" y="176"/>
                    <a:pt x="905" y="174"/>
                    <a:pt x="961" y="224"/>
                  </a:cubicBezTo>
                  <a:cubicBezTo>
                    <a:pt x="1023" y="281"/>
                    <a:pt x="1105" y="282"/>
                    <a:pt x="1168" y="226"/>
                  </a:cubicBezTo>
                  <a:cubicBezTo>
                    <a:pt x="1185" y="212"/>
                    <a:pt x="1202" y="211"/>
                    <a:pt x="1215" y="224"/>
                  </a:cubicBezTo>
                  <a:cubicBezTo>
                    <a:pt x="1227" y="238"/>
                    <a:pt x="1225" y="256"/>
                    <a:pt x="1208" y="271"/>
                  </a:cubicBezTo>
                  <a:cubicBezTo>
                    <a:pt x="1171" y="306"/>
                    <a:pt x="1131" y="322"/>
                    <a:pt x="1071" y="328"/>
                  </a:cubicBezTo>
                  <a:cubicBezTo>
                    <a:pt x="1127" y="383"/>
                    <a:pt x="1183" y="440"/>
                    <a:pt x="1240" y="497"/>
                  </a:cubicBezTo>
                  <a:cubicBezTo>
                    <a:pt x="1241" y="496"/>
                    <a:pt x="1243" y="491"/>
                    <a:pt x="1244" y="486"/>
                  </a:cubicBezTo>
                  <a:cubicBezTo>
                    <a:pt x="1255" y="454"/>
                    <a:pt x="1266" y="422"/>
                    <a:pt x="1276" y="390"/>
                  </a:cubicBezTo>
                  <a:cubicBezTo>
                    <a:pt x="1285" y="366"/>
                    <a:pt x="1292" y="361"/>
                    <a:pt x="1317" y="360"/>
                  </a:cubicBezTo>
                  <a:cubicBezTo>
                    <a:pt x="1364" y="360"/>
                    <a:pt x="1411" y="360"/>
                    <a:pt x="1458" y="360"/>
                  </a:cubicBezTo>
                  <a:cubicBezTo>
                    <a:pt x="1463" y="360"/>
                    <a:pt x="1468" y="360"/>
                    <a:pt x="1475" y="360"/>
                  </a:cubicBezTo>
                  <a:cubicBezTo>
                    <a:pt x="1475" y="260"/>
                    <a:pt x="1475" y="161"/>
                    <a:pt x="1475" y="61"/>
                  </a:cubicBezTo>
                  <a:cubicBezTo>
                    <a:pt x="1469" y="61"/>
                    <a:pt x="1464" y="61"/>
                    <a:pt x="1458" y="61"/>
                  </a:cubicBezTo>
                  <a:cubicBezTo>
                    <a:pt x="1395" y="61"/>
                    <a:pt x="1332" y="61"/>
                    <a:pt x="1269" y="60"/>
                  </a:cubicBezTo>
                  <a:cubicBezTo>
                    <a:pt x="1247" y="60"/>
                    <a:pt x="1233" y="49"/>
                    <a:pt x="1233" y="30"/>
                  </a:cubicBezTo>
                  <a:cubicBezTo>
                    <a:pt x="1233" y="12"/>
                    <a:pt x="1247" y="1"/>
                    <a:pt x="1269" y="1"/>
                  </a:cubicBezTo>
                  <a:cubicBezTo>
                    <a:pt x="1346" y="0"/>
                    <a:pt x="1423" y="0"/>
                    <a:pt x="1500" y="1"/>
                  </a:cubicBezTo>
                  <a:cubicBezTo>
                    <a:pt x="1525" y="1"/>
                    <a:pt x="1536" y="12"/>
                    <a:pt x="1536" y="36"/>
                  </a:cubicBezTo>
                  <a:cubicBezTo>
                    <a:pt x="1536" y="152"/>
                    <a:pt x="1536" y="268"/>
                    <a:pt x="1536" y="384"/>
                  </a:cubicBezTo>
                  <a:cubicBezTo>
                    <a:pt x="1536" y="410"/>
                    <a:pt x="1525" y="420"/>
                    <a:pt x="1499" y="420"/>
                  </a:cubicBezTo>
                  <a:cubicBezTo>
                    <a:pt x="1443" y="421"/>
                    <a:pt x="1387" y="420"/>
                    <a:pt x="1330" y="420"/>
                  </a:cubicBezTo>
                  <a:cubicBezTo>
                    <a:pt x="1319" y="451"/>
                    <a:pt x="1312" y="482"/>
                    <a:pt x="1299" y="511"/>
                  </a:cubicBezTo>
                  <a:cubicBezTo>
                    <a:pt x="1285" y="540"/>
                    <a:pt x="1289" y="561"/>
                    <a:pt x="1316" y="580"/>
                  </a:cubicBezTo>
                  <a:cubicBezTo>
                    <a:pt x="1326" y="587"/>
                    <a:pt x="1334" y="597"/>
                    <a:pt x="1342" y="606"/>
                  </a:cubicBezTo>
                  <a:cubicBezTo>
                    <a:pt x="1385" y="652"/>
                    <a:pt x="1388" y="719"/>
                    <a:pt x="1349" y="766"/>
                  </a:cubicBezTo>
                  <a:cubicBezTo>
                    <a:pt x="1311" y="813"/>
                    <a:pt x="1244" y="823"/>
                    <a:pt x="1192" y="791"/>
                  </a:cubicBezTo>
                  <a:cubicBezTo>
                    <a:pt x="1189" y="789"/>
                    <a:pt x="1186" y="787"/>
                    <a:pt x="1183" y="786"/>
                  </a:cubicBezTo>
                  <a:cubicBezTo>
                    <a:pt x="1130" y="878"/>
                    <a:pt x="1079" y="895"/>
                    <a:pt x="992" y="850"/>
                  </a:cubicBezTo>
                  <a:cubicBezTo>
                    <a:pt x="960" y="941"/>
                    <a:pt x="864" y="958"/>
                    <a:pt x="801" y="912"/>
                  </a:cubicBezTo>
                  <a:cubicBezTo>
                    <a:pt x="799" y="917"/>
                    <a:pt x="797" y="921"/>
                    <a:pt x="795" y="926"/>
                  </a:cubicBezTo>
                  <a:cubicBezTo>
                    <a:pt x="765" y="1003"/>
                    <a:pt x="666" y="1030"/>
                    <a:pt x="606" y="973"/>
                  </a:cubicBezTo>
                  <a:cubicBezTo>
                    <a:pt x="501" y="873"/>
                    <a:pt x="399" y="770"/>
                    <a:pt x="328" y="642"/>
                  </a:cubicBezTo>
                  <a:cubicBezTo>
                    <a:pt x="290" y="573"/>
                    <a:pt x="254" y="503"/>
                    <a:pt x="217" y="433"/>
                  </a:cubicBezTo>
                  <a:cubicBezTo>
                    <a:pt x="212" y="424"/>
                    <a:pt x="206" y="420"/>
                    <a:pt x="195" y="420"/>
                  </a:cubicBezTo>
                  <a:cubicBezTo>
                    <a:pt x="144" y="421"/>
                    <a:pt x="92" y="420"/>
                    <a:pt x="41" y="421"/>
                  </a:cubicBezTo>
                  <a:cubicBezTo>
                    <a:pt x="22" y="421"/>
                    <a:pt x="9" y="416"/>
                    <a:pt x="0" y="399"/>
                  </a:cubicBezTo>
                  <a:cubicBezTo>
                    <a:pt x="0" y="273"/>
                    <a:pt x="0" y="148"/>
                    <a:pt x="0" y="22"/>
                  </a:cubicBezTo>
                  <a:close/>
                  <a:moveTo>
                    <a:pt x="61" y="360"/>
                  </a:moveTo>
                  <a:cubicBezTo>
                    <a:pt x="115" y="360"/>
                    <a:pt x="167" y="361"/>
                    <a:pt x="219" y="360"/>
                  </a:cubicBezTo>
                  <a:cubicBezTo>
                    <a:pt x="238" y="360"/>
                    <a:pt x="250" y="367"/>
                    <a:pt x="259" y="384"/>
                  </a:cubicBezTo>
                  <a:cubicBezTo>
                    <a:pt x="290" y="445"/>
                    <a:pt x="323" y="504"/>
                    <a:pt x="354" y="566"/>
                  </a:cubicBezTo>
                  <a:cubicBezTo>
                    <a:pt x="425" y="707"/>
                    <a:pt x="532" y="819"/>
                    <a:pt x="644" y="927"/>
                  </a:cubicBezTo>
                  <a:cubicBezTo>
                    <a:pt x="677" y="959"/>
                    <a:pt x="730" y="941"/>
                    <a:pt x="742" y="897"/>
                  </a:cubicBezTo>
                  <a:cubicBezTo>
                    <a:pt x="748" y="873"/>
                    <a:pt x="741" y="853"/>
                    <a:pt x="724" y="836"/>
                  </a:cubicBezTo>
                  <a:cubicBezTo>
                    <a:pt x="695" y="807"/>
                    <a:pt x="665" y="778"/>
                    <a:pt x="636" y="748"/>
                  </a:cubicBezTo>
                  <a:cubicBezTo>
                    <a:pt x="619" y="732"/>
                    <a:pt x="617" y="715"/>
                    <a:pt x="630" y="701"/>
                  </a:cubicBezTo>
                  <a:cubicBezTo>
                    <a:pt x="644" y="687"/>
                    <a:pt x="662" y="689"/>
                    <a:pt x="679" y="706"/>
                  </a:cubicBezTo>
                  <a:cubicBezTo>
                    <a:pt x="684" y="711"/>
                    <a:pt x="689" y="716"/>
                    <a:pt x="694" y="721"/>
                  </a:cubicBezTo>
                  <a:cubicBezTo>
                    <a:pt x="739" y="766"/>
                    <a:pt x="784" y="812"/>
                    <a:pt x="829" y="857"/>
                  </a:cubicBezTo>
                  <a:cubicBezTo>
                    <a:pt x="847" y="874"/>
                    <a:pt x="867" y="881"/>
                    <a:pt x="891" y="875"/>
                  </a:cubicBezTo>
                  <a:cubicBezTo>
                    <a:pt x="936" y="862"/>
                    <a:pt x="949" y="808"/>
                    <a:pt x="916" y="774"/>
                  </a:cubicBezTo>
                  <a:cubicBezTo>
                    <a:pt x="866" y="723"/>
                    <a:pt x="816" y="674"/>
                    <a:pt x="766" y="623"/>
                  </a:cubicBezTo>
                  <a:cubicBezTo>
                    <a:pt x="762" y="620"/>
                    <a:pt x="758" y="616"/>
                    <a:pt x="755" y="612"/>
                  </a:cubicBezTo>
                  <a:cubicBezTo>
                    <a:pt x="747" y="600"/>
                    <a:pt x="748" y="584"/>
                    <a:pt x="758" y="574"/>
                  </a:cubicBezTo>
                  <a:cubicBezTo>
                    <a:pt x="768" y="563"/>
                    <a:pt x="785" y="561"/>
                    <a:pt x="797" y="571"/>
                  </a:cubicBezTo>
                  <a:cubicBezTo>
                    <a:pt x="802" y="575"/>
                    <a:pt x="806" y="579"/>
                    <a:pt x="810" y="583"/>
                  </a:cubicBezTo>
                  <a:cubicBezTo>
                    <a:pt x="880" y="653"/>
                    <a:pt x="950" y="722"/>
                    <a:pt x="1019" y="792"/>
                  </a:cubicBezTo>
                  <a:cubicBezTo>
                    <a:pt x="1036" y="809"/>
                    <a:pt x="1055" y="817"/>
                    <a:pt x="1079" y="812"/>
                  </a:cubicBezTo>
                  <a:cubicBezTo>
                    <a:pt x="1101" y="807"/>
                    <a:pt x="1117" y="792"/>
                    <a:pt x="1123" y="770"/>
                  </a:cubicBezTo>
                  <a:cubicBezTo>
                    <a:pt x="1129" y="747"/>
                    <a:pt x="1123" y="726"/>
                    <a:pt x="1106" y="709"/>
                  </a:cubicBezTo>
                  <a:cubicBezTo>
                    <a:pt x="1035" y="638"/>
                    <a:pt x="964" y="567"/>
                    <a:pt x="893" y="496"/>
                  </a:cubicBezTo>
                  <a:cubicBezTo>
                    <a:pt x="889" y="492"/>
                    <a:pt x="885" y="489"/>
                    <a:pt x="882" y="484"/>
                  </a:cubicBezTo>
                  <a:cubicBezTo>
                    <a:pt x="875" y="474"/>
                    <a:pt x="874" y="463"/>
                    <a:pt x="881" y="452"/>
                  </a:cubicBezTo>
                  <a:cubicBezTo>
                    <a:pt x="888" y="441"/>
                    <a:pt x="897" y="436"/>
                    <a:pt x="909" y="438"/>
                  </a:cubicBezTo>
                  <a:cubicBezTo>
                    <a:pt x="917" y="440"/>
                    <a:pt x="926" y="445"/>
                    <a:pt x="932" y="451"/>
                  </a:cubicBezTo>
                  <a:cubicBezTo>
                    <a:pt x="968" y="486"/>
                    <a:pt x="1003" y="521"/>
                    <a:pt x="1038" y="557"/>
                  </a:cubicBezTo>
                  <a:cubicBezTo>
                    <a:pt x="1095" y="614"/>
                    <a:pt x="1153" y="671"/>
                    <a:pt x="1210" y="728"/>
                  </a:cubicBezTo>
                  <a:cubicBezTo>
                    <a:pt x="1225" y="744"/>
                    <a:pt x="1243" y="753"/>
                    <a:pt x="1265" y="749"/>
                  </a:cubicBezTo>
                  <a:cubicBezTo>
                    <a:pt x="1289" y="746"/>
                    <a:pt x="1305" y="732"/>
                    <a:pt x="1313" y="709"/>
                  </a:cubicBezTo>
                  <a:cubicBezTo>
                    <a:pt x="1322" y="684"/>
                    <a:pt x="1314" y="662"/>
                    <a:pt x="1295" y="644"/>
                  </a:cubicBezTo>
                  <a:cubicBezTo>
                    <a:pt x="1171" y="520"/>
                    <a:pt x="1047" y="396"/>
                    <a:pt x="923" y="272"/>
                  </a:cubicBezTo>
                  <a:cubicBezTo>
                    <a:pt x="891" y="240"/>
                    <a:pt x="858" y="240"/>
                    <a:pt x="826" y="272"/>
                  </a:cubicBezTo>
                  <a:cubicBezTo>
                    <a:pt x="794" y="303"/>
                    <a:pt x="763" y="336"/>
                    <a:pt x="730" y="366"/>
                  </a:cubicBezTo>
                  <a:cubicBezTo>
                    <a:pt x="686" y="407"/>
                    <a:pt x="633" y="418"/>
                    <a:pt x="575" y="403"/>
                  </a:cubicBezTo>
                  <a:cubicBezTo>
                    <a:pt x="535" y="393"/>
                    <a:pt x="506" y="365"/>
                    <a:pt x="478" y="336"/>
                  </a:cubicBezTo>
                  <a:cubicBezTo>
                    <a:pt x="458" y="315"/>
                    <a:pt x="458" y="301"/>
                    <a:pt x="478" y="280"/>
                  </a:cubicBezTo>
                  <a:cubicBezTo>
                    <a:pt x="547" y="211"/>
                    <a:pt x="616" y="143"/>
                    <a:pt x="684" y="74"/>
                  </a:cubicBezTo>
                  <a:cubicBezTo>
                    <a:pt x="688" y="71"/>
                    <a:pt x="691" y="67"/>
                    <a:pt x="696" y="61"/>
                  </a:cubicBezTo>
                  <a:cubicBezTo>
                    <a:pt x="483" y="61"/>
                    <a:pt x="272" y="61"/>
                    <a:pt x="61" y="61"/>
                  </a:cubicBezTo>
                  <a:cubicBezTo>
                    <a:pt x="61" y="161"/>
                    <a:pt x="61" y="260"/>
                    <a:pt x="61" y="36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3" name="Freeform 23">
              <a:extLst>
                <a:ext uri="{FF2B5EF4-FFF2-40B4-BE49-F238E27FC236}">
                  <a16:creationId xmlns:a16="http://schemas.microsoft.com/office/drawing/2014/main" id="{CC5DC016-C120-EAAF-4924-F2CC82A455B6}"/>
                </a:ext>
              </a:extLst>
            </p:cNvPr>
            <p:cNvSpPr>
              <a:spLocks/>
            </p:cNvSpPr>
            <p:nvPr/>
          </p:nvSpPr>
          <p:spPr bwMode="auto">
            <a:xfrm>
              <a:off x="1246188" y="4095751"/>
              <a:ext cx="53975" cy="55563"/>
            </a:xfrm>
            <a:custGeom>
              <a:avLst/>
              <a:gdLst>
                <a:gd name="T0" fmla="*/ 0 w 60"/>
                <a:gd name="T1" fmla="*/ 31 h 61"/>
                <a:gd name="T2" fmla="*/ 29 w 60"/>
                <a:gd name="T3" fmla="*/ 1 h 61"/>
                <a:gd name="T4" fmla="*/ 60 w 60"/>
                <a:gd name="T5" fmla="*/ 30 h 61"/>
                <a:gd name="T6" fmla="*/ 30 w 60"/>
                <a:gd name="T7" fmla="*/ 60 h 61"/>
                <a:gd name="T8" fmla="*/ 0 w 60"/>
                <a:gd name="T9" fmla="*/ 31 h 61"/>
              </a:gdLst>
              <a:ahLst/>
              <a:cxnLst>
                <a:cxn ang="0">
                  <a:pos x="T0" y="T1"/>
                </a:cxn>
                <a:cxn ang="0">
                  <a:pos x="T2" y="T3"/>
                </a:cxn>
                <a:cxn ang="0">
                  <a:pos x="T4" y="T5"/>
                </a:cxn>
                <a:cxn ang="0">
                  <a:pos x="T6" y="T7"/>
                </a:cxn>
                <a:cxn ang="0">
                  <a:pos x="T8" y="T9"/>
                </a:cxn>
              </a:cxnLst>
              <a:rect l="0" t="0" r="r" b="b"/>
              <a:pathLst>
                <a:path w="60" h="61">
                  <a:moveTo>
                    <a:pt x="0" y="31"/>
                  </a:moveTo>
                  <a:cubicBezTo>
                    <a:pt x="0" y="15"/>
                    <a:pt x="13" y="1"/>
                    <a:pt x="29" y="1"/>
                  </a:cubicBezTo>
                  <a:cubicBezTo>
                    <a:pt x="45" y="0"/>
                    <a:pt x="59" y="14"/>
                    <a:pt x="60" y="30"/>
                  </a:cubicBezTo>
                  <a:cubicBezTo>
                    <a:pt x="60" y="47"/>
                    <a:pt x="46" y="61"/>
                    <a:pt x="30" y="60"/>
                  </a:cubicBezTo>
                  <a:cubicBezTo>
                    <a:pt x="14" y="60"/>
                    <a:pt x="0" y="47"/>
                    <a:pt x="0" y="3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388790E2-74BA-0629-BC99-D7723596BF85}"/>
              </a:ext>
            </a:extLst>
          </p:cNvPr>
          <p:cNvGrpSpPr/>
          <p:nvPr/>
        </p:nvGrpSpPr>
        <p:grpSpPr>
          <a:xfrm>
            <a:off x="9382143" y="2210914"/>
            <a:ext cx="816933" cy="773013"/>
            <a:chOff x="-1931988" y="3911601"/>
            <a:chExt cx="1406525" cy="1412875"/>
          </a:xfrm>
          <a:solidFill>
            <a:schemeClr val="tx1"/>
          </a:solidFill>
        </p:grpSpPr>
        <p:sp>
          <p:nvSpPr>
            <p:cNvPr id="25" name="Freeform 24">
              <a:extLst>
                <a:ext uri="{FF2B5EF4-FFF2-40B4-BE49-F238E27FC236}">
                  <a16:creationId xmlns:a16="http://schemas.microsoft.com/office/drawing/2014/main" id="{AB53D5CF-BAF0-CDAB-0AB2-0032BE0C8D32}"/>
                </a:ext>
              </a:extLst>
            </p:cNvPr>
            <p:cNvSpPr>
              <a:spLocks noEditPoints="1"/>
            </p:cNvSpPr>
            <p:nvPr/>
          </p:nvSpPr>
          <p:spPr bwMode="auto">
            <a:xfrm>
              <a:off x="-1931988" y="3911601"/>
              <a:ext cx="1406525" cy="1412875"/>
            </a:xfrm>
            <a:custGeom>
              <a:avLst/>
              <a:gdLst>
                <a:gd name="T0" fmla="*/ 690 w 1546"/>
                <a:gd name="T1" fmla="*/ 0 h 1550"/>
                <a:gd name="T2" fmla="*/ 805 w 1546"/>
                <a:gd name="T3" fmla="*/ 78 h 1550"/>
                <a:gd name="T4" fmla="*/ 1484 w 1546"/>
                <a:gd name="T5" fmla="*/ 771 h 1550"/>
                <a:gd name="T6" fmla="*/ 1523 w 1546"/>
                <a:gd name="T7" fmla="*/ 944 h 1550"/>
                <a:gd name="T8" fmla="*/ 1484 w 1546"/>
                <a:gd name="T9" fmla="*/ 1003 h 1550"/>
                <a:gd name="T10" fmla="*/ 1004 w 1546"/>
                <a:gd name="T11" fmla="*/ 1484 h 1550"/>
                <a:gd name="T12" fmla="*/ 772 w 1546"/>
                <a:gd name="T13" fmla="*/ 1484 h 1550"/>
                <a:gd name="T14" fmla="*/ 61 w 1546"/>
                <a:gd name="T15" fmla="*/ 788 h 1550"/>
                <a:gd name="T16" fmla="*/ 0 w 1546"/>
                <a:gd name="T17" fmla="*/ 689 h 1550"/>
                <a:gd name="T18" fmla="*/ 0 w 1546"/>
                <a:gd name="T19" fmla="*/ 78 h 1550"/>
                <a:gd name="T20" fmla="*/ 17 w 1546"/>
                <a:gd name="T21" fmla="*/ 42 h 1550"/>
                <a:gd name="T22" fmla="*/ 78 w 1546"/>
                <a:gd name="T23" fmla="*/ 0 h 1550"/>
                <a:gd name="T24" fmla="*/ 690 w 1546"/>
                <a:gd name="T25" fmla="*/ 0 h 1550"/>
                <a:gd name="T26" fmla="*/ 63 w 1546"/>
                <a:gd name="T27" fmla="*/ 382 h 1550"/>
                <a:gd name="T28" fmla="*/ 63 w 1546"/>
                <a:gd name="T29" fmla="*/ 382 h 1550"/>
                <a:gd name="T30" fmla="*/ 62 w 1546"/>
                <a:gd name="T31" fmla="*/ 655 h 1550"/>
                <a:gd name="T32" fmla="*/ 93 w 1546"/>
                <a:gd name="T33" fmla="*/ 730 h 1550"/>
                <a:gd name="T34" fmla="*/ 819 w 1546"/>
                <a:gd name="T35" fmla="*/ 1440 h 1550"/>
                <a:gd name="T36" fmla="*/ 957 w 1546"/>
                <a:gd name="T37" fmla="*/ 1440 h 1550"/>
                <a:gd name="T38" fmla="*/ 1440 w 1546"/>
                <a:gd name="T39" fmla="*/ 956 h 1550"/>
                <a:gd name="T40" fmla="*/ 1440 w 1546"/>
                <a:gd name="T41" fmla="*/ 818 h 1550"/>
                <a:gd name="T42" fmla="*/ 732 w 1546"/>
                <a:gd name="T43" fmla="*/ 95 h 1550"/>
                <a:gd name="T44" fmla="*/ 653 w 1546"/>
                <a:gd name="T45" fmla="*/ 62 h 1550"/>
                <a:gd name="T46" fmla="*/ 106 w 1546"/>
                <a:gd name="T47" fmla="*/ 63 h 1550"/>
                <a:gd name="T48" fmla="*/ 63 w 1546"/>
                <a:gd name="T49" fmla="*/ 106 h 1550"/>
                <a:gd name="T50" fmla="*/ 63 w 1546"/>
                <a:gd name="T51" fmla="*/ 382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6" h="1550">
                  <a:moveTo>
                    <a:pt x="690" y="0"/>
                  </a:moveTo>
                  <a:cubicBezTo>
                    <a:pt x="738" y="11"/>
                    <a:pt x="772" y="44"/>
                    <a:pt x="805" y="78"/>
                  </a:cubicBezTo>
                  <a:cubicBezTo>
                    <a:pt x="1031" y="309"/>
                    <a:pt x="1258" y="540"/>
                    <a:pt x="1484" y="771"/>
                  </a:cubicBezTo>
                  <a:cubicBezTo>
                    <a:pt x="1533" y="821"/>
                    <a:pt x="1546" y="879"/>
                    <a:pt x="1523" y="944"/>
                  </a:cubicBezTo>
                  <a:cubicBezTo>
                    <a:pt x="1515" y="965"/>
                    <a:pt x="1500" y="986"/>
                    <a:pt x="1484" y="1003"/>
                  </a:cubicBezTo>
                  <a:cubicBezTo>
                    <a:pt x="1324" y="1164"/>
                    <a:pt x="1164" y="1324"/>
                    <a:pt x="1004" y="1484"/>
                  </a:cubicBezTo>
                  <a:cubicBezTo>
                    <a:pt x="937" y="1550"/>
                    <a:pt x="839" y="1550"/>
                    <a:pt x="772" y="1484"/>
                  </a:cubicBezTo>
                  <a:cubicBezTo>
                    <a:pt x="535" y="1252"/>
                    <a:pt x="298" y="1020"/>
                    <a:pt x="61" y="788"/>
                  </a:cubicBezTo>
                  <a:cubicBezTo>
                    <a:pt x="32" y="760"/>
                    <a:pt x="11" y="729"/>
                    <a:pt x="0" y="689"/>
                  </a:cubicBezTo>
                  <a:cubicBezTo>
                    <a:pt x="0" y="486"/>
                    <a:pt x="0" y="282"/>
                    <a:pt x="0" y="78"/>
                  </a:cubicBezTo>
                  <a:cubicBezTo>
                    <a:pt x="5" y="66"/>
                    <a:pt x="10" y="53"/>
                    <a:pt x="17" y="42"/>
                  </a:cubicBezTo>
                  <a:cubicBezTo>
                    <a:pt x="31" y="19"/>
                    <a:pt x="54" y="8"/>
                    <a:pt x="78" y="0"/>
                  </a:cubicBezTo>
                  <a:cubicBezTo>
                    <a:pt x="282" y="0"/>
                    <a:pt x="486" y="0"/>
                    <a:pt x="690" y="0"/>
                  </a:cubicBezTo>
                  <a:close/>
                  <a:moveTo>
                    <a:pt x="63" y="382"/>
                  </a:moveTo>
                  <a:cubicBezTo>
                    <a:pt x="63" y="382"/>
                    <a:pt x="63" y="382"/>
                    <a:pt x="63" y="382"/>
                  </a:cubicBezTo>
                  <a:cubicBezTo>
                    <a:pt x="63" y="473"/>
                    <a:pt x="63" y="564"/>
                    <a:pt x="62" y="655"/>
                  </a:cubicBezTo>
                  <a:cubicBezTo>
                    <a:pt x="62" y="684"/>
                    <a:pt x="72" y="709"/>
                    <a:pt x="93" y="730"/>
                  </a:cubicBezTo>
                  <a:cubicBezTo>
                    <a:pt x="335" y="967"/>
                    <a:pt x="577" y="1204"/>
                    <a:pt x="819" y="1440"/>
                  </a:cubicBezTo>
                  <a:cubicBezTo>
                    <a:pt x="859" y="1480"/>
                    <a:pt x="917" y="1480"/>
                    <a:pt x="957" y="1440"/>
                  </a:cubicBezTo>
                  <a:cubicBezTo>
                    <a:pt x="1118" y="1279"/>
                    <a:pt x="1280" y="1118"/>
                    <a:pt x="1440" y="956"/>
                  </a:cubicBezTo>
                  <a:cubicBezTo>
                    <a:pt x="1480" y="916"/>
                    <a:pt x="1480" y="859"/>
                    <a:pt x="1440" y="818"/>
                  </a:cubicBezTo>
                  <a:cubicBezTo>
                    <a:pt x="1204" y="577"/>
                    <a:pt x="968" y="336"/>
                    <a:pt x="732" y="95"/>
                  </a:cubicBezTo>
                  <a:cubicBezTo>
                    <a:pt x="710" y="73"/>
                    <a:pt x="685" y="62"/>
                    <a:pt x="653" y="62"/>
                  </a:cubicBezTo>
                  <a:cubicBezTo>
                    <a:pt x="471" y="63"/>
                    <a:pt x="288" y="63"/>
                    <a:pt x="106" y="63"/>
                  </a:cubicBezTo>
                  <a:cubicBezTo>
                    <a:pt x="75" y="63"/>
                    <a:pt x="63" y="74"/>
                    <a:pt x="63" y="106"/>
                  </a:cubicBezTo>
                  <a:cubicBezTo>
                    <a:pt x="63" y="198"/>
                    <a:pt x="63" y="290"/>
                    <a:pt x="63" y="38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sp>
          <p:nvSpPr>
            <p:cNvPr id="26" name="Freeform 25">
              <a:extLst>
                <a:ext uri="{FF2B5EF4-FFF2-40B4-BE49-F238E27FC236}">
                  <a16:creationId xmlns:a16="http://schemas.microsoft.com/office/drawing/2014/main" id="{3CE6CEAA-A961-5FB9-39E1-967380DB4DD6}"/>
                </a:ext>
              </a:extLst>
            </p:cNvPr>
            <p:cNvSpPr>
              <a:spLocks/>
            </p:cNvSpPr>
            <p:nvPr/>
          </p:nvSpPr>
          <p:spPr bwMode="auto">
            <a:xfrm>
              <a:off x="-1423286" y="4276791"/>
              <a:ext cx="303213" cy="582613"/>
            </a:xfrm>
            <a:custGeom>
              <a:avLst/>
              <a:gdLst>
                <a:gd name="T0" fmla="*/ 133 w 333"/>
                <a:gd name="T1" fmla="*/ 95 h 640"/>
                <a:gd name="T2" fmla="*/ 133 w 333"/>
                <a:gd name="T3" fmla="*/ 36 h 640"/>
                <a:gd name="T4" fmla="*/ 165 w 333"/>
                <a:gd name="T5" fmla="*/ 0 h 640"/>
                <a:gd name="T6" fmla="*/ 197 w 333"/>
                <a:gd name="T7" fmla="*/ 35 h 640"/>
                <a:gd name="T8" fmla="*/ 197 w 333"/>
                <a:gd name="T9" fmla="*/ 96 h 640"/>
                <a:gd name="T10" fmla="*/ 254 w 333"/>
                <a:gd name="T11" fmla="*/ 96 h 640"/>
                <a:gd name="T12" fmla="*/ 292 w 333"/>
                <a:gd name="T13" fmla="*/ 96 h 640"/>
                <a:gd name="T14" fmla="*/ 325 w 333"/>
                <a:gd name="T15" fmla="*/ 127 h 640"/>
                <a:gd name="T16" fmla="*/ 292 w 333"/>
                <a:gd name="T17" fmla="*/ 159 h 640"/>
                <a:gd name="T18" fmla="*/ 212 w 333"/>
                <a:gd name="T19" fmla="*/ 159 h 640"/>
                <a:gd name="T20" fmla="*/ 136 w 333"/>
                <a:gd name="T21" fmla="*/ 160 h 640"/>
                <a:gd name="T22" fmla="*/ 69 w 333"/>
                <a:gd name="T23" fmla="*/ 223 h 640"/>
                <a:gd name="T24" fmla="*/ 134 w 333"/>
                <a:gd name="T25" fmla="*/ 288 h 640"/>
                <a:gd name="T26" fmla="*/ 206 w 333"/>
                <a:gd name="T27" fmla="*/ 288 h 640"/>
                <a:gd name="T28" fmla="*/ 323 w 333"/>
                <a:gd name="T29" fmla="*/ 396 h 640"/>
                <a:gd name="T30" fmla="*/ 207 w 333"/>
                <a:gd name="T31" fmla="*/ 543 h 640"/>
                <a:gd name="T32" fmla="*/ 197 w 333"/>
                <a:gd name="T33" fmla="*/ 544 h 640"/>
                <a:gd name="T34" fmla="*/ 197 w 333"/>
                <a:gd name="T35" fmla="*/ 603 h 640"/>
                <a:gd name="T36" fmla="*/ 164 w 333"/>
                <a:gd name="T37" fmla="*/ 639 h 640"/>
                <a:gd name="T38" fmla="*/ 133 w 333"/>
                <a:gd name="T39" fmla="*/ 603 h 640"/>
                <a:gd name="T40" fmla="*/ 133 w 333"/>
                <a:gd name="T41" fmla="*/ 543 h 640"/>
                <a:gd name="T42" fmla="*/ 40 w 333"/>
                <a:gd name="T43" fmla="*/ 543 h 640"/>
                <a:gd name="T44" fmla="*/ 6 w 333"/>
                <a:gd name="T45" fmla="*/ 503 h 640"/>
                <a:gd name="T46" fmla="*/ 37 w 333"/>
                <a:gd name="T47" fmla="*/ 480 h 640"/>
                <a:gd name="T48" fmla="*/ 172 w 333"/>
                <a:gd name="T49" fmla="*/ 479 h 640"/>
                <a:gd name="T50" fmla="*/ 205 w 333"/>
                <a:gd name="T51" fmla="*/ 479 h 640"/>
                <a:gd name="T52" fmla="*/ 260 w 333"/>
                <a:gd name="T53" fmla="*/ 410 h 640"/>
                <a:gd name="T54" fmla="*/ 196 w 333"/>
                <a:gd name="T55" fmla="*/ 351 h 640"/>
                <a:gd name="T56" fmla="*/ 112 w 333"/>
                <a:gd name="T57" fmla="*/ 349 h 640"/>
                <a:gd name="T58" fmla="*/ 5 w 333"/>
                <a:gd name="T59" fmla="*/ 216 h 640"/>
                <a:gd name="T60" fmla="*/ 125 w 333"/>
                <a:gd name="T61" fmla="*/ 96 h 640"/>
                <a:gd name="T62" fmla="*/ 133 w 333"/>
                <a:gd name="T63" fmla="*/ 9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3" h="640">
                  <a:moveTo>
                    <a:pt x="133" y="95"/>
                  </a:moveTo>
                  <a:cubicBezTo>
                    <a:pt x="133" y="74"/>
                    <a:pt x="133" y="55"/>
                    <a:pt x="133" y="36"/>
                  </a:cubicBezTo>
                  <a:cubicBezTo>
                    <a:pt x="133" y="13"/>
                    <a:pt x="145" y="0"/>
                    <a:pt x="165" y="0"/>
                  </a:cubicBezTo>
                  <a:cubicBezTo>
                    <a:pt x="184" y="0"/>
                    <a:pt x="196" y="14"/>
                    <a:pt x="197" y="35"/>
                  </a:cubicBezTo>
                  <a:cubicBezTo>
                    <a:pt x="197" y="55"/>
                    <a:pt x="197" y="74"/>
                    <a:pt x="197" y="96"/>
                  </a:cubicBezTo>
                  <a:cubicBezTo>
                    <a:pt x="217" y="96"/>
                    <a:pt x="235" y="96"/>
                    <a:pt x="254" y="96"/>
                  </a:cubicBezTo>
                  <a:cubicBezTo>
                    <a:pt x="267" y="96"/>
                    <a:pt x="279" y="95"/>
                    <a:pt x="292" y="96"/>
                  </a:cubicBezTo>
                  <a:cubicBezTo>
                    <a:pt x="311" y="97"/>
                    <a:pt x="325" y="110"/>
                    <a:pt x="325" y="127"/>
                  </a:cubicBezTo>
                  <a:cubicBezTo>
                    <a:pt x="325" y="145"/>
                    <a:pt x="311" y="159"/>
                    <a:pt x="292" y="159"/>
                  </a:cubicBezTo>
                  <a:cubicBezTo>
                    <a:pt x="265" y="160"/>
                    <a:pt x="239" y="159"/>
                    <a:pt x="212" y="159"/>
                  </a:cubicBezTo>
                  <a:cubicBezTo>
                    <a:pt x="187" y="159"/>
                    <a:pt x="161" y="159"/>
                    <a:pt x="136" y="160"/>
                  </a:cubicBezTo>
                  <a:cubicBezTo>
                    <a:pt x="98" y="160"/>
                    <a:pt x="69" y="187"/>
                    <a:pt x="69" y="223"/>
                  </a:cubicBezTo>
                  <a:cubicBezTo>
                    <a:pt x="69" y="259"/>
                    <a:pt x="97" y="287"/>
                    <a:pt x="134" y="288"/>
                  </a:cubicBezTo>
                  <a:cubicBezTo>
                    <a:pt x="158" y="288"/>
                    <a:pt x="182" y="287"/>
                    <a:pt x="206" y="288"/>
                  </a:cubicBezTo>
                  <a:cubicBezTo>
                    <a:pt x="264" y="291"/>
                    <a:pt x="315" y="338"/>
                    <a:pt x="323" y="396"/>
                  </a:cubicBezTo>
                  <a:cubicBezTo>
                    <a:pt x="333" y="471"/>
                    <a:pt x="282" y="535"/>
                    <a:pt x="207" y="543"/>
                  </a:cubicBezTo>
                  <a:cubicBezTo>
                    <a:pt x="204" y="543"/>
                    <a:pt x="201" y="544"/>
                    <a:pt x="197" y="544"/>
                  </a:cubicBezTo>
                  <a:cubicBezTo>
                    <a:pt x="197" y="564"/>
                    <a:pt x="197" y="583"/>
                    <a:pt x="197" y="603"/>
                  </a:cubicBezTo>
                  <a:cubicBezTo>
                    <a:pt x="197" y="625"/>
                    <a:pt x="183" y="640"/>
                    <a:pt x="164" y="639"/>
                  </a:cubicBezTo>
                  <a:cubicBezTo>
                    <a:pt x="145" y="639"/>
                    <a:pt x="133" y="625"/>
                    <a:pt x="133" y="603"/>
                  </a:cubicBezTo>
                  <a:cubicBezTo>
                    <a:pt x="133" y="583"/>
                    <a:pt x="133" y="564"/>
                    <a:pt x="133" y="543"/>
                  </a:cubicBezTo>
                  <a:cubicBezTo>
                    <a:pt x="101" y="543"/>
                    <a:pt x="70" y="544"/>
                    <a:pt x="40" y="543"/>
                  </a:cubicBezTo>
                  <a:cubicBezTo>
                    <a:pt x="16" y="543"/>
                    <a:pt x="0" y="524"/>
                    <a:pt x="6" y="503"/>
                  </a:cubicBezTo>
                  <a:cubicBezTo>
                    <a:pt x="10" y="489"/>
                    <a:pt x="21" y="480"/>
                    <a:pt x="37" y="480"/>
                  </a:cubicBezTo>
                  <a:cubicBezTo>
                    <a:pt x="82" y="479"/>
                    <a:pt x="127" y="480"/>
                    <a:pt x="172" y="479"/>
                  </a:cubicBezTo>
                  <a:cubicBezTo>
                    <a:pt x="183" y="479"/>
                    <a:pt x="194" y="480"/>
                    <a:pt x="205" y="479"/>
                  </a:cubicBezTo>
                  <a:cubicBezTo>
                    <a:pt x="240" y="474"/>
                    <a:pt x="262" y="446"/>
                    <a:pt x="260" y="410"/>
                  </a:cubicBezTo>
                  <a:cubicBezTo>
                    <a:pt x="258" y="377"/>
                    <a:pt x="231" y="352"/>
                    <a:pt x="196" y="351"/>
                  </a:cubicBezTo>
                  <a:cubicBezTo>
                    <a:pt x="168" y="351"/>
                    <a:pt x="140" y="353"/>
                    <a:pt x="112" y="349"/>
                  </a:cubicBezTo>
                  <a:cubicBezTo>
                    <a:pt x="47" y="339"/>
                    <a:pt x="2" y="282"/>
                    <a:pt x="5" y="216"/>
                  </a:cubicBezTo>
                  <a:cubicBezTo>
                    <a:pt x="8" y="153"/>
                    <a:pt x="59" y="102"/>
                    <a:pt x="125" y="96"/>
                  </a:cubicBezTo>
                  <a:cubicBezTo>
                    <a:pt x="127" y="96"/>
                    <a:pt x="129" y="95"/>
                    <a:pt x="133" y="9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Segoe UI"/>
                <a:ea typeface="+mn-ea"/>
                <a:cs typeface="+mn-cs"/>
              </a:endParaRPr>
            </a:p>
          </p:txBody>
        </p:sp>
      </p:grpSp>
      <p:sp>
        <p:nvSpPr>
          <p:cNvPr id="27" name="Rectangle 26">
            <a:extLst>
              <a:ext uri="{FF2B5EF4-FFF2-40B4-BE49-F238E27FC236}">
                <a16:creationId xmlns:a16="http://schemas.microsoft.com/office/drawing/2014/main" id="{E76917DB-CD91-EFEF-CE53-FE5635781C0E}"/>
              </a:ext>
            </a:extLst>
          </p:cNvPr>
          <p:cNvSpPr/>
          <p:nvPr/>
        </p:nvSpPr>
        <p:spPr>
          <a:xfrm>
            <a:off x="274838" y="5169255"/>
            <a:ext cx="5746766" cy="107721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How - DoD Policy,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&amp; Procedures for </a:t>
            </a:r>
            <a:r>
              <a:rPr kumimoji="0" lang="en-US" sz="3200" b="1"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CMMC Program</a:t>
            </a:r>
          </a:p>
        </p:txBody>
      </p:sp>
      <p:sp>
        <p:nvSpPr>
          <p:cNvPr id="28" name="Rectangle 27">
            <a:extLst>
              <a:ext uri="{FF2B5EF4-FFF2-40B4-BE49-F238E27FC236}">
                <a16:creationId xmlns:a16="http://schemas.microsoft.com/office/drawing/2014/main" id="{99700E4A-A848-DDBA-EFAB-DF08FD3F2004}"/>
              </a:ext>
            </a:extLst>
          </p:cNvPr>
          <p:cNvSpPr/>
          <p:nvPr/>
        </p:nvSpPr>
        <p:spPr>
          <a:xfrm>
            <a:off x="6378954" y="879024"/>
            <a:ext cx="5398144" cy="1077218"/>
          </a:xfrm>
          <a:prstGeom prst="rect">
            <a:avLst/>
          </a:prstGeom>
          <a:solidFill>
            <a:schemeClr val="bg1"/>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What – Contracts/Subcontracts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CMMC Requirements </a:t>
            </a:r>
            <a:r>
              <a:rPr kumimoji="0" lang="en-US" sz="3200" b="0"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w/CUI</a:t>
            </a:r>
          </a:p>
        </p:txBody>
      </p:sp>
      <p:sp>
        <p:nvSpPr>
          <p:cNvPr id="29" name="Rectangle 28">
            <a:extLst>
              <a:ext uri="{FF2B5EF4-FFF2-40B4-BE49-F238E27FC236}">
                <a16:creationId xmlns:a16="http://schemas.microsoft.com/office/drawing/2014/main" id="{A2AA2C0A-A5F8-79B3-59B9-8AAB437C9627}"/>
              </a:ext>
            </a:extLst>
          </p:cNvPr>
          <p:cNvSpPr/>
          <p:nvPr/>
        </p:nvSpPr>
        <p:spPr>
          <a:xfrm>
            <a:off x="6149712" y="739285"/>
            <a:ext cx="91440" cy="5666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6C"/>
              </a:solidFill>
              <a:effectLst/>
              <a:uLnTx/>
              <a:uFillTx/>
              <a:latin typeface="Calibri Light" panose="020F0302020204030204"/>
              <a:ea typeface="+mn-ea"/>
              <a:cs typeface="+mn-cs"/>
            </a:endParaRPr>
          </a:p>
        </p:txBody>
      </p:sp>
      <p:sp>
        <p:nvSpPr>
          <p:cNvPr id="4" name="Rectangle: Rounded Corners 3">
            <a:extLst>
              <a:ext uri="{FF2B5EF4-FFF2-40B4-BE49-F238E27FC236}">
                <a16:creationId xmlns:a16="http://schemas.microsoft.com/office/drawing/2014/main" id="{69F3F209-B434-BC97-1898-CE7412B7385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7" name="TextBox 6">
            <a:extLst>
              <a:ext uri="{FF2B5EF4-FFF2-40B4-BE49-F238E27FC236}">
                <a16:creationId xmlns:a16="http://schemas.microsoft.com/office/drawing/2014/main" id="{6B0A30AD-7033-281D-C892-61C7EC7DB009}"/>
              </a:ext>
            </a:extLst>
          </p:cNvPr>
          <p:cNvSpPr txBox="1"/>
          <p:nvPr/>
        </p:nvSpPr>
        <p:spPr>
          <a:xfrm>
            <a:off x="294683" y="6254576"/>
            <a:ext cx="611683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*NOTE: COTS has specific exemptions if met per DoD guidelines.</a:t>
            </a:r>
          </a:p>
        </p:txBody>
      </p:sp>
    </p:spTree>
    <p:extLst>
      <p:ext uri="{BB962C8B-B14F-4D97-AF65-F5344CB8AC3E}">
        <p14:creationId xmlns:p14="http://schemas.microsoft.com/office/powerpoint/2010/main" val="66514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099E-7B7A-DE14-FC3E-1E4647ED7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589A6-9FDB-5B39-B7DA-679A46724B7D}"/>
              </a:ext>
            </a:extLst>
          </p:cNvPr>
          <p:cNvSpPr>
            <a:spLocks noGrp="1"/>
          </p:cNvSpPr>
          <p:nvPr>
            <p:ph type="title"/>
          </p:nvPr>
        </p:nvSpPr>
        <p:spPr>
          <a:xfrm>
            <a:off x="224913" y="140682"/>
            <a:ext cx="9935103" cy="921715"/>
          </a:xfrm>
        </p:spPr>
        <p:txBody>
          <a:bodyPr/>
          <a:lstStyle/>
          <a:p>
            <a:r>
              <a:rPr lang="en-US" sz="3200" dirty="0"/>
              <a:t>CMMC 2.0 Phased Approach</a:t>
            </a:r>
          </a:p>
        </p:txBody>
      </p:sp>
      <p:sp>
        <p:nvSpPr>
          <p:cNvPr id="10" name="TextBox 9">
            <a:extLst>
              <a:ext uri="{FF2B5EF4-FFF2-40B4-BE49-F238E27FC236}">
                <a16:creationId xmlns:a16="http://schemas.microsoft.com/office/drawing/2014/main" id="{BD657515-A749-49D1-A0C5-A8BE422A846F}"/>
              </a:ext>
            </a:extLst>
          </p:cNvPr>
          <p:cNvSpPr txBox="1"/>
          <p:nvPr/>
        </p:nvSpPr>
        <p:spPr>
          <a:xfrm>
            <a:off x="6560437" y="2121831"/>
            <a:ext cx="2253515" cy="33846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Level 1, 2, 3</a:t>
            </a:r>
          </a:p>
        </p:txBody>
      </p:sp>
      <p:sp>
        <p:nvSpPr>
          <p:cNvPr id="11" name="TextBox 10">
            <a:extLst>
              <a:ext uri="{FF2B5EF4-FFF2-40B4-BE49-F238E27FC236}">
                <a16:creationId xmlns:a16="http://schemas.microsoft.com/office/drawing/2014/main" id="{72267A09-F226-EBF7-264C-4B18A0F48F88}"/>
              </a:ext>
            </a:extLst>
          </p:cNvPr>
          <p:cNvSpPr txBox="1"/>
          <p:nvPr/>
        </p:nvSpPr>
        <p:spPr>
          <a:xfrm>
            <a:off x="7150109" y="1004398"/>
            <a:ext cx="2212747" cy="33846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Level 1, 2, 3</a:t>
            </a:r>
          </a:p>
        </p:txBody>
      </p:sp>
      <p:sp>
        <p:nvSpPr>
          <p:cNvPr id="12" name="TextBox 11">
            <a:extLst>
              <a:ext uri="{FF2B5EF4-FFF2-40B4-BE49-F238E27FC236}">
                <a16:creationId xmlns:a16="http://schemas.microsoft.com/office/drawing/2014/main" id="{EA16D9D4-8E9E-97D2-39E0-6DBEF4BF6D66}"/>
              </a:ext>
            </a:extLst>
          </p:cNvPr>
          <p:cNvSpPr txBox="1"/>
          <p:nvPr/>
        </p:nvSpPr>
        <p:spPr>
          <a:xfrm>
            <a:off x="7467938" y="1725066"/>
            <a:ext cx="2253515" cy="33846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Phase 3</a:t>
            </a:r>
          </a:p>
        </p:txBody>
      </p:sp>
      <p:graphicFrame>
        <p:nvGraphicFramePr>
          <p:cNvPr id="20" name="Table 19" title="Graphing Table">
            <a:extLst>
              <a:ext uri="{FF2B5EF4-FFF2-40B4-BE49-F238E27FC236}">
                <a16:creationId xmlns:a16="http://schemas.microsoft.com/office/drawing/2014/main" id="{6412253A-F337-9671-325A-9D6D884569EB}"/>
              </a:ext>
            </a:extLst>
          </p:cNvPr>
          <p:cNvGraphicFramePr>
            <a:graphicFrameLocks noGrp="1"/>
          </p:cNvGraphicFramePr>
          <p:nvPr>
            <p:extLst>
              <p:ext uri="{D42A27DB-BD31-4B8C-83A1-F6EECF244321}">
                <p14:modId xmlns:p14="http://schemas.microsoft.com/office/powerpoint/2010/main" val="1391103351"/>
              </p:ext>
            </p:extLst>
          </p:nvPr>
        </p:nvGraphicFramePr>
        <p:xfrm>
          <a:off x="354772" y="1195802"/>
          <a:ext cx="11312556" cy="1745881"/>
        </p:xfrm>
        <a:graphic>
          <a:graphicData uri="http://schemas.openxmlformats.org/drawingml/2006/table">
            <a:tbl>
              <a:tblPr firstRow="1" firstCol="1" bandRow="1">
                <a:tableStyleId>{073A0DAA-6AF3-43AB-8588-CEC1D06C72B9}</a:tableStyleId>
              </a:tblPr>
              <a:tblGrid>
                <a:gridCol w="1711356">
                  <a:extLst>
                    <a:ext uri="{9D8B030D-6E8A-4147-A177-3AD203B41FA5}">
                      <a16:colId xmlns:a16="http://schemas.microsoft.com/office/drawing/2014/main" val="20000"/>
                    </a:ext>
                  </a:extLst>
                </a:gridCol>
                <a:gridCol w="228600">
                  <a:extLst>
                    <a:ext uri="{9D8B030D-6E8A-4147-A177-3AD203B41FA5}">
                      <a16:colId xmlns:a16="http://schemas.microsoft.com/office/drawing/2014/main" val="20019"/>
                    </a:ext>
                  </a:extLst>
                </a:gridCol>
                <a:gridCol w="228600">
                  <a:extLst>
                    <a:ext uri="{9D8B030D-6E8A-4147-A177-3AD203B41FA5}">
                      <a16:colId xmlns:a16="http://schemas.microsoft.com/office/drawing/2014/main" val="20023"/>
                    </a:ext>
                  </a:extLst>
                </a:gridCol>
                <a:gridCol w="228600">
                  <a:extLst>
                    <a:ext uri="{9D8B030D-6E8A-4147-A177-3AD203B41FA5}">
                      <a16:colId xmlns:a16="http://schemas.microsoft.com/office/drawing/2014/main" val="20024"/>
                    </a:ext>
                  </a:extLst>
                </a:gridCol>
                <a:gridCol w="228600">
                  <a:extLst>
                    <a:ext uri="{9D8B030D-6E8A-4147-A177-3AD203B41FA5}">
                      <a16:colId xmlns:a16="http://schemas.microsoft.com/office/drawing/2014/main" val="20025"/>
                    </a:ext>
                  </a:extLst>
                </a:gridCol>
                <a:gridCol w="228600">
                  <a:extLst>
                    <a:ext uri="{9D8B030D-6E8A-4147-A177-3AD203B41FA5}">
                      <a16:colId xmlns:a16="http://schemas.microsoft.com/office/drawing/2014/main" val="20026"/>
                    </a:ext>
                  </a:extLst>
                </a:gridCol>
                <a:gridCol w="228600">
                  <a:extLst>
                    <a:ext uri="{9D8B030D-6E8A-4147-A177-3AD203B41FA5}">
                      <a16:colId xmlns:a16="http://schemas.microsoft.com/office/drawing/2014/main" val="20027"/>
                    </a:ext>
                  </a:extLst>
                </a:gridCol>
                <a:gridCol w="228600">
                  <a:extLst>
                    <a:ext uri="{9D8B030D-6E8A-4147-A177-3AD203B41FA5}">
                      <a16:colId xmlns:a16="http://schemas.microsoft.com/office/drawing/2014/main" val="20028"/>
                    </a:ext>
                  </a:extLst>
                </a:gridCol>
                <a:gridCol w="228600">
                  <a:extLst>
                    <a:ext uri="{9D8B030D-6E8A-4147-A177-3AD203B41FA5}">
                      <a16:colId xmlns:a16="http://schemas.microsoft.com/office/drawing/2014/main" val="20029"/>
                    </a:ext>
                  </a:extLst>
                </a:gridCol>
                <a:gridCol w="228600">
                  <a:extLst>
                    <a:ext uri="{9D8B030D-6E8A-4147-A177-3AD203B41FA5}">
                      <a16:colId xmlns:a16="http://schemas.microsoft.com/office/drawing/2014/main" val="20030"/>
                    </a:ext>
                  </a:extLst>
                </a:gridCol>
                <a:gridCol w="228600">
                  <a:extLst>
                    <a:ext uri="{9D8B030D-6E8A-4147-A177-3AD203B41FA5}">
                      <a16:colId xmlns:a16="http://schemas.microsoft.com/office/drawing/2014/main" val="20031"/>
                    </a:ext>
                  </a:extLst>
                </a:gridCol>
                <a:gridCol w="228600">
                  <a:extLst>
                    <a:ext uri="{9D8B030D-6E8A-4147-A177-3AD203B41FA5}">
                      <a16:colId xmlns:a16="http://schemas.microsoft.com/office/drawing/2014/main" val="20032"/>
                    </a:ext>
                  </a:extLst>
                </a:gridCol>
                <a:gridCol w="228600">
                  <a:extLst>
                    <a:ext uri="{9D8B030D-6E8A-4147-A177-3AD203B41FA5}">
                      <a16:colId xmlns:a16="http://schemas.microsoft.com/office/drawing/2014/main" val="20033"/>
                    </a:ext>
                  </a:extLst>
                </a:gridCol>
                <a:gridCol w="228600">
                  <a:extLst>
                    <a:ext uri="{9D8B030D-6E8A-4147-A177-3AD203B41FA5}">
                      <a16:colId xmlns:a16="http://schemas.microsoft.com/office/drawing/2014/main" val="20034"/>
                    </a:ext>
                  </a:extLst>
                </a:gridCol>
                <a:gridCol w="228600">
                  <a:extLst>
                    <a:ext uri="{9D8B030D-6E8A-4147-A177-3AD203B41FA5}">
                      <a16:colId xmlns:a16="http://schemas.microsoft.com/office/drawing/2014/main" val="20035"/>
                    </a:ext>
                  </a:extLst>
                </a:gridCol>
                <a:gridCol w="228600">
                  <a:extLst>
                    <a:ext uri="{9D8B030D-6E8A-4147-A177-3AD203B41FA5}">
                      <a16:colId xmlns:a16="http://schemas.microsoft.com/office/drawing/2014/main" val="20036"/>
                    </a:ext>
                  </a:extLst>
                </a:gridCol>
                <a:gridCol w="228600">
                  <a:extLst>
                    <a:ext uri="{9D8B030D-6E8A-4147-A177-3AD203B41FA5}">
                      <a16:colId xmlns:a16="http://schemas.microsoft.com/office/drawing/2014/main" val="20037"/>
                    </a:ext>
                  </a:extLst>
                </a:gridCol>
                <a:gridCol w="228600">
                  <a:extLst>
                    <a:ext uri="{9D8B030D-6E8A-4147-A177-3AD203B41FA5}">
                      <a16:colId xmlns:a16="http://schemas.microsoft.com/office/drawing/2014/main" val="20038"/>
                    </a:ext>
                  </a:extLst>
                </a:gridCol>
                <a:gridCol w="228600">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228600">
                  <a:extLst>
                    <a:ext uri="{9D8B030D-6E8A-4147-A177-3AD203B41FA5}">
                      <a16:colId xmlns:a16="http://schemas.microsoft.com/office/drawing/2014/main" val="20042"/>
                    </a:ext>
                  </a:extLst>
                </a:gridCol>
                <a:gridCol w="228600">
                  <a:extLst>
                    <a:ext uri="{9D8B030D-6E8A-4147-A177-3AD203B41FA5}">
                      <a16:colId xmlns:a16="http://schemas.microsoft.com/office/drawing/2014/main" val="20043"/>
                    </a:ext>
                  </a:extLst>
                </a:gridCol>
                <a:gridCol w="228600">
                  <a:extLst>
                    <a:ext uri="{9D8B030D-6E8A-4147-A177-3AD203B41FA5}">
                      <a16:colId xmlns:a16="http://schemas.microsoft.com/office/drawing/2014/main" val="20044"/>
                    </a:ext>
                  </a:extLst>
                </a:gridCol>
                <a:gridCol w="228600">
                  <a:extLst>
                    <a:ext uri="{9D8B030D-6E8A-4147-A177-3AD203B41FA5}">
                      <a16:colId xmlns:a16="http://schemas.microsoft.com/office/drawing/2014/main" val="20045"/>
                    </a:ext>
                  </a:extLst>
                </a:gridCol>
                <a:gridCol w="228600">
                  <a:extLst>
                    <a:ext uri="{9D8B030D-6E8A-4147-A177-3AD203B41FA5}">
                      <a16:colId xmlns:a16="http://schemas.microsoft.com/office/drawing/2014/main" val="20046"/>
                    </a:ext>
                  </a:extLst>
                </a:gridCol>
                <a:gridCol w="228600">
                  <a:extLst>
                    <a:ext uri="{9D8B030D-6E8A-4147-A177-3AD203B41FA5}">
                      <a16:colId xmlns:a16="http://schemas.microsoft.com/office/drawing/2014/main" val="20047"/>
                    </a:ext>
                  </a:extLst>
                </a:gridCol>
                <a:gridCol w="228600">
                  <a:extLst>
                    <a:ext uri="{9D8B030D-6E8A-4147-A177-3AD203B41FA5}">
                      <a16:colId xmlns:a16="http://schemas.microsoft.com/office/drawing/2014/main" val="20048"/>
                    </a:ext>
                  </a:extLst>
                </a:gridCol>
                <a:gridCol w="228600">
                  <a:extLst>
                    <a:ext uri="{9D8B030D-6E8A-4147-A177-3AD203B41FA5}">
                      <a16:colId xmlns:a16="http://schemas.microsoft.com/office/drawing/2014/main" val="3469028555"/>
                    </a:ext>
                  </a:extLst>
                </a:gridCol>
                <a:gridCol w="228600">
                  <a:extLst>
                    <a:ext uri="{9D8B030D-6E8A-4147-A177-3AD203B41FA5}">
                      <a16:colId xmlns:a16="http://schemas.microsoft.com/office/drawing/2014/main" val="2059247459"/>
                    </a:ext>
                  </a:extLst>
                </a:gridCol>
                <a:gridCol w="228600">
                  <a:extLst>
                    <a:ext uri="{9D8B030D-6E8A-4147-A177-3AD203B41FA5}">
                      <a16:colId xmlns:a16="http://schemas.microsoft.com/office/drawing/2014/main" val="1524665273"/>
                    </a:ext>
                  </a:extLst>
                </a:gridCol>
                <a:gridCol w="228600">
                  <a:extLst>
                    <a:ext uri="{9D8B030D-6E8A-4147-A177-3AD203B41FA5}">
                      <a16:colId xmlns:a16="http://schemas.microsoft.com/office/drawing/2014/main" val="575463949"/>
                    </a:ext>
                  </a:extLst>
                </a:gridCol>
                <a:gridCol w="228600">
                  <a:extLst>
                    <a:ext uri="{9D8B030D-6E8A-4147-A177-3AD203B41FA5}">
                      <a16:colId xmlns:a16="http://schemas.microsoft.com/office/drawing/2014/main" val="1745617075"/>
                    </a:ext>
                  </a:extLst>
                </a:gridCol>
                <a:gridCol w="228600">
                  <a:extLst>
                    <a:ext uri="{9D8B030D-6E8A-4147-A177-3AD203B41FA5}">
                      <a16:colId xmlns:a16="http://schemas.microsoft.com/office/drawing/2014/main" val="97210821"/>
                    </a:ext>
                  </a:extLst>
                </a:gridCol>
                <a:gridCol w="228600">
                  <a:extLst>
                    <a:ext uri="{9D8B030D-6E8A-4147-A177-3AD203B41FA5}">
                      <a16:colId xmlns:a16="http://schemas.microsoft.com/office/drawing/2014/main" val="736761303"/>
                    </a:ext>
                  </a:extLst>
                </a:gridCol>
                <a:gridCol w="228600">
                  <a:extLst>
                    <a:ext uri="{9D8B030D-6E8A-4147-A177-3AD203B41FA5}">
                      <a16:colId xmlns:a16="http://schemas.microsoft.com/office/drawing/2014/main" val="3966596283"/>
                    </a:ext>
                  </a:extLst>
                </a:gridCol>
                <a:gridCol w="228600">
                  <a:extLst>
                    <a:ext uri="{9D8B030D-6E8A-4147-A177-3AD203B41FA5}">
                      <a16:colId xmlns:a16="http://schemas.microsoft.com/office/drawing/2014/main" val="1087605190"/>
                    </a:ext>
                  </a:extLst>
                </a:gridCol>
                <a:gridCol w="228600">
                  <a:extLst>
                    <a:ext uri="{9D8B030D-6E8A-4147-A177-3AD203B41FA5}">
                      <a16:colId xmlns:a16="http://schemas.microsoft.com/office/drawing/2014/main" val="2235380243"/>
                    </a:ext>
                  </a:extLst>
                </a:gridCol>
                <a:gridCol w="228600">
                  <a:extLst>
                    <a:ext uri="{9D8B030D-6E8A-4147-A177-3AD203B41FA5}">
                      <a16:colId xmlns:a16="http://schemas.microsoft.com/office/drawing/2014/main" val="1807564054"/>
                    </a:ext>
                  </a:extLst>
                </a:gridCol>
                <a:gridCol w="228600">
                  <a:extLst>
                    <a:ext uri="{9D8B030D-6E8A-4147-A177-3AD203B41FA5}">
                      <a16:colId xmlns:a16="http://schemas.microsoft.com/office/drawing/2014/main" val="232859146"/>
                    </a:ext>
                  </a:extLst>
                </a:gridCol>
                <a:gridCol w="228600">
                  <a:extLst>
                    <a:ext uri="{9D8B030D-6E8A-4147-A177-3AD203B41FA5}">
                      <a16:colId xmlns:a16="http://schemas.microsoft.com/office/drawing/2014/main" val="618595833"/>
                    </a:ext>
                  </a:extLst>
                </a:gridCol>
                <a:gridCol w="228600">
                  <a:extLst>
                    <a:ext uri="{9D8B030D-6E8A-4147-A177-3AD203B41FA5}">
                      <a16:colId xmlns:a16="http://schemas.microsoft.com/office/drawing/2014/main" val="3256937415"/>
                    </a:ext>
                  </a:extLst>
                </a:gridCol>
                <a:gridCol w="228600">
                  <a:extLst>
                    <a:ext uri="{9D8B030D-6E8A-4147-A177-3AD203B41FA5}">
                      <a16:colId xmlns:a16="http://schemas.microsoft.com/office/drawing/2014/main" val="477438288"/>
                    </a:ext>
                  </a:extLst>
                </a:gridCol>
              </a:tblGrid>
              <a:tr h="281871">
                <a:tc>
                  <a:txBody>
                    <a:bodyPr/>
                    <a:lstStyle/>
                    <a:p>
                      <a:pPr algn="ctr"/>
                      <a:endParaRPr lang="en-US" sz="1200" b="1">
                        <a:effectLst>
                          <a:outerShdw blurRad="38100" dist="38100" dir="2700000" algn="tl">
                            <a:srgbClr val="000000">
                              <a:alpha val="43137"/>
                            </a:srgbClr>
                          </a:outerShdw>
                        </a:effectLst>
                        <a:latin typeface="+mj-lt"/>
                      </a:endParaRPr>
                    </a:p>
                  </a:txBody>
                  <a:tcPr marL="67200" marR="67200" marT="33600" marB="33600">
                    <a:solidFill>
                      <a:schemeClr val="bg1"/>
                    </a:solidFill>
                  </a:tcPr>
                </a:tc>
                <a:tc gridSpan="3">
                  <a:txBody>
                    <a:bodyPr/>
                    <a:lstStyle/>
                    <a:p>
                      <a:pPr algn="ctr"/>
                      <a:r>
                        <a:rPr lang="en-US" sz="1800">
                          <a:latin typeface="Arial" panose="020B0604020202020204" pitchFamily="34" charset="0"/>
                          <a:cs typeface="Arial" panose="020B0604020202020204" pitchFamily="34" charset="0"/>
                        </a:rPr>
                        <a:t>2025</a:t>
                      </a:r>
                    </a:p>
                  </a:txBody>
                  <a:tcPr marL="85726" marR="85726" marT="42863" marB="42863">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algn="ctr"/>
                      <a:r>
                        <a:rPr lang="en-US" sz="1800">
                          <a:latin typeface="Arial" panose="020B0604020202020204" pitchFamily="34" charset="0"/>
                          <a:cs typeface="Arial" panose="020B0604020202020204" pitchFamily="34" charset="0"/>
                        </a:rPr>
                        <a:t>2026</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algn="ctr"/>
                      <a:endParaRPr lang="en-US" sz="1700">
                        <a:latin typeface="Arial Narrow" pitchFamily="34" charset="0"/>
                      </a:endParaRPr>
                    </a:p>
                  </a:txBody>
                  <a:tcPr marL="85726" marR="85726" marT="42863" marB="4286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chemeClr val="accent2"/>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algn="ctr"/>
                      <a:r>
                        <a:rPr lang="en-US" sz="1800">
                          <a:latin typeface="Arial" panose="020B0604020202020204" pitchFamily="34" charset="0"/>
                          <a:cs typeface="Arial" panose="020B0604020202020204" pitchFamily="34" charset="0"/>
                        </a:rPr>
                        <a:t>2027</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a:effectLst>
                          <a:outerShdw blurRad="38100" dist="38100" dir="2700000" algn="tl">
                            <a:srgbClr val="000000">
                              <a:alpha val="43137"/>
                            </a:srgbClr>
                          </a:outerShdw>
                        </a:effectLst>
                        <a:latin typeface="Arial Narrow" pitchFamily="34" charset="0"/>
                      </a:endParaRPr>
                    </a:p>
                  </a:txBody>
                  <a:tcPr marL="85726" marR="85726" marT="42863" marB="42863">
                    <a:lnR w="28575" cap="flat" cmpd="sng" algn="ctr">
                      <a:solidFill>
                        <a:srgbClr val="6292CC"/>
                      </a:solidFill>
                      <a:prstDash val="solid"/>
                      <a:round/>
                      <a:headEnd type="none" w="med" len="med"/>
                      <a:tailEnd type="none" w="med" len="med"/>
                    </a:lnR>
                    <a:lnT w="28575" cap="flat" cmpd="sng" algn="ctr">
                      <a:solidFill>
                        <a:srgbClr val="6292CC"/>
                      </a:solidFill>
                      <a:prstDash val="solid"/>
                      <a:round/>
                      <a:headEnd type="none" w="med" len="med"/>
                      <a:tailEnd type="none" w="med" len="med"/>
                    </a:lnT>
                    <a:lnB w="28575" cap="flat" cmpd="sng" algn="ctr">
                      <a:solidFill>
                        <a:srgbClr val="2D6BB5"/>
                      </a:solidFill>
                      <a:prstDash val="solid"/>
                      <a:round/>
                      <a:headEnd type="none" w="med" len="med"/>
                      <a:tailEnd type="none" w="med" len="med"/>
                    </a:lnB>
                    <a:gradFill>
                      <a:gsLst>
                        <a:gs pos="0">
                          <a:srgbClr val="092C60"/>
                        </a:gs>
                        <a:gs pos="50000">
                          <a:srgbClr val="13448C"/>
                        </a:gs>
                        <a:gs pos="100000">
                          <a:srgbClr val="1952A7"/>
                        </a:gs>
                      </a:gsLst>
                      <a:lin ang="16200000" scaled="1"/>
                    </a:gradFill>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2028</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a:effectLst>
                          <a:outerShdw blurRad="38100" dist="38100" dir="2700000" algn="tl">
                            <a:srgbClr val="000000">
                              <a:alpha val="43137"/>
                            </a:srgbClr>
                          </a:outerShdw>
                        </a:effectLst>
                        <a:latin typeface="+mj-lt"/>
                      </a:endParaRPr>
                    </a:p>
                  </a:txBody>
                  <a:tcPr marL="67218" marR="67218" marT="33609" marB="33609"/>
                </a:tc>
                <a:tc gridSpan="3">
                  <a:txBody>
                    <a:bodyPr/>
                    <a:lstStyle/>
                    <a:p>
                      <a:pPr marL="0" marR="0" lvl="0" indent="0" algn="ctr" defTabSz="822862" rtl="0" eaLnBrk="1" fontAlgn="auto" latinLnBrk="0" hangingPunct="1">
                        <a:lnSpc>
                          <a:spcPct val="100000"/>
                        </a:lnSpc>
                        <a:spcBef>
                          <a:spcPts val="0"/>
                        </a:spcBef>
                        <a:spcAft>
                          <a:spcPts val="0"/>
                        </a:spcAft>
                        <a:buClrTx/>
                        <a:buSzTx/>
                        <a:buFontTx/>
                        <a:buNone/>
                        <a:tabLst/>
                        <a:defRPr/>
                      </a:pPr>
                      <a:r>
                        <a:rPr lang="en-US" sz="1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2029</a:t>
                      </a:r>
                    </a:p>
                  </a:txBody>
                  <a:tcPr marL="67200" marR="67200" marT="33600" marB="33600">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587">
                <a:tc>
                  <a:txBody>
                    <a:bodyPr/>
                    <a:lstStyle/>
                    <a:p>
                      <a:pPr algn="ctr"/>
                      <a:endParaRPr lang="en-US" sz="1100">
                        <a:solidFill>
                          <a:schemeClr val="bg1"/>
                        </a:solidFill>
                        <a:latin typeface="Arial Narrow" pitchFamily="34" charset="0"/>
                      </a:endParaRPr>
                    </a:p>
                  </a:txBody>
                  <a:tcPr marL="0" marR="0" marT="0" marB="0">
                    <a:solidFill>
                      <a:schemeClr val="bg1"/>
                    </a:solidFill>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S</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S</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O</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N</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J</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F</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A</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M</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rPr>
                        <a:t>J</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J</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A</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S</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O</a:t>
                      </a:r>
                    </a:p>
                  </a:txBody>
                  <a:tcPr marL="0" marR="0" marT="0" marB="0">
                    <a:lnT w="12700" cap="flat" cmpd="sng" algn="ctr">
                      <a:solidFill>
                        <a:schemeClr val="bg1"/>
                      </a:solidFill>
                      <a:prstDash val="solid"/>
                      <a:round/>
                      <a:headEnd type="none" w="med" len="med"/>
                      <a:tailEnd type="none" w="med" len="med"/>
                    </a:lnT>
                  </a:tcPr>
                </a:tc>
                <a:tc>
                  <a:txBody>
                    <a:bodyPr/>
                    <a:lstStyle/>
                    <a:p>
                      <a:pPr algn="ctr"/>
                      <a:r>
                        <a:rPr lang="en-US" sz="1000">
                          <a:solidFill>
                            <a:schemeClr val="tx1"/>
                          </a:solidFill>
                          <a:latin typeface="+mn-lt"/>
                        </a:rPr>
                        <a:t>N</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rPr>
                        <a:t>D</a:t>
                      </a:r>
                      <a:endParaRPr lang="en-US" sz="1000">
                        <a:solidFill>
                          <a:schemeClr val="tx1"/>
                        </a:solidFill>
                        <a:latin typeface="+mn-lt"/>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J</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F</a:t>
                      </a:r>
                    </a:p>
                  </a:txBody>
                  <a:tcPr marL="0" marR="0" marT="0" marB="0">
                    <a:lnT w="12700" cap="flat" cmpd="sng" algn="ctr">
                      <a:solidFill>
                        <a:schemeClr val="bg1"/>
                      </a:solidFill>
                      <a:prstDash val="solid"/>
                      <a:round/>
                      <a:headEnd type="none" w="med" len="med"/>
                      <a:tailEnd type="none" w="med" len="med"/>
                    </a:lnT>
                  </a:tcPr>
                </a:tc>
                <a:tc>
                  <a:txBody>
                    <a:bodyPr/>
                    <a:lstStyle/>
                    <a:p>
                      <a:pPr marL="0" marR="0" lvl="0" indent="0" algn="ctr" defTabSz="617162"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M</a:t>
                      </a:r>
                    </a:p>
                  </a:txBody>
                  <a:tcPr marL="0" marR="0"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50921">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1 </a:t>
                      </a:r>
                      <a:endParaRPr lang="en-US" sz="900" b="1" kern="1200" dirty="0">
                        <a:solidFill>
                          <a:schemeClr val="bg1"/>
                        </a:solidFill>
                        <a:latin typeface="+mn-lt"/>
                        <a:ea typeface="+mn-ea"/>
                        <a:cs typeface="+mn-cs"/>
                      </a:endParaRPr>
                    </a:p>
                  </a:txBody>
                  <a:tcPr marL="67200" marR="67200" marT="33600" marB="33600" anchor="ctr">
                    <a:solidFill>
                      <a:srgbClr val="00B050"/>
                    </a:solidFill>
                  </a:tcPr>
                </a:tc>
                <a:tc rowSpan="4" gridSpan="42">
                  <a:txBody>
                    <a:bodyPr/>
                    <a:lstStyle/>
                    <a:p>
                      <a:pPr marL="0" algn="r" defTabSz="914400" rtl="0" eaLnBrk="1" latinLnBrk="0" hangingPunct="1"/>
                      <a:endParaRPr lang="en-US" sz="1100" kern="1200" dirty="0">
                        <a:solidFill>
                          <a:schemeClr val="accent4"/>
                        </a:solidFill>
                        <a:latin typeface="Arial Narrow" pitchFamily="34" charset="0"/>
                        <a:ea typeface="+mn-ea"/>
                        <a:cs typeface="+mn-cs"/>
                      </a:endParaRPr>
                    </a:p>
                  </a:txBody>
                  <a:tcPr marL="67200" marR="67200" marT="33600" marB="33600">
                    <a:solidFill>
                      <a:srgbClr val="E9EAEB"/>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00B050"/>
                    </a:solidFill>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519822955"/>
                  </a:ext>
                </a:extLst>
              </a:tr>
              <a:tr h="297439">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2 </a:t>
                      </a:r>
                      <a:endParaRPr lang="en-US" sz="900" b="1" kern="1200" dirty="0">
                        <a:solidFill>
                          <a:schemeClr val="bg1"/>
                        </a:solidFill>
                        <a:latin typeface="+mn-lt"/>
                        <a:ea typeface="+mn-ea"/>
                        <a:cs typeface="+mn-cs"/>
                      </a:endParaRPr>
                    </a:p>
                  </a:txBody>
                  <a:tcPr marL="67200" marR="67200" marT="33600" marB="33600" anchor="ctr">
                    <a:solidFill>
                      <a:srgbClr val="002060"/>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rgbClr val="DADBDC"/>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rgbClr val="DADBDC"/>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chemeClr val="tx1">
                        <a:lumMod val="7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12014341"/>
                  </a:ext>
                </a:extLst>
              </a:tr>
              <a:tr h="262974">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Phase 3</a:t>
                      </a:r>
                      <a:endParaRPr lang="en-US" sz="900" b="1" kern="1200" dirty="0">
                        <a:solidFill>
                          <a:schemeClr val="bg1"/>
                        </a:solidFill>
                        <a:latin typeface="+mn-lt"/>
                        <a:ea typeface="+mn-ea"/>
                        <a:cs typeface="+mn-cs"/>
                      </a:endParaRPr>
                    </a:p>
                  </a:txBody>
                  <a:tcPr marL="67200" marR="67200" marT="33600" marB="33600" anchor="ctr">
                    <a:solidFill>
                      <a:srgbClr val="C00000"/>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solidFill>
                      <a:schemeClr val="bg1">
                        <a:lumMod val="85000"/>
                      </a:schemeClr>
                    </a:solidFill>
                  </a:tcPr>
                </a:tc>
                <a:tc hMerge="1" vMerge="1">
                  <a:txBody>
                    <a:bodyPr/>
                    <a:lstStyle/>
                    <a:p>
                      <a:pPr marL="0" algn="r" defTabSz="914400" rtl="0" eaLnBrk="1" latinLnBrk="0" hangingPunct="1"/>
                      <a:endParaRPr lang="en-US" sz="1100" kern="1200">
                        <a:solidFill>
                          <a:schemeClr val="accent4"/>
                        </a:solidFill>
                        <a:highlight>
                          <a:srgbClr val="DEDCDC"/>
                        </a:highlight>
                        <a:latin typeface="Arial Narrow" pitchFamily="34" charset="0"/>
                        <a:ea typeface="+mn-ea"/>
                        <a:cs typeface="+mn-cs"/>
                      </a:endParaRPr>
                    </a:p>
                  </a:txBody>
                  <a:tcPr marL="67200" marR="67200" marT="33600" marB="33600">
                    <a:solidFill>
                      <a:schemeClr val="bg1">
                        <a:lumMod val="85000"/>
                      </a:schemeClr>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18" marR="67218" marT="33609" marB="33609">
                    <a:solidFill>
                      <a:srgbClr val="7030A0"/>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26860911"/>
                  </a:ext>
                </a:extLst>
              </a:tr>
              <a:tr h="293914">
                <a:tc>
                  <a:txBody>
                    <a:bodyPr/>
                    <a:lstStyle/>
                    <a:p>
                      <a:pPr marL="307975" marR="0" lvl="1" indent="0" algn="r" defTabSz="617162"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rPr>
                        <a:t>All CMMC </a:t>
                      </a:r>
                      <a:endParaRPr lang="en-US" sz="900" b="1" kern="1200" dirty="0">
                        <a:solidFill>
                          <a:schemeClr val="bg1"/>
                        </a:solidFill>
                        <a:latin typeface="+mn-lt"/>
                        <a:ea typeface="+mn-ea"/>
                        <a:cs typeface="+mn-cs"/>
                      </a:endParaRPr>
                    </a:p>
                  </a:txBody>
                  <a:tcPr marL="67200" marR="67200" marT="33600" marB="33600" anchor="ctr">
                    <a:solidFill>
                      <a:srgbClr val="295EFF"/>
                    </a:solidFill>
                  </a:tcPr>
                </a:tc>
                <a:tc gridSpan="42"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0" algn="r" defTabSz="914400" rtl="0" eaLnBrk="1" latinLnBrk="0" hangingPunct="1"/>
                      <a:endParaRPr lang="en-US" sz="1100" kern="1200">
                        <a:solidFill>
                          <a:schemeClr val="accent4"/>
                        </a:solidFill>
                        <a:latin typeface="Arial Narrow" pitchFamily="34" charset="0"/>
                        <a:ea typeface="+mn-ea"/>
                        <a:cs typeface="+mn-cs"/>
                      </a:endParaRPr>
                    </a:p>
                  </a:txBody>
                  <a:tcPr marL="67200" marR="67200" marT="33600" marB="33600">
                    <a:solidFill>
                      <a:schemeClr val="tx1">
                        <a:lumMod val="60000"/>
                        <a:lumOff val="40000"/>
                      </a:schemeClr>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46691494"/>
                  </a:ext>
                </a:extLst>
              </a:tr>
            </a:tbl>
          </a:graphicData>
        </a:graphic>
      </p:graphicFrame>
      <p:sp>
        <p:nvSpPr>
          <p:cNvPr id="22" name="Rectangle 21">
            <a:extLst>
              <a:ext uri="{FF2B5EF4-FFF2-40B4-BE49-F238E27FC236}">
                <a16:creationId xmlns:a16="http://schemas.microsoft.com/office/drawing/2014/main" id="{12B0A371-313C-304C-68A6-EE30E5743841}"/>
              </a:ext>
            </a:extLst>
          </p:cNvPr>
          <p:cNvSpPr/>
          <p:nvPr/>
        </p:nvSpPr>
        <p:spPr>
          <a:xfrm>
            <a:off x="2334532" y="1749080"/>
            <a:ext cx="2751481" cy="283464"/>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FFFF"/>
                </a:solidFill>
              </a:rPr>
              <a:t>CMMC Level 1 &amp; 2 Self</a:t>
            </a:r>
          </a:p>
        </p:txBody>
      </p:sp>
      <p:sp>
        <p:nvSpPr>
          <p:cNvPr id="43" name="Rectangle 42">
            <a:extLst>
              <a:ext uri="{FF2B5EF4-FFF2-40B4-BE49-F238E27FC236}">
                <a16:creationId xmlns:a16="http://schemas.microsoft.com/office/drawing/2014/main" id="{40F4A17D-05C9-704F-E179-9DD04973399D}"/>
              </a:ext>
            </a:extLst>
          </p:cNvPr>
          <p:cNvSpPr/>
          <p:nvPr/>
        </p:nvSpPr>
        <p:spPr>
          <a:xfrm>
            <a:off x="5094588" y="2045270"/>
            <a:ext cx="2744487" cy="28346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600" b="1" dirty="0">
                <a:solidFill>
                  <a:srgbClr val="FFFFFF"/>
                </a:solidFill>
              </a:rPr>
              <a:t>L2 Certs &amp; Some Level 3</a:t>
            </a:r>
            <a:r>
              <a:rPr lang="en-US" sz="1600" b="1" dirty="0">
                <a:solidFill>
                  <a:srgbClr val="FFC000"/>
                </a:solidFill>
              </a:rPr>
              <a:t>**</a:t>
            </a:r>
          </a:p>
        </p:txBody>
      </p:sp>
      <p:sp>
        <p:nvSpPr>
          <p:cNvPr id="44" name="Rectangle 43">
            <a:extLst>
              <a:ext uri="{FF2B5EF4-FFF2-40B4-BE49-F238E27FC236}">
                <a16:creationId xmlns:a16="http://schemas.microsoft.com/office/drawing/2014/main" id="{4EE67B97-9E86-AEFB-DCC1-B09DF980EA9B}"/>
              </a:ext>
            </a:extLst>
          </p:cNvPr>
          <p:cNvSpPr/>
          <p:nvPr/>
        </p:nvSpPr>
        <p:spPr>
          <a:xfrm>
            <a:off x="7839076" y="2328734"/>
            <a:ext cx="2744488" cy="28346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FFFF"/>
                </a:solidFill>
              </a:rPr>
              <a:t>More CMMC L2 &amp; L3</a:t>
            </a:r>
          </a:p>
        </p:txBody>
      </p:sp>
      <p:sp>
        <p:nvSpPr>
          <p:cNvPr id="15" name="Rectangle 14">
            <a:extLst>
              <a:ext uri="{FF2B5EF4-FFF2-40B4-BE49-F238E27FC236}">
                <a16:creationId xmlns:a16="http://schemas.microsoft.com/office/drawing/2014/main" id="{A5C07A57-683B-6C09-179A-DBA9EEA7A096}"/>
              </a:ext>
            </a:extLst>
          </p:cNvPr>
          <p:cNvSpPr/>
          <p:nvPr/>
        </p:nvSpPr>
        <p:spPr>
          <a:xfrm>
            <a:off x="10583564" y="2627588"/>
            <a:ext cx="1083764" cy="283464"/>
          </a:xfrm>
          <a:prstGeom prst="rect">
            <a:avLst/>
          </a:prstGeom>
          <a:solidFill>
            <a:srgbClr val="295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400" b="1">
                <a:solidFill>
                  <a:srgbClr val="FFFFFF"/>
                </a:solidFill>
              </a:rPr>
              <a:t>All CMMC</a:t>
            </a:r>
          </a:p>
        </p:txBody>
      </p:sp>
      <p:sp>
        <p:nvSpPr>
          <p:cNvPr id="19" name="Footer Placeholder 3">
            <a:extLst>
              <a:ext uri="{FF2B5EF4-FFF2-40B4-BE49-F238E27FC236}">
                <a16:creationId xmlns:a16="http://schemas.microsoft.com/office/drawing/2014/main" id="{BC39200C-D0CD-9525-458E-B8CDE46F87DA}"/>
              </a:ext>
            </a:extLst>
          </p:cNvPr>
          <p:cNvSpPr txBox="1">
            <a:spLocks/>
          </p:cNvSpPr>
          <p:nvPr/>
        </p:nvSpPr>
        <p:spPr>
          <a:xfrm>
            <a:off x="469778" y="6576368"/>
            <a:ext cx="1338828" cy="230832"/>
          </a:xfrm>
          <a:prstGeom prst="rect">
            <a:avLst/>
          </a:prstGeom>
        </p:spPr>
        <p:txBody>
          <a:bodyPr wrap="none" anchor="b"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solidFill>
                  <a:prstClr val="black">
                    <a:tint val="75000"/>
                  </a:prstClr>
                </a:solidFill>
                <a:latin typeface="Trebuchet MS" panose="020B0603020202020204"/>
              </a:rPr>
              <a:t>Cyber/CMMC Training</a:t>
            </a:r>
          </a:p>
        </p:txBody>
      </p:sp>
      <p:pic>
        <p:nvPicPr>
          <p:cNvPr id="23" name="Picture 22">
            <a:extLst>
              <a:ext uri="{FF2B5EF4-FFF2-40B4-BE49-F238E27FC236}">
                <a16:creationId xmlns:a16="http://schemas.microsoft.com/office/drawing/2014/main" id="{6E4A2551-E3E0-9C6E-2D8E-B5024C17F87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Rectangle: Rounded Corners 6">
            <a:extLst>
              <a:ext uri="{FF2B5EF4-FFF2-40B4-BE49-F238E27FC236}">
                <a16:creationId xmlns:a16="http://schemas.microsoft.com/office/drawing/2014/main" id="{4E10C3D0-1CBB-3CC8-F7C4-F1286DBB7D22}"/>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8" name="TextBox 7">
            <a:extLst>
              <a:ext uri="{FF2B5EF4-FFF2-40B4-BE49-F238E27FC236}">
                <a16:creationId xmlns:a16="http://schemas.microsoft.com/office/drawing/2014/main" id="{5C9C971A-FB27-9EEE-9F2D-194387128892}"/>
              </a:ext>
            </a:extLst>
          </p:cNvPr>
          <p:cNvSpPr txBox="1"/>
          <p:nvPr/>
        </p:nvSpPr>
        <p:spPr>
          <a:xfrm>
            <a:off x="5189523" y="6579114"/>
            <a:ext cx="5088129" cy="215444"/>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DoD CIO – About CMMC</a:t>
            </a:r>
            <a:r>
              <a:rPr lang="en-US" sz="800" dirty="0">
                <a:solidFill>
                  <a:prstClr val="black"/>
                </a:solidFill>
              </a:rPr>
              <a:t>, https://dodcio.defense.gov/cmmc/About/</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Slide Number Placeholder 4">
            <a:extLst>
              <a:ext uri="{FF2B5EF4-FFF2-40B4-BE49-F238E27FC236}">
                <a16:creationId xmlns:a16="http://schemas.microsoft.com/office/drawing/2014/main" id="{38CF0061-3F87-2CD8-92F7-9EC03B5E1822}"/>
              </a:ext>
            </a:extLst>
          </p:cNvPr>
          <p:cNvSpPr txBox="1">
            <a:spLocks/>
          </p:cNvSpPr>
          <p:nvPr/>
        </p:nvSpPr>
        <p:spPr>
          <a:xfrm>
            <a:off x="8590663" y="6041362"/>
            <a:ext cx="68333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CD8977-B073-4460-AE63-2BD9EC7B16E4}" type="slidenum">
              <a:rPr lang="en-US" sz="900" smtClean="0"/>
              <a:pPr/>
              <a:t>25</a:t>
            </a:fld>
            <a:endParaRPr lang="en-US" sz="900" dirty="0"/>
          </a:p>
        </p:txBody>
      </p:sp>
      <p:sp>
        <p:nvSpPr>
          <p:cNvPr id="3" name="TextBox 2">
            <a:extLst>
              <a:ext uri="{FF2B5EF4-FFF2-40B4-BE49-F238E27FC236}">
                <a16:creationId xmlns:a16="http://schemas.microsoft.com/office/drawing/2014/main" id="{A8842D18-047F-6CCC-32FA-3496504F3798}"/>
              </a:ext>
            </a:extLst>
          </p:cNvPr>
          <p:cNvSpPr txBox="1"/>
          <p:nvPr/>
        </p:nvSpPr>
        <p:spPr>
          <a:xfrm>
            <a:off x="810020" y="6151501"/>
            <a:ext cx="9896966" cy="584775"/>
          </a:xfrm>
          <a:prstGeom prst="rect">
            <a:avLst/>
          </a:prstGeom>
          <a:solidFill>
            <a:schemeClr val="accent1"/>
          </a:solidFill>
        </p:spPr>
        <p:txBody>
          <a:bodyPr wrap="square" rtlCol="0">
            <a:spAutoFit/>
          </a:bodyPr>
          <a:lstStyle/>
          <a:p>
            <a:pPr algn="ctr"/>
            <a:r>
              <a:rPr lang="en-US" sz="1600" dirty="0">
                <a:solidFill>
                  <a:schemeClr val="bg2"/>
                </a:solidFill>
              </a:rPr>
              <a:t>DoD may implement CMMC Level 2 (C3PAO) requirements in Phase 1 procurements or Level 3 requirements in Phase 2 procurements, which may limit competitors or drive cost</a:t>
            </a:r>
          </a:p>
        </p:txBody>
      </p:sp>
      <p:pic>
        <p:nvPicPr>
          <p:cNvPr id="17" name="Picture 16">
            <a:extLst>
              <a:ext uri="{FF2B5EF4-FFF2-40B4-BE49-F238E27FC236}">
                <a16:creationId xmlns:a16="http://schemas.microsoft.com/office/drawing/2014/main" id="{D3D8E680-D67F-CA9F-B8E2-E726A7701F33}"/>
              </a:ext>
            </a:extLst>
          </p:cNvPr>
          <p:cNvPicPr>
            <a:picLocks noChangeAspect="1"/>
          </p:cNvPicPr>
          <p:nvPr/>
        </p:nvPicPr>
        <p:blipFill>
          <a:blip r:embed="rId4"/>
          <a:stretch>
            <a:fillRect/>
          </a:stretch>
        </p:blipFill>
        <p:spPr>
          <a:xfrm>
            <a:off x="2334532" y="2903178"/>
            <a:ext cx="7303593" cy="3273755"/>
          </a:xfrm>
          <a:prstGeom prst="rect">
            <a:avLst/>
          </a:prstGeom>
        </p:spPr>
      </p:pic>
    </p:spTree>
    <p:extLst>
      <p:ext uri="{BB962C8B-B14F-4D97-AF65-F5344CB8AC3E}">
        <p14:creationId xmlns:p14="http://schemas.microsoft.com/office/powerpoint/2010/main" val="49927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B73C-4E2C-265E-8A82-7C6580A2D1D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F959D07-F3ED-8DD0-E304-71F6B81F2A1B}"/>
              </a:ext>
            </a:extLst>
          </p:cNvPr>
          <p:cNvPicPr>
            <a:picLocks noChangeAspect="1"/>
          </p:cNvPicPr>
          <p:nvPr/>
        </p:nvPicPr>
        <p:blipFill>
          <a:blip r:embed="rId3"/>
          <a:stretch>
            <a:fillRect/>
          </a:stretch>
        </p:blipFill>
        <p:spPr>
          <a:xfrm rot="10800000" flipH="1" flipV="1">
            <a:off x="1165532" y="1387032"/>
            <a:ext cx="705283" cy="703520"/>
          </a:xfrm>
          <a:prstGeom prst="rect">
            <a:avLst/>
          </a:prstGeom>
        </p:spPr>
      </p:pic>
      <p:sp>
        <p:nvSpPr>
          <p:cNvPr id="19" name="TextBox 18">
            <a:extLst>
              <a:ext uri="{FF2B5EF4-FFF2-40B4-BE49-F238E27FC236}">
                <a16:creationId xmlns:a16="http://schemas.microsoft.com/office/drawing/2014/main" id="{5AA17C6A-0146-0CB4-D5B3-C84DA8E16D8B}"/>
              </a:ext>
            </a:extLst>
          </p:cNvPr>
          <p:cNvSpPr txBox="1"/>
          <p:nvPr/>
        </p:nvSpPr>
        <p:spPr>
          <a:xfrm>
            <a:off x="2034432" y="1085583"/>
            <a:ext cx="3549381" cy="1061829"/>
          </a:xfrm>
          <a:prstGeom prst="rect">
            <a:avLst/>
          </a:prstGeom>
          <a:noFill/>
        </p:spPr>
        <p:txBody>
          <a:bodyPr wrap="square">
            <a:spAutoFit/>
          </a:bodyPr>
          <a:lstStyle/>
          <a:p>
            <a:r>
              <a:rPr lang="pl-PL" sz="900" b="1" dirty="0">
                <a:latin typeface="Calibri" panose="020F0502020204030204" pitchFamily="34" charset="0"/>
              </a:rPr>
              <a:t>DoD – DoD CIO CMMC PMO - § 170.6</a:t>
            </a:r>
            <a:endParaRPr lang="pl-PL"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Provides oversight of the CMMC Program, to include the CMMC AB</a:t>
            </a:r>
          </a:p>
          <a:p>
            <a:pPr marL="128588" indent="-128588">
              <a:buFont typeface="Arial" panose="020B0604020202020204" pitchFamily="34" charset="0"/>
              <a:buChar char="•"/>
            </a:pPr>
            <a:r>
              <a:rPr lang="en-US" sz="900" dirty="0">
                <a:latin typeface="Calibri" panose="020F0502020204030204" pitchFamily="34" charset="0"/>
              </a:rPr>
              <a:t>Develops and maintains the CMMC Model Overview, Assessment Guides, Scoping Guides, and Hashing Guide</a:t>
            </a:r>
          </a:p>
          <a:p>
            <a:pPr marL="128588" indent="-128588">
              <a:buFont typeface="Arial" panose="020B0604020202020204" pitchFamily="34" charset="0"/>
              <a:buChar char="•"/>
            </a:pPr>
            <a:r>
              <a:rPr lang="en-US" sz="900" dirty="0">
                <a:latin typeface="Calibri" panose="020F0502020204030204" pitchFamily="34" charset="0"/>
              </a:rPr>
              <a:t>Scheme Owner for ISO/IEC Requirements</a:t>
            </a:r>
          </a:p>
          <a:p>
            <a:pPr marL="128588" indent="-128588">
              <a:buFont typeface="Arial" panose="020B0604020202020204" pitchFamily="34" charset="0"/>
              <a:buChar char="•"/>
            </a:pPr>
            <a:r>
              <a:rPr lang="en-US" sz="900" dirty="0">
                <a:latin typeface="Calibri" panose="020F0502020204030204" pitchFamily="34" charset="0"/>
              </a:rPr>
              <a:t>Establishes DoD requirements of C3PAOs, CAICO, Assessors, and Instructors</a:t>
            </a:r>
          </a:p>
        </p:txBody>
      </p:sp>
      <p:sp>
        <p:nvSpPr>
          <p:cNvPr id="21" name="TextBox 20">
            <a:extLst>
              <a:ext uri="{FF2B5EF4-FFF2-40B4-BE49-F238E27FC236}">
                <a16:creationId xmlns:a16="http://schemas.microsoft.com/office/drawing/2014/main" id="{0C0DBC1B-89C7-560B-CAC1-14A70BC9773D}"/>
              </a:ext>
            </a:extLst>
          </p:cNvPr>
          <p:cNvSpPr txBox="1"/>
          <p:nvPr/>
        </p:nvSpPr>
        <p:spPr>
          <a:xfrm>
            <a:off x="1433513" y="3083205"/>
            <a:ext cx="1809551" cy="1061829"/>
          </a:xfrm>
          <a:prstGeom prst="rect">
            <a:avLst/>
          </a:prstGeom>
          <a:noFill/>
        </p:spPr>
        <p:txBody>
          <a:bodyPr wrap="square">
            <a:spAutoFit/>
          </a:bodyPr>
          <a:lstStyle/>
          <a:p>
            <a:r>
              <a:rPr lang="en-US" sz="900" b="1" dirty="0">
                <a:latin typeface="Calibri" panose="020F0502020204030204" pitchFamily="34" charset="0"/>
              </a:rPr>
              <a:t>DoD - DCMA DIBCAC - §170.7</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Conducts CMMC Level 2 Certification Assessments on C3PAOs</a:t>
            </a:r>
          </a:p>
          <a:p>
            <a:pPr marL="128588" indent="-128588">
              <a:buFont typeface="Arial" panose="020B0604020202020204" pitchFamily="34" charset="0"/>
              <a:buChar char="•"/>
            </a:pPr>
            <a:r>
              <a:rPr lang="en-US" sz="900" dirty="0">
                <a:latin typeface="Calibri" panose="020F0502020204030204" pitchFamily="34" charset="0"/>
              </a:rPr>
              <a:t>Conducts CMMC Level 3 Certification Assessment on DIB</a:t>
            </a:r>
          </a:p>
          <a:p>
            <a:pPr marL="128588" indent="-128588">
              <a:buFont typeface="Arial" panose="020B0604020202020204" pitchFamily="34" charset="0"/>
              <a:buChar char="•"/>
            </a:pPr>
            <a:r>
              <a:rPr lang="en-US" sz="900" dirty="0">
                <a:latin typeface="Calibri" panose="020F0502020204030204" pitchFamily="34" charset="0"/>
              </a:rPr>
              <a:t>Advises DoD CIO CMMC PMO</a:t>
            </a:r>
          </a:p>
        </p:txBody>
      </p:sp>
      <p:pic>
        <p:nvPicPr>
          <p:cNvPr id="23" name="Picture 22">
            <a:extLst>
              <a:ext uri="{FF2B5EF4-FFF2-40B4-BE49-F238E27FC236}">
                <a16:creationId xmlns:a16="http://schemas.microsoft.com/office/drawing/2014/main" id="{CACF8757-1A17-CBA1-C4FA-63728E6796E1}"/>
              </a:ext>
            </a:extLst>
          </p:cNvPr>
          <p:cNvPicPr>
            <a:picLocks noChangeAspect="1"/>
          </p:cNvPicPr>
          <p:nvPr/>
        </p:nvPicPr>
        <p:blipFill>
          <a:blip r:embed="rId4"/>
          <a:stretch>
            <a:fillRect/>
          </a:stretch>
        </p:blipFill>
        <p:spPr>
          <a:xfrm>
            <a:off x="3163254" y="2758492"/>
            <a:ext cx="507143" cy="600000"/>
          </a:xfrm>
          <a:prstGeom prst="rect">
            <a:avLst/>
          </a:prstGeom>
        </p:spPr>
      </p:pic>
      <p:pic>
        <p:nvPicPr>
          <p:cNvPr id="25" name="Picture 24">
            <a:extLst>
              <a:ext uri="{FF2B5EF4-FFF2-40B4-BE49-F238E27FC236}">
                <a16:creationId xmlns:a16="http://schemas.microsoft.com/office/drawing/2014/main" id="{F6209034-7AAE-2DD5-F962-4DC6D0302B05}"/>
              </a:ext>
            </a:extLst>
          </p:cNvPr>
          <p:cNvPicPr>
            <a:picLocks noChangeAspect="1"/>
          </p:cNvPicPr>
          <p:nvPr/>
        </p:nvPicPr>
        <p:blipFill>
          <a:blip r:embed="rId5"/>
          <a:stretch>
            <a:fillRect/>
          </a:stretch>
        </p:blipFill>
        <p:spPr>
          <a:xfrm>
            <a:off x="835721" y="3544161"/>
            <a:ext cx="542858" cy="535715"/>
          </a:xfrm>
          <a:prstGeom prst="rect">
            <a:avLst/>
          </a:prstGeom>
        </p:spPr>
      </p:pic>
      <p:pic>
        <p:nvPicPr>
          <p:cNvPr id="27" name="Picture 26">
            <a:extLst>
              <a:ext uri="{FF2B5EF4-FFF2-40B4-BE49-F238E27FC236}">
                <a16:creationId xmlns:a16="http://schemas.microsoft.com/office/drawing/2014/main" id="{4E355A9E-673F-C73F-F552-E027C2A43ABA}"/>
              </a:ext>
            </a:extLst>
          </p:cNvPr>
          <p:cNvPicPr>
            <a:picLocks noChangeAspect="1"/>
          </p:cNvPicPr>
          <p:nvPr/>
        </p:nvPicPr>
        <p:blipFill>
          <a:blip r:embed="rId6"/>
          <a:stretch>
            <a:fillRect/>
          </a:stretch>
        </p:blipFill>
        <p:spPr>
          <a:xfrm>
            <a:off x="6236087" y="1953951"/>
            <a:ext cx="685715" cy="478571"/>
          </a:xfrm>
          <a:prstGeom prst="rect">
            <a:avLst/>
          </a:prstGeom>
        </p:spPr>
      </p:pic>
      <p:pic>
        <p:nvPicPr>
          <p:cNvPr id="29" name="Picture 28">
            <a:extLst>
              <a:ext uri="{FF2B5EF4-FFF2-40B4-BE49-F238E27FC236}">
                <a16:creationId xmlns:a16="http://schemas.microsoft.com/office/drawing/2014/main" id="{63579254-0FAC-E455-BAFD-ED7D12EB7391}"/>
              </a:ext>
            </a:extLst>
          </p:cNvPr>
          <p:cNvPicPr>
            <a:picLocks noChangeAspect="1"/>
          </p:cNvPicPr>
          <p:nvPr/>
        </p:nvPicPr>
        <p:blipFill>
          <a:blip r:embed="rId6"/>
          <a:stretch>
            <a:fillRect/>
          </a:stretch>
        </p:blipFill>
        <p:spPr>
          <a:xfrm>
            <a:off x="2994146" y="4736006"/>
            <a:ext cx="685715" cy="478571"/>
          </a:xfrm>
          <a:prstGeom prst="rect">
            <a:avLst/>
          </a:prstGeom>
        </p:spPr>
      </p:pic>
      <p:pic>
        <p:nvPicPr>
          <p:cNvPr id="31" name="Picture 30">
            <a:extLst>
              <a:ext uri="{FF2B5EF4-FFF2-40B4-BE49-F238E27FC236}">
                <a16:creationId xmlns:a16="http://schemas.microsoft.com/office/drawing/2014/main" id="{22032534-48FA-3994-DC75-57873D571C5B}"/>
              </a:ext>
            </a:extLst>
          </p:cNvPr>
          <p:cNvPicPr>
            <a:picLocks noChangeAspect="1"/>
          </p:cNvPicPr>
          <p:nvPr/>
        </p:nvPicPr>
        <p:blipFill>
          <a:blip r:embed="rId7"/>
          <a:stretch>
            <a:fillRect/>
          </a:stretch>
        </p:blipFill>
        <p:spPr>
          <a:xfrm>
            <a:off x="8101404" y="4406206"/>
            <a:ext cx="600000" cy="585714"/>
          </a:xfrm>
          <a:prstGeom prst="rect">
            <a:avLst/>
          </a:prstGeom>
        </p:spPr>
      </p:pic>
      <p:pic>
        <p:nvPicPr>
          <p:cNvPr id="33" name="Picture 32">
            <a:extLst>
              <a:ext uri="{FF2B5EF4-FFF2-40B4-BE49-F238E27FC236}">
                <a16:creationId xmlns:a16="http://schemas.microsoft.com/office/drawing/2014/main" id="{C369951D-BB08-729F-3015-0A0501ED2B32}"/>
              </a:ext>
            </a:extLst>
          </p:cNvPr>
          <p:cNvPicPr>
            <a:picLocks noChangeAspect="1"/>
          </p:cNvPicPr>
          <p:nvPr/>
        </p:nvPicPr>
        <p:blipFill>
          <a:blip r:embed="rId8"/>
          <a:stretch>
            <a:fillRect/>
          </a:stretch>
        </p:blipFill>
        <p:spPr>
          <a:xfrm>
            <a:off x="8101405" y="2060881"/>
            <a:ext cx="721429" cy="557143"/>
          </a:xfrm>
          <a:prstGeom prst="rect">
            <a:avLst/>
          </a:prstGeom>
        </p:spPr>
      </p:pic>
      <p:pic>
        <p:nvPicPr>
          <p:cNvPr id="35" name="Picture 34">
            <a:extLst>
              <a:ext uri="{FF2B5EF4-FFF2-40B4-BE49-F238E27FC236}">
                <a16:creationId xmlns:a16="http://schemas.microsoft.com/office/drawing/2014/main" id="{8E8A4183-2D11-7053-E1AA-3B48853A4CED}"/>
              </a:ext>
            </a:extLst>
          </p:cNvPr>
          <p:cNvPicPr>
            <a:picLocks noChangeAspect="1"/>
          </p:cNvPicPr>
          <p:nvPr/>
        </p:nvPicPr>
        <p:blipFill>
          <a:blip r:embed="rId8"/>
          <a:stretch>
            <a:fillRect/>
          </a:stretch>
        </p:blipFill>
        <p:spPr>
          <a:xfrm>
            <a:off x="5420359" y="3214247"/>
            <a:ext cx="721429" cy="557143"/>
          </a:xfrm>
          <a:prstGeom prst="rect">
            <a:avLst/>
          </a:prstGeom>
        </p:spPr>
      </p:pic>
      <p:pic>
        <p:nvPicPr>
          <p:cNvPr id="37" name="Picture 36">
            <a:extLst>
              <a:ext uri="{FF2B5EF4-FFF2-40B4-BE49-F238E27FC236}">
                <a16:creationId xmlns:a16="http://schemas.microsoft.com/office/drawing/2014/main" id="{C44B2199-5756-5FC6-DFA5-2C68255F21BE}"/>
              </a:ext>
            </a:extLst>
          </p:cNvPr>
          <p:cNvPicPr>
            <a:picLocks noChangeAspect="1"/>
          </p:cNvPicPr>
          <p:nvPr/>
        </p:nvPicPr>
        <p:blipFill>
          <a:blip r:embed="rId8"/>
          <a:stretch>
            <a:fillRect/>
          </a:stretch>
        </p:blipFill>
        <p:spPr>
          <a:xfrm>
            <a:off x="6814027" y="2811354"/>
            <a:ext cx="721429" cy="557143"/>
          </a:xfrm>
          <a:prstGeom prst="rect">
            <a:avLst/>
          </a:prstGeom>
        </p:spPr>
      </p:pic>
      <p:sp>
        <p:nvSpPr>
          <p:cNvPr id="39" name="TextBox 38">
            <a:extLst>
              <a:ext uri="{FF2B5EF4-FFF2-40B4-BE49-F238E27FC236}">
                <a16:creationId xmlns:a16="http://schemas.microsoft.com/office/drawing/2014/main" id="{F68122DD-6FBE-BF05-C1DC-545640DE024C}"/>
              </a:ext>
            </a:extLst>
          </p:cNvPr>
          <p:cNvSpPr txBox="1"/>
          <p:nvPr/>
        </p:nvSpPr>
        <p:spPr>
          <a:xfrm>
            <a:off x="3711441" y="3145962"/>
            <a:ext cx="1742087" cy="1061829"/>
          </a:xfrm>
          <a:prstGeom prst="rect">
            <a:avLst/>
          </a:prstGeom>
          <a:noFill/>
        </p:spPr>
        <p:txBody>
          <a:bodyPr wrap="square">
            <a:spAutoFit/>
          </a:bodyPr>
          <a:lstStyle/>
          <a:p>
            <a:r>
              <a:rPr lang="en-US" sz="900" b="1" dirty="0">
                <a:latin typeface="Calibri" panose="020F0502020204030204" pitchFamily="34" charset="0"/>
              </a:rPr>
              <a:t>CMMC AB - §170.8</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Professionally staffed</a:t>
            </a:r>
          </a:p>
          <a:p>
            <a:pPr marL="128588" indent="-128588">
              <a:buFont typeface="Arial" panose="020B0604020202020204" pitchFamily="34" charset="0"/>
              <a:buChar char="•"/>
            </a:pPr>
            <a:r>
              <a:rPr lang="en-US" sz="900" dirty="0">
                <a:latin typeface="Calibri" panose="020F0502020204030204" pitchFamily="34" charset="0"/>
              </a:rPr>
              <a:t>Managed by Board of Directors</a:t>
            </a:r>
          </a:p>
          <a:p>
            <a:pPr marL="128588" indent="-128588">
              <a:buFont typeface="Arial" panose="020B0604020202020204" pitchFamily="34" charset="0"/>
              <a:buChar char="•"/>
            </a:pPr>
            <a:r>
              <a:rPr lang="en-US" sz="900" dirty="0">
                <a:latin typeface="Calibri" panose="020F0502020204030204" pitchFamily="34" charset="0"/>
              </a:rPr>
              <a:t>ISO / IEC 17011 Compliant</a:t>
            </a:r>
          </a:p>
          <a:p>
            <a:pPr marL="128588" indent="-128588">
              <a:buFont typeface="Arial" panose="020B0604020202020204" pitchFamily="34" charset="0"/>
              <a:buChar char="•"/>
            </a:pPr>
            <a:r>
              <a:rPr lang="en-US" sz="900" dirty="0">
                <a:latin typeface="Calibri" panose="020F0502020204030204" pitchFamily="34" charset="0"/>
              </a:rPr>
              <a:t>Accredits C3PAOs</a:t>
            </a:r>
          </a:p>
          <a:p>
            <a:pPr marL="128588" indent="-128588">
              <a:buFont typeface="Arial" panose="020B0604020202020204" pitchFamily="34" charset="0"/>
              <a:buChar char="•"/>
            </a:pPr>
            <a:r>
              <a:rPr lang="en-US" sz="900" dirty="0">
                <a:latin typeface="Calibri" panose="020F0502020204030204" pitchFamily="34" charset="0"/>
              </a:rPr>
              <a:t>Accredits CAICO</a:t>
            </a:r>
          </a:p>
        </p:txBody>
      </p:sp>
      <p:sp>
        <p:nvSpPr>
          <p:cNvPr id="41" name="TextBox 40">
            <a:extLst>
              <a:ext uri="{FF2B5EF4-FFF2-40B4-BE49-F238E27FC236}">
                <a16:creationId xmlns:a16="http://schemas.microsoft.com/office/drawing/2014/main" id="{313B77B2-10F4-B85C-C5E1-1D9A8457C26C}"/>
              </a:ext>
            </a:extLst>
          </p:cNvPr>
          <p:cNvSpPr txBox="1"/>
          <p:nvPr/>
        </p:nvSpPr>
        <p:spPr>
          <a:xfrm>
            <a:off x="7418725" y="5070892"/>
            <a:ext cx="2565359" cy="507831"/>
          </a:xfrm>
          <a:prstGeom prst="rect">
            <a:avLst/>
          </a:prstGeom>
          <a:noFill/>
        </p:spPr>
        <p:txBody>
          <a:bodyPr wrap="square">
            <a:spAutoFit/>
          </a:bodyPr>
          <a:lstStyle/>
          <a:p>
            <a:r>
              <a:rPr lang="en-US" sz="900" b="1" dirty="0">
                <a:latin typeface="Calibri" panose="020F0502020204030204" pitchFamily="34" charset="0"/>
              </a:rPr>
              <a:t>CMMC Certified Processionals, Assessors &amp; Instructors – §170.11, § 170.12 and 170.13</a:t>
            </a:r>
            <a:endParaRPr lang="en-US" sz="900" dirty="0">
              <a:latin typeface="Calibri" panose="020F0502020204030204" pitchFamily="34" charset="0"/>
            </a:endParaRPr>
          </a:p>
          <a:p>
            <a:r>
              <a:rPr lang="en-US" sz="900" dirty="0">
                <a:latin typeface="Arial" panose="020B0604020202020204" pitchFamily="34" charset="0"/>
              </a:rPr>
              <a:t>•</a:t>
            </a:r>
            <a:r>
              <a:rPr lang="en-US" sz="900" dirty="0">
                <a:latin typeface="Calibri" panose="020F0502020204030204" pitchFamily="34" charset="0"/>
              </a:rPr>
              <a:t>Certified by CAICO IAW ISO/IEC 17020</a:t>
            </a:r>
          </a:p>
        </p:txBody>
      </p:sp>
      <p:sp>
        <p:nvSpPr>
          <p:cNvPr id="43" name="TextBox 42">
            <a:extLst>
              <a:ext uri="{FF2B5EF4-FFF2-40B4-BE49-F238E27FC236}">
                <a16:creationId xmlns:a16="http://schemas.microsoft.com/office/drawing/2014/main" id="{64E440E4-1018-5362-A837-149567499D43}"/>
              </a:ext>
            </a:extLst>
          </p:cNvPr>
          <p:cNvSpPr txBox="1"/>
          <p:nvPr/>
        </p:nvSpPr>
        <p:spPr>
          <a:xfrm>
            <a:off x="3077827" y="5202828"/>
            <a:ext cx="4046612" cy="923330"/>
          </a:xfrm>
          <a:prstGeom prst="rect">
            <a:avLst/>
          </a:prstGeom>
          <a:noFill/>
        </p:spPr>
        <p:txBody>
          <a:bodyPr wrap="square">
            <a:spAutoFit/>
          </a:bodyPr>
          <a:lstStyle/>
          <a:p>
            <a:r>
              <a:rPr lang="en-US" sz="900" b="1" dirty="0">
                <a:latin typeface="Calibri" panose="020F0502020204030204" pitchFamily="34" charset="0"/>
              </a:rPr>
              <a:t>C3PAOs – § 170.9</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ISO / IEC 17020</a:t>
            </a:r>
          </a:p>
          <a:p>
            <a:pPr marL="128588" indent="-128588">
              <a:buFont typeface="Arial" panose="020B0604020202020204" pitchFamily="34" charset="0"/>
              <a:buChar char="•"/>
            </a:pPr>
            <a:r>
              <a:rPr lang="en-US" sz="900" dirty="0">
                <a:latin typeface="Calibri" panose="020F0502020204030204" pitchFamily="34" charset="0"/>
              </a:rPr>
              <a:t>Conducts CMMC Level 2 Certification Assessments on DIB contractors</a:t>
            </a:r>
          </a:p>
          <a:p>
            <a:pPr marL="128588" indent="-128588">
              <a:buFont typeface="Arial" panose="020B0604020202020204" pitchFamily="34" charset="0"/>
              <a:buChar char="•"/>
            </a:pPr>
            <a:r>
              <a:rPr lang="en-US" sz="900" dirty="0">
                <a:latin typeface="Calibri" panose="020F0502020204030204" pitchFamily="34" charset="0"/>
              </a:rPr>
              <a:t>Employs Assessors</a:t>
            </a:r>
          </a:p>
          <a:p>
            <a:pPr marL="128588" indent="-128588">
              <a:buFont typeface="Arial" panose="020B0604020202020204" pitchFamily="34" charset="0"/>
              <a:buChar char="•"/>
            </a:pPr>
            <a:r>
              <a:rPr lang="en-US" sz="900" dirty="0">
                <a:latin typeface="Calibri" panose="020F0502020204030204" pitchFamily="34" charset="0"/>
              </a:rPr>
              <a:t>Submits Assessment Report in </a:t>
            </a:r>
            <a:r>
              <a:rPr lang="en-US" sz="900" dirty="0" err="1">
                <a:latin typeface="Calibri" panose="020F0502020204030204" pitchFamily="34" charset="0"/>
              </a:rPr>
              <a:t>eMASS</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Issues CMMC certificate to DIB contractor</a:t>
            </a:r>
          </a:p>
        </p:txBody>
      </p:sp>
      <p:sp>
        <p:nvSpPr>
          <p:cNvPr id="45" name="TextBox 44">
            <a:extLst>
              <a:ext uri="{FF2B5EF4-FFF2-40B4-BE49-F238E27FC236}">
                <a16:creationId xmlns:a16="http://schemas.microsoft.com/office/drawing/2014/main" id="{DDD74CF5-2B68-3887-68DD-C3E359B07CA3}"/>
              </a:ext>
            </a:extLst>
          </p:cNvPr>
          <p:cNvSpPr txBox="1"/>
          <p:nvPr/>
        </p:nvSpPr>
        <p:spPr>
          <a:xfrm>
            <a:off x="5526658" y="998793"/>
            <a:ext cx="3487273" cy="923330"/>
          </a:xfrm>
          <a:prstGeom prst="rect">
            <a:avLst/>
          </a:prstGeom>
          <a:noFill/>
        </p:spPr>
        <p:txBody>
          <a:bodyPr wrap="square">
            <a:spAutoFit/>
          </a:bodyPr>
          <a:lstStyle/>
          <a:p>
            <a:pPr marR="21188"/>
            <a:r>
              <a:rPr lang="en-US" sz="900" b="1" dirty="0">
                <a:latin typeface="Calibri" panose="020F0502020204030204" pitchFamily="34" charset="0"/>
              </a:rPr>
              <a:t>CMMC Assessor and Instructor Certification Organization - §170.10</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ISO/IEC 17024</a:t>
            </a:r>
          </a:p>
          <a:p>
            <a:pPr marL="128588" indent="-128588">
              <a:buFont typeface="Arial" panose="020B0604020202020204" pitchFamily="34" charset="0"/>
              <a:buChar char="•"/>
            </a:pPr>
            <a:r>
              <a:rPr lang="en-US" sz="900" dirty="0">
                <a:latin typeface="Calibri" panose="020F0502020204030204" pitchFamily="34" charset="0"/>
              </a:rPr>
              <a:t>Certifies CMMC Certified Professionals, Assessors, and Instructors</a:t>
            </a:r>
          </a:p>
          <a:p>
            <a:pPr marL="128588" indent="-128588">
              <a:buFont typeface="Arial" panose="020B0604020202020204" pitchFamily="34" charset="0"/>
              <a:buChar char="•"/>
            </a:pPr>
            <a:r>
              <a:rPr lang="en-US" sz="900" dirty="0">
                <a:latin typeface="Calibri" panose="020F0502020204030204" pitchFamily="34" charset="0"/>
              </a:rPr>
              <a:t>Defines knowledge areas required for CCPs, CCA,s and CCIs with input from DoD</a:t>
            </a:r>
          </a:p>
          <a:p>
            <a:pPr marL="128588" indent="-128588">
              <a:buFont typeface="Arial" panose="020B0604020202020204" pitchFamily="34" charset="0"/>
              <a:buChar char="•"/>
            </a:pPr>
            <a:r>
              <a:rPr lang="en-US" sz="900" dirty="0">
                <a:latin typeface="Calibri" panose="020F0502020204030204" pitchFamily="34" charset="0"/>
              </a:rPr>
              <a:t>QCs curriculum developed by ecosystem</a:t>
            </a:r>
          </a:p>
        </p:txBody>
      </p:sp>
      <p:sp>
        <p:nvSpPr>
          <p:cNvPr id="47" name="TextBox 46">
            <a:extLst>
              <a:ext uri="{FF2B5EF4-FFF2-40B4-BE49-F238E27FC236}">
                <a16:creationId xmlns:a16="http://schemas.microsoft.com/office/drawing/2014/main" id="{F1417248-B4CF-4A49-353F-75ACC7A6569A}"/>
              </a:ext>
            </a:extLst>
          </p:cNvPr>
          <p:cNvSpPr txBox="1"/>
          <p:nvPr/>
        </p:nvSpPr>
        <p:spPr>
          <a:xfrm>
            <a:off x="8858526" y="1865252"/>
            <a:ext cx="1213680" cy="923330"/>
          </a:xfrm>
          <a:prstGeom prst="rect">
            <a:avLst/>
          </a:prstGeom>
          <a:noFill/>
        </p:spPr>
        <p:txBody>
          <a:bodyPr wrap="square">
            <a:spAutoFit/>
          </a:bodyPr>
          <a:lstStyle/>
          <a:p>
            <a:r>
              <a:rPr lang="en-US" sz="900" b="1" dirty="0">
                <a:latin typeface="Calibri" panose="020F0502020204030204" pitchFamily="34" charset="0"/>
              </a:rPr>
              <a:t>Approved Training Providers </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Trains Certified Professionals</a:t>
            </a:r>
          </a:p>
          <a:p>
            <a:pPr marL="128588" indent="-128588">
              <a:buFont typeface="Arial" panose="020B0604020202020204" pitchFamily="34" charset="0"/>
              <a:buChar char="•"/>
            </a:pPr>
            <a:r>
              <a:rPr lang="en-US" sz="900" dirty="0">
                <a:latin typeface="Calibri" panose="020F0502020204030204" pitchFamily="34" charset="0"/>
              </a:rPr>
              <a:t>Trains Assessors</a:t>
            </a:r>
          </a:p>
          <a:p>
            <a:pPr marL="128588" indent="-128588">
              <a:buFont typeface="Arial" panose="020B0604020202020204" pitchFamily="34" charset="0"/>
              <a:buChar char="•"/>
            </a:pPr>
            <a:r>
              <a:rPr lang="en-US" sz="900" dirty="0">
                <a:latin typeface="Calibri" panose="020F0502020204030204" pitchFamily="34" charset="0"/>
              </a:rPr>
              <a:t>Trains Instructors</a:t>
            </a:r>
          </a:p>
        </p:txBody>
      </p:sp>
      <p:sp>
        <p:nvSpPr>
          <p:cNvPr id="49" name="TextBox 48">
            <a:extLst>
              <a:ext uri="{FF2B5EF4-FFF2-40B4-BE49-F238E27FC236}">
                <a16:creationId xmlns:a16="http://schemas.microsoft.com/office/drawing/2014/main" id="{9EBBAC22-ED44-8F67-377C-B19BD10FBCDB}"/>
              </a:ext>
            </a:extLst>
          </p:cNvPr>
          <p:cNvSpPr txBox="1"/>
          <p:nvPr/>
        </p:nvSpPr>
        <p:spPr>
          <a:xfrm>
            <a:off x="6610165" y="3442686"/>
            <a:ext cx="1742087" cy="369332"/>
          </a:xfrm>
          <a:prstGeom prst="rect">
            <a:avLst/>
          </a:prstGeom>
          <a:noFill/>
        </p:spPr>
        <p:txBody>
          <a:bodyPr wrap="square">
            <a:spAutoFit/>
          </a:bodyPr>
          <a:lstStyle/>
          <a:p>
            <a:r>
              <a:rPr lang="en-US" sz="900" b="1" dirty="0">
                <a:latin typeface="Calibri" panose="020F0502020204030204" pitchFamily="34" charset="0"/>
              </a:rPr>
              <a:t>Approved Publisher Partners</a:t>
            </a:r>
            <a:endParaRPr lang="en-US" sz="900" dirty="0">
              <a:latin typeface="Calibri" panose="020F0502020204030204" pitchFamily="34" charset="0"/>
            </a:endParaRPr>
          </a:p>
          <a:p>
            <a:pPr marL="128588" indent="-128588">
              <a:buFont typeface="Arial" panose="020B0604020202020204" pitchFamily="34" charset="0"/>
              <a:buChar char="•"/>
            </a:pPr>
            <a:r>
              <a:rPr lang="en-US" sz="900" dirty="0">
                <a:latin typeface="Calibri" panose="020F0502020204030204" pitchFamily="34" charset="0"/>
              </a:rPr>
              <a:t>Develops Training Materials</a:t>
            </a:r>
          </a:p>
        </p:txBody>
      </p:sp>
      <p:sp>
        <p:nvSpPr>
          <p:cNvPr id="51" name="TextBox 50">
            <a:extLst>
              <a:ext uri="{FF2B5EF4-FFF2-40B4-BE49-F238E27FC236}">
                <a16:creationId xmlns:a16="http://schemas.microsoft.com/office/drawing/2014/main" id="{B15B95BC-904F-612A-EC89-ED3F1912D200}"/>
              </a:ext>
            </a:extLst>
          </p:cNvPr>
          <p:cNvSpPr txBox="1"/>
          <p:nvPr/>
        </p:nvSpPr>
        <p:spPr>
          <a:xfrm>
            <a:off x="5248275" y="3850361"/>
            <a:ext cx="1643002" cy="646331"/>
          </a:xfrm>
          <a:prstGeom prst="rect">
            <a:avLst/>
          </a:prstGeom>
          <a:noFill/>
        </p:spPr>
        <p:txBody>
          <a:bodyPr wrap="square">
            <a:spAutoFit/>
          </a:bodyPr>
          <a:lstStyle/>
          <a:p>
            <a:pPr marR="37298"/>
            <a:r>
              <a:rPr lang="en-US" sz="900" b="1" dirty="0">
                <a:latin typeface="Calibri" panose="020F0502020204030204" pitchFamily="34" charset="0"/>
              </a:rPr>
              <a:t>Approved CMMC Exam Org </a:t>
            </a:r>
            <a:endParaRPr lang="en-US" sz="900" dirty="0">
              <a:latin typeface="Calibri" panose="020F0502020204030204" pitchFamily="34" charset="0"/>
            </a:endParaRPr>
          </a:p>
          <a:p>
            <a:pPr marL="214313" indent="-214313">
              <a:buFont typeface="Arial" panose="020B0604020202020204" pitchFamily="34" charset="0"/>
              <a:buChar char="•"/>
            </a:pPr>
            <a:r>
              <a:rPr lang="en-US" sz="900" dirty="0">
                <a:latin typeface="Calibri" panose="020F0502020204030204" pitchFamily="34" charset="0"/>
              </a:rPr>
              <a:t>Develops and administers Assessor and Instructor Certification Exams </a:t>
            </a:r>
          </a:p>
        </p:txBody>
      </p:sp>
      <p:cxnSp>
        <p:nvCxnSpPr>
          <p:cNvPr id="56" name="Straight Arrow Connector 55">
            <a:extLst>
              <a:ext uri="{FF2B5EF4-FFF2-40B4-BE49-F238E27FC236}">
                <a16:creationId xmlns:a16="http://schemas.microsoft.com/office/drawing/2014/main" id="{D9D577E5-E02D-7CAB-8779-3DBE979C277F}"/>
              </a:ext>
            </a:extLst>
          </p:cNvPr>
          <p:cNvCxnSpPr>
            <a:cxnSpLocks/>
          </p:cNvCxnSpPr>
          <p:nvPr/>
        </p:nvCxnSpPr>
        <p:spPr>
          <a:xfrm flipH="1">
            <a:off x="1188895" y="2202881"/>
            <a:ext cx="256742" cy="1221919"/>
          </a:xfrm>
          <a:prstGeom prst="straightConnector1">
            <a:avLst/>
          </a:prstGeom>
          <a:ln w="28575">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6E9A8F3-3341-9EB1-BE1B-B32015EE12B1}"/>
              </a:ext>
            </a:extLst>
          </p:cNvPr>
          <p:cNvCxnSpPr>
            <a:cxnSpLocks/>
          </p:cNvCxnSpPr>
          <p:nvPr/>
        </p:nvCxnSpPr>
        <p:spPr>
          <a:xfrm>
            <a:off x="1767158" y="2064171"/>
            <a:ext cx="1370204" cy="934896"/>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558461-26FE-16F5-3791-92BEF52550E9}"/>
              </a:ext>
            </a:extLst>
          </p:cNvPr>
          <p:cNvSpPr txBox="1"/>
          <p:nvPr/>
        </p:nvSpPr>
        <p:spPr>
          <a:xfrm rot="2187889">
            <a:off x="2012801" y="2359497"/>
            <a:ext cx="890224" cy="369332"/>
          </a:xfrm>
          <a:prstGeom prst="rect">
            <a:avLst/>
          </a:prstGeom>
          <a:noFill/>
        </p:spPr>
        <p:txBody>
          <a:bodyPr wrap="square" rtlCol="0">
            <a:spAutoFit/>
          </a:bodyPr>
          <a:lstStyle/>
          <a:p>
            <a:r>
              <a:rPr lang="en-US" sz="900" b="1" dirty="0"/>
              <a:t>DoD Contract</a:t>
            </a:r>
          </a:p>
        </p:txBody>
      </p:sp>
      <p:cxnSp>
        <p:nvCxnSpPr>
          <p:cNvPr id="61" name="Straight Arrow Connector 60">
            <a:extLst>
              <a:ext uri="{FF2B5EF4-FFF2-40B4-BE49-F238E27FC236}">
                <a16:creationId xmlns:a16="http://schemas.microsoft.com/office/drawing/2014/main" id="{8E5F06C6-7B55-64D5-3659-D15D3D956208}"/>
              </a:ext>
            </a:extLst>
          </p:cNvPr>
          <p:cNvCxnSpPr>
            <a:cxnSpLocks/>
          </p:cNvCxnSpPr>
          <p:nvPr/>
        </p:nvCxnSpPr>
        <p:spPr>
          <a:xfrm flipH="1">
            <a:off x="3335407" y="3453895"/>
            <a:ext cx="73410" cy="1194158"/>
          </a:xfrm>
          <a:prstGeom prst="straightConnector1">
            <a:avLst/>
          </a:prstGeom>
          <a:ln w="28575">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B2E2D0C-E0B0-6431-AB0C-2580486115DB}"/>
              </a:ext>
            </a:extLst>
          </p:cNvPr>
          <p:cNvCxnSpPr>
            <a:cxnSpLocks/>
          </p:cNvCxnSpPr>
          <p:nvPr/>
        </p:nvCxnSpPr>
        <p:spPr>
          <a:xfrm flipV="1">
            <a:off x="3790030" y="4699063"/>
            <a:ext cx="4219030" cy="24410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B4BA246-6602-71EF-B012-D690EC842069}"/>
              </a:ext>
            </a:extLst>
          </p:cNvPr>
          <p:cNvSpPr txBox="1"/>
          <p:nvPr/>
        </p:nvSpPr>
        <p:spPr>
          <a:xfrm rot="21420504">
            <a:off x="4507181" y="4619344"/>
            <a:ext cx="1866408" cy="230832"/>
          </a:xfrm>
          <a:prstGeom prst="rect">
            <a:avLst/>
          </a:prstGeom>
          <a:noFill/>
        </p:spPr>
        <p:txBody>
          <a:bodyPr wrap="square" rtlCol="0">
            <a:spAutoFit/>
          </a:bodyPr>
          <a:lstStyle/>
          <a:p>
            <a:r>
              <a:rPr lang="en-US" sz="900" b="1" dirty="0"/>
              <a:t>Employment Agreements</a:t>
            </a:r>
          </a:p>
        </p:txBody>
      </p:sp>
      <p:cxnSp>
        <p:nvCxnSpPr>
          <p:cNvPr id="68" name="Straight Arrow Connector 67">
            <a:extLst>
              <a:ext uri="{FF2B5EF4-FFF2-40B4-BE49-F238E27FC236}">
                <a16:creationId xmlns:a16="http://schemas.microsoft.com/office/drawing/2014/main" id="{DBF90E26-C3A8-0C56-E0FC-1D8A4C8BDAE0}"/>
              </a:ext>
            </a:extLst>
          </p:cNvPr>
          <p:cNvCxnSpPr>
            <a:cxnSpLocks/>
          </p:cNvCxnSpPr>
          <p:nvPr/>
        </p:nvCxnSpPr>
        <p:spPr>
          <a:xfrm flipV="1">
            <a:off x="3715625" y="2284342"/>
            <a:ext cx="2375312" cy="727763"/>
          </a:xfrm>
          <a:prstGeom prst="straightConnector1">
            <a:avLst/>
          </a:prstGeom>
          <a:ln w="28575">
            <a:solidFill>
              <a:schemeClr val="accent4">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855A6CE-4CA3-C807-56E7-7A8935076848}"/>
              </a:ext>
            </a:extLst>
          </p:cNvPr>
          <p:cNvCxnSpPr>
            <a:cxnSpLocks/>
          </p:cNvCxnSpPr>
          <p:nvPr/>
        </p:nvCxnSpPr>
        <p:spPr>
          <a:xfrm flipV="1">
            <a:off x="5992863" y="2429320"/>
            <a:ext cx="612520" cy="784926"/>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F7CB095-BA93-623B-A1DC-E90D1170AD20}"/>
              </a:ext>
            </a:extLst>
          </p:cNvPr>
          <p:cNvCxnSpPr>
            <a:cxnSpLocks/>
          </p:cNvCxnSpPr>
          <p:nvPr/>
        </p:nvCxnSpPr>
        <p:spPr>
          <a:xfrm flipH="1" flipV="1">
            <a:off x="6843997" y="2461122"/>
            <a:ext cx="300723" cy="297371"/>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2E20AAF-D4D5-6551-042C-C551003A4AEB}"/>
              </a:ext>
            </a:extLst>
          </p:cNvPr>
          <p:cNvCxnSpPr>
            <a:cxnSpLocks/>
          </p:cNvCxnSpPr>
          <p:nvPr/>
        </p:nvCxnSpPr>
        <p:spPr>
          <a:xfrm flipH="1" flipV="1">
            <a:off x="6945310" y="2157084"/>
            <a:ext cx="1156094" cy="45796"/>
          </a:xfrm>
          <a:prstGeom prst="straightConnector1">
            <a:avLst/>
          </a:prstGeom>
          <a:ln w="28575">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D666F8-659E-1980-F646-3CE55D09DA55}"/>
              </a:ext>
            </a:extLst>
          </p:cNvPr>
          <p:cNvCxnSpPr>
            <a:cxnSpLocks/>
          </p:cNvCxnSpPr>
          <p:nvPr/>
        </p:nvCxnSpPr>
        <p:spPr>
          <a:xfrm>
            <a:off x="6236087" y="3771390"/>
            <a:ext cx="1847013" cy="751947"/>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90C465-DA40-6155-5400-C66AAAF5EB79}"/>
              </a:ext>
            </a:extLst>
          </p:cNvPr>
          <p:cNvCxnSpPr>
            <a:cxnSpLocks/>
          </p:cNvCxnSpPr>
          <p:nvPr/>
        </p:nvCxnSpPr>
        <p:spPr>
          <a:xfrm flipH="1">
            <a:off x="8462119" y="2758493"/>
            <a:ext cx="61991" cy="1598403"/>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7A2282E-D43F-6763-041A-BD77A6E0A8C3}"/>
              </a:ext>
            </a:extLst>
          </p:cNvPr>
          <p:cNvSpPr txBox="1"/>
          <p:nvPr/>
        </p:nvSpPr>
        <p:spPr>
          <a:xfrm rot="16358564">
            <a:off x="7930285" y="3685756"/>
            <a:ext cx="855620" cy="230832"/>
          </a:xfrm>
          <a:prstGeom prst="rect">
            <a:avLst/>
          </a:prstGeom>
          <a:noFill/>
        </p:spPr>
        <p:txBody>
          <a:bodyPr wrap="square" rtlCol="0">
            <a:spAutoFit/>
          </a:bodyPr>
          <a:lstStyle/>
          <a:p>
            <a:r>
              <a:rPr lang="en-US" sz="900" b="1" dirty="0"/>
              <a:t>Trained by</a:t>
            </a:r>
          </a:p>
        </p:txBody>
      </p:sp>
      <p:sp>
        <p:nvSpPr>
          <p:cNvPr id="36" name="TextBox 35">
            <a:extLst>
              <a:ext uri="{FF2B5EF4-FFF2-40B4-BE49-F238E27FC236}">
                <a16:creationId xmlns:a16="http://schemas.microsoft.com/office/drawing/2014/main" id="{461A265A-39B1-2DF3-1F20-863942C5DD04}"/>
              </a:ext>
            </a:extLst>
          </p:cNvPr>
          <p:cNvSpPr txBox="1"/>
          <p:nvPr/>
        </p:nvSpPr>
        <p:spPr>
          <a:xfrm rot="1401971">
            <a:off x="6901129" y="3964459"/>
            <a:ext cx="738333" cy="230832"/>
          </a:xfrm>
          <a:prstGeom prst="rect">
            <a:avLst/>
          </a:prstGeom>
          <a:noFill/>
        </p:spPr>
        <p:txBody>
          <a:bodyPr wrap="square" rtlCol="0">
            <a:spAutoFit/>
          </a:bodyPr>
          <a:lstStyle/>
          <a:p>
            <a:r>
              <a:rPr lang="en-US" sz="900" b="1" dirty="0"/>
              <a:t>Tested by</a:t>
            </a:r>
          </a:p>
        </p:txBody>
      </p:sp>
      <p:pic>
        <p:nvPicPr>
          <p:cNvPr id="40" name="Picture 39">
            <a:extLst>
              <a:ext uri="{FF2B5EF4-FFF2-40B4-BE49-F238E27FC236}">
                <a16:creationId xmlns:a16="http://schemas.microsoft.com/office/drawing/2014/main" id="{975E543C-3C1A-D9AC-D8AF-809ECBC03943}"/>
              </a:ext>
            </a:extLst>
          </p:cNvPr>
          <p:cNvPicPr>
            <a:picLocks noChangeAspect="1"/>
          </p:cNvPicPr>
          <p:nvPr/>
        </p:nvPicPr>
        <p:blipFill>
          <a:blip r:embed="rId6"/>
          <a:stretch>
            <a:fillRect/>
          </a:stretch>
        </p:blipFill>
        <p:spPr>
          <a:xfrm>
            <a:off x="1365427" y="5497462"/>
            <a:ext cx="685715" cy="478571"/>
          </a:xfrm>
          <a:prstGeom prst="rect">
            <a:avLst/>
          </a:prstGeom>
        </p:spPr>
      </p:pic>
      <p:cxnSp>
        <p:nvCxnSpPr>
          <p:cNvPr id="54" name="Straight Arrow Connector 53">
            <a:extLst>
              <a:ext uri="{FF2B5EF4-FFF2-40B4-BE49-F238E27FC236}">
                <a16:creationId xmlns:a16="http://schemas.microsoft.com/office/drawing/2014/main" id="{72E5E874-16D9-5189-2420-CD888FDE59A0}"/>
              </a:ext>
            </a:extLst>
          </p:cNvPr>
          <p:cNvCxnSpPr>
            <a:cxnSpLocks/>
          </p:cNvCxnSpPr>
          <p:nvPr/>
        </p:nvCxnSpPr>
        <p:spPr>
          <a:xfrm flipH="1" flipV="1">
            <a:off x="1335740" y="4146906"/>
            <a:ext cx="1576134" cy="828384"/>
          </a:xfrm>
          <a:prstGeom prst="straightConnector1">
            <a:avLst/>
          </a:prstGeom>
          <a:ln w="28575">
            <a:solidFill>
              <a:srgbClr val="FFC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3E2031E-CEAC-37CE-7211-E1C6E341E7B7}"/>
              </a:ext>
            </a:extLst>
          </p:cNvPr>
          <p:cNvSpPr txBox="1"/>
          <p:nvPr/>
        </p:nvSpPr>
        <p:spPr>
          <a:xfrm rot="1579890">
            <a:off x="1596984" y="4290284"/>
            <a:ext cx="895832" cy="230832"/>
          </a:xfrm>
          <a:prstGeom prst="rect">
            <a:avLst/>
          </a:prstGeom>
          <a:noFill/>
        </p:spPr>
        <p:txBody>
          <a:bodyPr wrap="square" rtlCol="0">
            <a:spAutoFit/>
          </a:bodyPr>
          <a:lstStyle/>
          <a:p>
            <a:r>
              <a:rPr lang="en-US" sz="900" b="1" dirty="0"/>
              <a:t>Authorizes</a:t>
            </a:r>
          </a:p>
        </p:txBody>
      </p:sp>
      <p:sp>
        <p:nvSpPr>
          <p:cNvPr id="63" name="TextBox 62">
            <a:extLst>
              <a:ext uri="{FF2B5EF4-FFF2-40B4-BE49-F238E27FC236}">
                <a16:creationId xmlns:a16="http://schemas.microsoft.com/office/drawing/2014/main" id="{E34E8ED7-C964-88BF-E60C-0890CF5C807C}"/>
              </a:ext>
            </a:extLst>
          </p:cNvPr>
          <p:cNvSpPr txBox="1"/>
          <p:nvPr/>
        </p:nvSpPr>
        <p:spPr>
          <a:xfrm rot="16443308">
            <a:off x="3105044" y="3905645"/>
            <a:ext cx="738333" cy="230832"/>
          </a:xfrm>
          <a:prstGeom prst="rect">
            <a:avLst/>
          </a:prstGeom>
          <a:noFill/>
        </p:spPr>
        <p:txBody>
          <a:bodyPr wrap="square" rtlCol="0">
            <a:spAutoFit/>
          </a:bodyPr>
          <a:lstStyle/>
          <a:p>
            <a:r>
              <a:rPr lang="en-US" sz="900" b="1" dirty="0"/>
              <a:t>Manages</a:t>
            </a:r>
          </a:p>
        </p:txBody>
      </p:sp>
      <p:sp>
        <p:nvSpPr>
          <p:cNvPr id="65" name="TextBox 64">
            <a:extLst>
              <a:ext uri="{FF2B5EF4-FFF2-40B4-BE49-F238E27FC236}">
                <a16:creationId xmlns:a16="http://schemas.microsoft.com/office/drawing/2014/main" id="{AFA8D5A3-12CC-3D99-86DE-216DA0018CD9}"/>
              </a:ext>
            </a:extLst>
          </p:cNvPr>
          <p:cNvSpPr txBox="1"/>
          <p:nvPr/>
        </p:nvSpPr>
        <p:spPr>
          <a:xfrm>
            <a:off x="7066313" y="1972048"/>
            <a:ext cx="829397" cy="230832"/>
          </a:xfrm>
          <a:prstGeom prst="rect">
            <a:avLst/>
          </a:prstGeom>
          <a:noFill/>
        </p:spPr>
        <p:txBody>
          <a:bodyPr wrap="square" rtlCol="0">
            <a:spAutoFit/>
          </a:bodyPr>
          <a:lstStyle/>
          <a:p>
            <a:r>
              <a:rPr lang="en-US" sz="900" b="1" dirty="0"/>
              <a:t>Authorizes</a:t>
            </a:r>
          </a:p>
        </p:txBody>
      </p:sp>
      <p:sp>
        <p:nvSpPr>
          <p:cNvPr id="66" name="TextBox 65">
            <a:extLst>
              <a:ext uri="{FF2B5EF4-FFF2-40B4-BE49-F238E27FC236}">
                <a16:creationId xmlns:a16="http://schemas.microsoft.com/office/drawing/2014/main" id="{0880880E-6334-9CD2-80FB-88A297863B43}"/>
              </a:ext>
            </a:extLst>
          </p:cNvPr>
          <p:cNvSpPr txBox="1"/>
          <p:nvPr/>
        </p:nvSpPr>
        <p:spPr>
          <a:xfrm rot="2272020">
            <a:off x="6795097" y="2359498"/>
            <a:ext cx="738333" cy="369332"/>
          </a:xfrm>
          <a:prstGeom prst="rect">
            <a:avLst/>
          </a:prstGeom>
          <a:noFill/>
        </p:spPr>
        <p:txBody>
          <a:bodyPr wrap="square" rtlCol="0">
            <a:spAutoFit/>
          </a:bodyPr>
          <a:lstStyle/>
          <a:p>
            <a:r>
              <a:rPr lang="en-US" sz="900" b="1" dirty="0"/>
              <a:t>Authorizes</a:t>
            </a:r>
          </a:p>
        </p:txBody>
      </p:sp>
      <p:sp>
        <p:nvSpPr>
          <p:cNvPr id="69" name="TextBox 68">
            <a:extLst>
              <a:ext uri="{FF2B5EF4-FFF2-40B4-BE49-F238E27FC236}">
                <a16:creationId xmlns:a16="http://schemas.microsoft.com/office/drawing/2014/main" id="{801B26A3-4423-D117-404B-77F6ED9635E1}"/>
              </a:ext>
            </a:extLst>
          </p:cNvPr>
          <p:cNvSpPr txBox="1"/>
          <p:nvPr/>
        </p:nvSpPr>
        <p:spPr>
          <a:xfrm rot="18579189">
            <a:off x="5805039" y="2660941"/>
            <a:ext cx="810695" cy="230832"/>
          </a:xfrm>
          <a:prstGeom prst="rect">
            <a:avLst/>
          </a:prstGeom>
          <a:noFill/>
        </p:spPr>
        <p:txBody>
          <a:bodyPr wrap="square" rtlCol="0">
            <a:spAutoFit/>
          </a:bodyPr>
          <a:lstStyle/>
          <a:p>
            <a:r>
              <a:rPr lang="en-US" sz="900" b="1" dirty="0"/>
              <a:t>Authorizes</a:t>
            </a:r>
          </a:p>
        </p:txBody>
      </p:sp>
      <p:sp>
        <p:nvSpPr>
          <p:cNvPr id="70" name="TextBox 69">
            <a:extLst>
              <a:ext uri="{FF2B5EF4-FFF2-40B4-BE49-F238E27FC236}">
                <a16:creationId xmlns:a16="http://schemas.microsoft.com/office/drawing/2014/main" id="{F5FC93AA-0694-7D94-56F9-E3BBE46E67BF}"/>
              </a:ext>
            </a:extLst>
          </p:cNvPr>
          <p:cNvSpPr txBox="1"/>
          <p:nvPr/>
        </p:nvSpPr>
        <p:spPr>
          <a:xfrm rot="20706725">
            <a:off x="4025374" y="2441214"/>
            <a:ext cx="1445061" cy="230832"/>
          </a:xfrm>
          <a:prstGeom prst="rect">
            <a:avLst/>
          </a:prstGeom>
          <a:noFill/>
        </p:spPr>
        <p:txBody>
          <a:bodyPr wrap="square" rtlCol="0">
            <a:spAutoFit/>
          </a:bodyPr>
          <a:lstStyle/>
          <a:p>
            <a:r>
              <a:rPr lang="en-US" sz="900" b="1" dirty="0"/>
              <a:t>Manages Ecosystem</a:t>
            </a:r>
          </a:p>
        </p:txBody>
      </p:sp>
      <p:sp>
        <p:nvSpPr>
          <p:cNvPr id="72" name="TextBox 71">
            <a:extLst>
              <a:ext uri="{FF2B5EF4-FFF2-40B4-BE49-F238E27FC236}">
                <a16:creationId xmlns:a16="http://schemas.microsoft.com/office/drawing/2014/main" id="{16FEC166-5615-DF34-F6E4-D2CC45220E40}"/>
              </a:ext>
            </a:extLst>
          </p:cNvPr>
          <p:cNvSpPr txBox="1"/>
          <p:nvPr/>
        </p:nvSpPr>
        <p:spPr>
          <a:xfrm>
            <a:off x="771490" y="5984633"/>
            <a:ext cx="2140385" cy="646331"/>
          </a:xfrm>
          <a:prstGeom prst="rect">
            <a:avLst/>
          </a:prstGeom>
          <a:noFill/>
        </p:spPr>
        <p:txBody>
          <a:bodyPr wrap="square">
            <a:spAutoFit/>
          </a:bodyPr>
          <a:lstStyle/>
          <a:p>
            <a:r>
              <a:rPr lang="en-US" sz="900" b="1" dirty="0">
                <a:latin typeface="Calibri" panose="020F0502020204030204" pitchFamily="34" charset="0"/>
              </a:rPr>
              <a:t>Organization Seeking Certification</a:t>
            </a:r>
          </a:p>
          <a:p>
            <a:pPr marL="171450" indent="-171450">
              <a:buFont typeface="Arial" panose="020B0604020202020204" pitchFamily="34" charset="0"/>
              <a:buChar char="•"/>
            </a:pPr>
            <a:r>
              <a:rPr lang="en-US" sz="900" dirty="0">
                <a:latin typeface="Calibri" panose="020F0502020204030204" pitchFamily="34" charset="0"/>
              </a:rPr>
              <a:t>Has contract for specific CMMC Level</a:t>
            </a:r>
          </a:p>
          <a:p>
            <a:pPr marL="171450" indent="-171450">
              <a:buFont typeface="Arial" panose="020B0604020202020204" pitchFamily="34" charset="0"/>
              <a:buChar char="•"/>
            </a:pPr>
            <a:r>
              <a:rPr lang="en-US" sz="900" dirty="0">
                <a:latin typeface="Calibri" panose="020F0502020204030204" pitchFamily="34" charset="0"/>
              </a:rPr>
              <a:t>Identifies and coordinates with appropriate 3</a:t>
            </a:r>
            <a:r>
              <a:rPr lang="en-US" sz="900" baseline="30000" dirty="0">
                <a:latin typeface="Calibri" panose="020F0502020204030204" pitchFamily="34" charset="0"/>
              </a:rPr>
              <a:t>rd</a:t>
            </a:r>
            <a:r>
              <a:rPr lang="en-US" sz="900" dirty="0">
                <a:latin typeface="Calibri" panose="020F0502020204030204" pitchFamily="34" charset="0"/>
              </a:rPr>
              <a:t> Party (C3PAO/DIBCAC)</a:t>
            </a:r>
          </a:p>
        </p:txBody>
      </p:sp>
      <p:cxnSp>
        <p:nvCxnSpPr>
          <p:cNvPr id="73" name="Straight Arrow Connector 72">
            <a:extLst>
              <a:ext uri="{FF2B5EF4-FFF2-40B4-BE49-F238E27FC236}">
                <a16:creationId xmlns:a16="http://schemas.microsoft.com/office/drawing/2014/main" id="{A63D5FD9-301F-1A43-F348-B288ECF897CC}"/>
              </a:ext>
            </a:extLst>
          </p:cNvPr>
          <p:cNvCxnSpPr>
            <a:cxnSpLocks/>
          </p:cNvCxnSpPr>
          <p:nvPr/>
        </p:nvCxnSpPr>
        <p:spPr>
          <a:xfrm flipH="1" flipV="1">
            <a:off x="1107151" y="4229168"/>
            <a:ext cx="470413" cy="1233398"/>
          </a:xfrm>
          <a:prstGeom prst="straightConnector1">
            <a:avLst/>
          </a:prstGeom>
          <a:ln w="28575">
            <a:solidFill>
              <a:srgbClr val="00B05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D261D39-EB37-94F7-577F-3B1714F25A81}"/>
              </a:ext>
            </a:extLst>
          </p:cNvPr>
          <p:cNvCxnSpPr>
            <a:cxnSpLocks/>
          </p:cNvCxnSpPr>
          <p:nvPr/>
        </p:nvCxnSpPr>
        <p:spPr>
          <a:xfrm flipV="1">
            <a:off x="1880187" y="5137686"/>
            <a:ext cx="1045001" cy="324881"/>
          </a:xfrm>
          <a:prstGeom prst="straightConnector1">
            <a:avLst/>
          </a:prstGeom>
          <a:ln w="28575">
            <a:solidFill>
              <a:srgbClr val="00B05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20C118-70F1-5F1B-9542-271DE9C4B93A}"/>
              </a:ext>
            </a:extLst>
          </p:cNvPr>
          <p:cNvSpPr txBox="1"/>
          <p:nvPr/>
        </p:nvSpPr>
        <p:spPr>
          <a:xfrm rot="3930527">
            <a:off x="915201" y="4547867"/>
            <a:ext cx="977516" cy="230832"/>
          </a:xfrm>
          <a:prstGeom prst="rect">
            <a:avLst/>
          </a:prstGeom>
          <a:noFill/>
        </p:spPr>
        <p:txBody>
          <a:bodyPr wrap="square" rtlCol="0">
            <a:spAutoFit/>
          </a:bodyPr>
          <a:lstStyle/>
          <a:p>
            <a:r>
              <a:rPr lang="en-US" sz="900" b="1" dirty="0"/>
              <a:t>Assesses L3</a:t>
            </a:r>
          </a:p>
        </p:txBody>
      </p:sp>
      <p:sp>
        <p:nvSpPr>
          <p:cNvPr id="82" name="TextBox 81">
            <a:extLst>
              <a:ext uri="{FF2B5EF4-FFF2-40B4-BE49-F238E27FC236}">
                <a16:creationId xmlns:a16="http://schemas.microsoft.com/office/drawing/2014/main" id="{7A93A064-5326-8173-E4E6-23FD7589FEFD}"/>
              </a:ext>
            </a:extLst>
          </p:cNvPr>
          <p:cNvSpPr txBox="1"/>
          <p:nvPr/>
        </p:nvSpPr>
        <p:spPr>
          <a:xfrm rot="20590115">
            <a:off x="1856285" y="5079446"/>
            <a:ext cx="1018527" cy="230832"/>
          </a:xfrm>
          <a:prstGeom prst="rect">
            <a:avLst/>
          </a:prstGeom>
          <a:noFill/>
        </p:spPr>
        <p:txBody>
          <a:bodyPr wrap="square" rtlCol="0">
            <a:spAutoFit/>
          </a:bodyPr>
          <a:lstStyle/>
          <a:p>
            <a:r>
              <a:rPr lang="en-US" sz="900" b="1" dirty="0"/>
              <a:t>Assesses L2</a:t>
            </a:r>
          </a:p>
        </p:txBody>
      </p:sp>
      <p:cxnSp>
        <p:nvCxnSpPr>
          <p:cNvPr id="83" name="Straight Arrow Connector 82">
            <a:extLst>
              <a:ext uri="{FF2B5EF4-FFF2-40B4-BE49-F238E27FC236}">
                <a16:creationId xmlns:a16="http://schemas.microsoft.com/office/drawing/2014/main" id="{C0E16050-D5B2-7CFB-53AD-48425AC60560}"/>
              </a:ext>
            </a:extLst>
          </p:cNvPr>
          <p:cNvCxnSpPr>
            <a:cxnSpLocks/>
          </p:cNvCxnSpPr>
          <p:nvPr/>
        </p:nvCxnSpPr>
        <p:spPr>
          <a:xfrm flipH="1">
            <a:off x="7568557" y="2487762"/>
            <a:ext cx="556356" cy="447141"/>
          </a:xfrm>
          <a:prstGeom prst="straightConnector1">
            <a:avLst/>
          </a:prstGeom>
          <a:ln w="28575">
            <a:solidFill>
              <a:schemeClr val="tx2">
                <a:lumMod val="75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6E4DE0-D635-C20B-F122-217399F9663D}"/>
              </a:ext>
            </a:extLst>
          </p:cNvPr>
          <p:cNvSpPr txBox="1"/>
          <p:nvPr/>
        </p:nvSpPr>
        <p:spPr>
          <a:xfrm>
            <a:off x="5172809" y="6642242"/>
            <a:ext cx="5114409" cy="215444"/>
          </a:xfrm>
          <a:prstGeom prst="rect">
            <a:avLst/>
          </a:prstGeom>
          <a:noFill/>
        </p:spPr>
        <p:txBody>
          <a:bodyPr wrap="square">
            <a:spAutoFit/>
          </a:bodyPr>
          <a:lstStyle/>
          <a:p>
            <a:r>
              <a:rPr lang="en-US" sz="800" dirty="0">
                <a:solidFill>
                  <a:srgbClr val="1D9BD1"/>
                </a:solidFill>
                <a:latin typeface="Slack-Lato"/>
              </a:rPr>
              <a:t>*</a:t>
            </a:r>
            <a:r>
              <a:rPr lang="en-US" sz="800" dirty="0"/>
              <a:t>https://dodcio.defense.gov/Portals/0/Documents/CMMC/CMMC101.pdf</a:t>
            </a:r>
            <a:endParaRPr lang="en-US" sz="800" dirty="0">
              <a:solidFill>
                <a:srgbClr val="1D9BD1"/>
              </a:solidFill>
              <a:latin typeface="Slack-Lato"/>
            </a:endParaRPr>
          </a:p>
        </p:txBody>
      </p:sp>
      <p:cxnSp>
        <p:nvCxnSpPr>
          <p:cNvPr id="4" name="Straight Arrow Connector 3">
            <a:extLst>
              <a:ext uri="{FF2B5EF4-FFF2-40B4-BE49-F238E27FC236}">
                <a16:creationId xmlns:a16="http://schemas.microsoft.com/office/drawing/2014/main" id="{806358A7-EA8E-A6CA-7343-5E560F6C4E23}"/>
              </a:ext>
            </a:extLst>
          </p:cNvPr>
          <p:cNvCxnSpPr>
            <a:cxnSpLocks/>
          </p:cNvCxnSpPr>
          <p:nvPr/>
        </p:nvCxnSpPr>
        <p:spPr>
          <a:xfrm flipH="1">
            <a:off x="8571573" y="2618024"/>
            <a:ext cx="129831" cy="1878668"/>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F48C2D-D253-5836-A550-6035C7931D84}"/>
              </a:ext>
            </a:extLst>
          </p:cNvPr>
          <p:cNvSpPr txBox="1"/>
          <p:nvPr/>
        </p:nvSpPr>
        <p:spPr>
          <a:xfrm rot="16492184">
            <a:off x="7832589" y="3352656"/>
            <a:ext cx="1866408" cy="230832"/>
          </a:xfrm>
          <a:prstGeom prst="rect">
            <a:avLst/>
          </a:prstGeom>
          <a:noFill/>
        </p:spPr>
        <p:txBody>
          <a:bodyPr wrap="square" rtlCol="0">
            <a:spAutoFit/>
          </a:bodyPr>
          <a:lstStyle/>
          <a:p>
            <a:r>
              <a:rPr lang="en-US" sz="900" b="1" dirty="0"/>
              <a:t>Employment Agreements</a:t>
            </a:r>
          </a:p>
        </p:txBody>
      </p:sp>
      <p:sp>
        <p:nvSpPr>
          <p:cNvPr id="10" name="Title 1">
            <a:extLst>
              <a:ext uri="{FF2B5EF4-FFF2-40B4-BE49-F238E27FC236}">
                <a16:creationId xmlns:a16="http://schemas.microsoft.com/office/drawing/2014/main" id="{906EAFDB-5B4B-51CF-4865-11D3FF24A4D8}"/>
              </a:ext>
            </a:extLst>
          </p:cNvPr>
          <p:cNvSpPr txBox="1">
            <a:spLocks/>
          </p:cNvSpPr>
          <p:nvPr/>
        </p:nvSpPr>
        <p:spPr>
          <a:xfrm>
            <a:off x="651353" y="365125"/>
            <a:ext cx="10702447" cy="7959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CMMC Ecosystem</a:t>
            </a:r>
          </a:p>
        </p:txBody>
      </p:sp>
      <p:pic>
        <p:nvPicPr>
          <p:cNvPr id="13" name="Picture 12">
            <a:extLst>
              <a:ext uri="{FF2B5EF4-FFF2-40B4-BE49-F238E27FC236}">
                <a16:creationId xmlns:a16="http://schemas.microsoft.com/office/drawing/2014/main" id="{8DFE26E2-28C0-97CD-B41E-A23310DEA28E}"/>
              </a:ext>
            </a:extLst>
          </p:cNvPr>
          <p:cNvPicPr>
            <a:picLocks noChangeAspect="1"/>
          </p:cNvPicPr>
          <p:nvPr/>
        </p:nvPicPr>
        <p:blipFill>
          <a:blip r:embed="rId9"/>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Footer Placeholder 3">
            <a:extLst>
              <a:ext uri="{FF2B5EF4-FFF2-40B4-BE49-F238E27FC236}">
                <a16:creationId xmlns:a16="http://schemas.microsoft.com/office/drawing/2014/main" id="{A42E40A3-4460-ADFB-E29D-C46E19B22965}"/>
              </a:ext>
            </a:extLst>
          </p:cNvPr>
          <p:cNvSpPr txBox="1">
            <a:spLocks/>
          </p:cNvSpPr>
          <p:nvPr/>
        </p:nvSpPr>
        <p:spPr>
          <a:xfrm>
            <a:off x="469778" y="6576368"/>
            <a:ext cx="1338828" cy="230832"/>
          </a:xfrm>
          <a:prstGeom prst="rect">
            <a:avLst/>
          </a:prstGeom>
        </p:spPr>
        <p:txBody>
          <a:bodyPr wrap="none" anchor="b"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solidFill>
                  <a:prstClr val="black">
                    <a:tint val="75000"/>
                  </a:prstClr>
                </a:solidFill>
                <a:latin typeface="Trebuchet MS" panose="020B0603020202020204"/>
              </a:rPr>
              <a:t>Cyber/CMMC Training</a:t>
            </a:r>
          </a:p>
        </p:txBody>
      </p:sp>
      <p:sp>
        <p:nvSpPr>
          <p:cNvPr id="15" name="TextBox 14">
            <a:extLst>
              <a:ext uri="{FF2B5EF4-FFF2-40B4-BE49-F238E27FC236}">
                <a16:creationId xmlns:a16="http://schemas.microsoft.com/office/drawing/2014/main" id="{5CD923FA-867E-8D93-EDDF-5C5D90EE977B}"/>
              </a:ext>
            </a:extLst>
          </p:cNvPr>
          <p:cNvSpPr txBox="1"/>
          <p:nvPr/>
        </p:nvSpPr>
        <p:spPr>
          <a:xfrm rot="19258919">
            <a:off x="7445052" y="2491997"/>
            <a:ext cx="890224" cy="369332"/>
          </a:xfrm>
          <a:prstGeom prst="rect">
            <a:avLst/>
          </a:prstGeom>
          <a:noFill/>
        </p:spPr>
        <p:txBody>
          <a:bodyPr wrap="square" rtlCol="0">
            <a:spAutoFit/>
          </a:bodyPr>
          <a:lstStyle/>
          <a:p>
            <a:r>
              <a:rPr lang="en-US" sz="900" b="1" dirty="0"/>
              <a:t>Provides Materials</a:t>
            </a:r>
          </a:p>
        </p:txBody>
      </p:sp>
      <p:sp>
        <p:nvSpPr>
          <p:cNvPr id="3" name="Rectangle: Rounded Corners 2">
            <a:extLst>
              <a:ext uri="{FF2B5EF4-FFF2-40B4-BE49-F238E27FC236}">
                <a16:creationId xmlns:a16="http://schemas.microsoft.com/office/drawing/2014/main" id="{EAC68695-EA24-5F88-8101-F819BD80CD67}"/>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
        <p:nvSpPr>
          <p:cNvPr id="5" name="Slide Number Placeholder 4">
            <a:extLst>
              <a:ext uri="{FF2B5EF4-FFF2-40B4-BE49-F238E27FC236}">
                <a16:creationId xmlns:a16="http://schemas.microsoft.com/office/drawing/2014/main" id="{060A5B2C-439F-FB43-33DC-508B70C2DBAF}"/>
              </a:ext>
            </a:extLst>
          </p:cNvPr>
          <p:cNvSpPr>
            <a:spLocks noGrp="1"/>
          </p:cNvSpPr>
          <p:nvPr>
            <p:ph type="sldNum" sz="quarter" idx="12"/>
          </p:nvPr>
        </p:nvSpPr>
        <p:spPr>
          <a:xfrm>
            <a:off x="8590663" y="6041362"/>
            <a:ext cx="683339" cy="365125"/>
          </a:xfrm>
        </p:spPr>
        <p:txBody>
          <a:bodyPr/>
          <a:lstStyle/>
          <a:p>
            <a:fld id="{EBCD8977-B073-4460-AE63-2BD9EC7B16E4}" type="slidenum">
              <a:rPr lang="en-US" smtClean="0"/>
              <a:t>26</a:t>
            </a:fld>
            <a:endParaRPr lang="en-US" dirty="0"/>
          </a:p>
        </p:txBody>
      </p:sp>
    </p:spTree>
    <p:extLst>
      <p:ext uri="{BB962C8B-B14F-4D97-AF65-F5344CB8AC3E}">
        <p14:creationId xmlns:p14="http://schemas.microsoft.com/office/powerpoint/2010/main" val="300078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a:t>The CMMC Model</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Domains and Requirements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27</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4217693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E09E-CD40-465C-BFC3-DB63F788D6E6}"/>
              </a:ext>
            </a:extLst>
          </p:cNvPr>
          <p:cNvSpPr>
            <a:spLocks noGrp="1"/>
          </p:cNvSpPr>
          <p:nvPr>
            <p:ph type="title"/>
          </p:nvPr>
        </p:nvSpPr>
        <p:spPr>
          <a:xfrm>
            <a:off x="838200" y="239866"/>
            <a:ext cx="10515600" cy="975160"/>
          </a:xfrm>
        </p:spPr>
        <p:txBody>
          <a:bodyPr/>
          <a:lstStyle/>
          <a:p>
            <a:r>
              <a:rPr lang="en-US" dirty="0"/>
              <a:t>CMMC Domains</a:t>
            </a:r>
          </a:p>
        </p:txBody>
      </p:sp>
      <p:sp>
        <p:nvSpPr>
          <p:cNvPr id="4" name="Slide Number Placeholder 3">
            <a:extLst>
              <a:ext uri="{FF2B5EF4-FFF2-40B4-BE49-F238E27FC236}">
                <a16:creationId xmlns:a16="http://schemas.microsoft.com/office/drawing/2014/main" id="{C624F9D0-3814-4DF5-9EEA-0F9DD0870262}"/>
              </a:ext>
            </a:extLst>
          </p:cNvPr>
          <p:cNvSpPr>
            <a:spLocks noGrp="1"/>
          </p:cNvSpPr>
          <p:nvPr>
            <p:ph type="sldNum" sz="quarter" idx="12"/>
          </p:nvPr>
        </p:nvSpPr>
        <p:spPr/>
        <p:txBody>
          <a:bodyPr/>
          <a:lstStyle/>
          <a:p>
            <a:fld id="{EBCD8977-B073-4460-AE63-2BD9EC7B16E4}" type="slidenum">
              <a:rPr lang="en-US" smtClean="0"/>
              <a:t>28</a:t>
            </a:fld>
            <a:endParaRPr lang="en-US"/>
          </a:p>
        </p:txBody>
      </p:sp>
      <p:graphicFrame>
        <p:nvGraphicFramePr>
          <p:cNvPr id="5" name="Diagram 4">
            <a:extLst>
              <a:ext uri="{FF2B5EF4-FFF2-40B4-BE49-F238E27FC236}">
                <a16:creationId xmlns:a16="http://schemas.microsoft.com/office/drawing/2014/main" id="{9D3C119E-4EA1-492F-A408-00B8F5BEABAC}"/>
              </a:ext>
            </a:extLst>
          </p:cNvPr>
          <p:cNvGraphicFramePr/>
          <p:nvPr>
            <p:extLst>
              <p:ext uri="{D42A27DB-BD31-4B8C-83A1-F6EECF244321}">
                <p14:modId xmlns:p14="http://schemas.microsoft.com/office/powerpoint/2010/main" val="3485795834"/>
              </p:ext>
            </p:extLst>
          </p:nvPr>
        </p:nvGraphicFramePr>
        <p:xfrm>
          <a:off x="1203202" y="3062225"/>
          <a:ext cx="8602147" cy="362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33F2F87-E2EE-4C59-B792-B28FC77A2E69}"/>
              </a:ext>
            </a:extLst>
          </p:cNvPr>
          <p:cNvSpPr txBox="1"/>
          <p:nvPr/>
        </p:nvSpPr>
        <p:spPr>
          <a:xfrm>
            <a:off x="3285855" y="2852158"/>
            <a:ext cx="3799787" cy="369332"/>
          </a:xfrm>
          <a:prstGeom prst="rect">
            <a:avLst/>
          </a:prstGeom>
          <a:noFill/>
        </p:spPr>
        <p:txBody>
          <a:bodyPr wrap="square" rtlCol="0">
            <a:spAutoFit/>
          </a:bodyPr>
          <a:lstStyle/>
          <a:p>
            <a:pPr algn="ctr" defTabSz="548600"/>
            <a:r>
              <a:rPr lang="en-US" b="1" dirty="0">
                <a:solidFill>
                  <a:srgbClr val="00269A">
                    <a:lumMod val="75000"/>
                    <a:lumOff val="25000"/>
                  </a:srgbClr>
                </a:solidFill>
                <a:latin typeface="Arial" panose="020B0604020202020204"/>
              </a:rPr>
              <a:t>CMMC Domains (14)</a:t>
            </a:r>
          </a:p>
        </p:txBody>
      </p:sp>
      <p:pic>
        <p:nvPicPr>
          <p:cNvPr id="9" name="Picture 8">
            <a:extLst>
              <a:ext uri="{FF2B5EF4-FFF2-40B4-BE49-F238E27FC236}">
                <a16:creationId xmlns:a16="http://schemas.microsoft.com/office/drawing/2014/main" id="{49DAB801-7347-484E-A0A0-864823E52A27}"/>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Content Placeholder 2">
            <a:extLst>
              <a:ext uri="{FF2B5EF4-FFF2-40B4-BE49-F238E27FC236}">
                <a16:creationId xmlns:a16="http://schemas.microsoft.com/office/drawing/2014/main" id="{BD1C3593-D346-446B-9B4A-6F6D55EEF7B3}"/>
              </a:ext>
            </a:extLst>
          </p:cNvPr>
          <p:cNvSpPr txBox="1">
            <a:spLocks/>
          </p:cNvSpPr>
          <p:nvPr/>
        </p:nvSpPr>
        <p:spPr>
          <a:xfrm>
            <a:off x="588949" y="968632"/>
            <a:ext cx="9197602" cy="1883526"/>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panose="05040102010807070707" pitchFamily="18" charset="2"/>
              <a:buChar char="u"/>
            </a:pPr>
            <a:r>
              <a:rPr lang="en-US" b="0" i="0" dirty="0">
                <a:effectLst/>
              </a:rPr>
              <a:t>The CMMC model consists of 14 domains that align with the families specified in NIST SP 800-171.* </a:t>
            </a:r>
          </a:p>
          <a:p>
            <a:pPr>
              <a:buFont typeface="Wingdings 3" panose="05040102010807070707" pitchFamily="18" charset="2"/>
              <a:buChar char="u"/>
            </a:pPr>
            <a:r>
              <a:rPr lang="en-US" dirty="0"/>
              <a:t>When you click on one of the domains in the “CMMC Domains (14)” chart, you will be directed to the listing of all security requirements for that domain. From there, you can narrow it down by level. </a:t>
            </a:r>
            <a:r>
              <a:rPr lang="en-US" b="0" i="0" dirty="0">
                <a:effectLst/>
              </a:rPr>
              <a:t>Green cells include L1 security requirements. Green and gray cells include L2 or higher security requirements.</a:t>
            </a:r>
          </a:p>
        </p:txBody>
      </p:sp>
      <p:sp>
        <p:nvSpPr>
          <p:cNvPr id="3" name="Footer Placeholder 3">
            <a:extLst>
              <a:ext uri="{FF2B5EF4-FFF2-40B4-BE49-F238E27FC236}">
                <a16:creationId xmlns:a16="http://schemas.microsoft.com/office/drawing/2014/main" id="{B53186C5-BC3E-5E8B-9696-0D0E077F772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6" name="TextBox 5">
            <a:extLst>
              <a:ext uri="{FF2B5EF4-FFF2-40B4-BE49-F238E27FC236}">
                <a16:creationId xmlns:a16="http://schemas.microsoft.com/office/drawing/2014/main" id="{E1323D61-657F-CA71-DAC4-AA5051869293}"/>
              </a:ext>
            </a:extLst>
          </p:cNvPr>
          <p:cNvSpPr txBox="1"/>
          <p:nvPr/>
        </p:nvSpPr>
        <p:spPr>
          <a:xfrm>
            <a:off x="5189523" y="6501146"/>
            <a:ext cx="5088129" cy="338554"/>
          </a:xfrm>
          <a:prstGeom prst="rect">
            <a:avLst/>
          </a:prstGeom>
          <a:noFill/>
        </p:spPr>
        <p:txBody>
          <a:bodyPr wrap="square" rtlCol="0">
            <a:spAutoFit/>
          </a:bodyPr>
          <a:lstStyle/>
          <a:p>
            <a:r>
              <a:rPr lang="en-US" sz="800"/>
              <a:t>Source: </a:t>
            </a:r>
            <a:r>
              <a:rPr lang="en-US" sz="800">
                <a:effectLst/>
              </a:rPr>
              <a:t>Cybersecurity Maturity Model Certification Model Overview Version 2.13 | September 2024, </a:t>
            </a:r>
            <a:r>
              <a:rPr lang="en-US" sz="800">
                <a:effectLst/>
                <a:ea typeface="Calibri" panose="020F0502020204030204" pitchFamily="34" charset="0"/>
                <a:cs typeface="Times New Roman" panose="02020603050405020304" pitchFamily="18" charset="0"/>
              </a:rPr>
              <a:t>https://dodcio.defense.gov/Portals/0/Documents/CMMC/ModelOverview.pdf </a:t>
            </a:r>
            <a:endParaRPr lang="en-US" sz="800"/>
          </a:p>
        </p:txBody>
      </p:sp>
      <p:sp>
        <p:nvSpPr>
          <p:cNvPr id="10" name="Rectangle: Rounded Corners 9">
            <a:extLst>
              <a:ext uri="{FF2B5EF4-FFF2-40B4-BE49-F238E27FC236}">
                <a16:creationId xmlns:a16="http://schemas.microsoft.com/office/drawing/2014/main" id="{452083BC-C1FB-2D59-4AF4-CA652B5641E8}"/>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27288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B971-B012-4E2C-A1E0-929DC56AD770}"/>
              </a:ext>
            </a:extLst>
          </p:cNvPr>
          <p:cNvSpPr>
            <a:spLocks noGrp="1"/>
          </p:cNvSpPr>
          <p:nvPr>
            <p:ph type="title"/>
          </p:nvPr>
        </p:nvSpPr>
        <p:spPr>
          <a:xfrm>
            <a:off x="621890" y="206029"/>
            <a:ext cx="10515600" cy="644523"/>
          </a:xfrm>
        </p:spPr>
        <p:txBody>
          <a:bodyPr>
            <a:normAutofit/>
          </a:bodyPr>
          <a:lstStyle/>
          <a:p>
            <a:r>
              <a:rPr lang="en-US"/>
              <a:t>Access Control (AC)</a:t>
            </a:r>
          </a:p>
        </p:txBody>
      </p:sp>
      <p:sp>
        <p:nvSpPr>
          <p:cNvPr id="3" name="Content Placeholder 2">
            <a:extLst>
              <a:ext uri="{FF2B5EF4-FFF2-40B4-BE49-F238E27FC236}">
                <a16:creationId xmlns:a16="http://schemas.microsoft.com/office/drawing/2014/main" id="{0CBDB488-D0AC-4A7B-8EAE-AFD75905B8FE}"/>
              </a:ext>
            </a:extLst>
          </p:cNvPr>
          <p:cNvSpPr>
            <a:spLocks noGrp="1"/>
          </p:cNvSpPr>
          <p:nvPr>
            <p:ph idx="1"/>
          </p:nvPr>
        </p:nvSpPr>
        <p:spPr>
          <a:xfrm>
            <a:off x="621890" y="1088701"/>
            <a:ext cx="9575406" cy="1677359"/>
          </a:xfrm>
          <a:solidFill>
            <a:schemeClr val="accent1"/>
          </a:solidFill>
        </p:spPr>
        <p:txBody>
          <a:bodyPr>
            <a:noAutofit/>
          </a:bodyPr>
          <a:lstStyle/>
          <a:p>
            <a:pPr marL="0" indent="0" algn="ctr">
              <a:buNone/>
            </a:pPr>
            <a:r>
              <a:rPr lang="en-US" sz="2000">
                <a:solidFill>
                  <a:schemeClr val="bg1"/>
                </a:solidFill>
              </a:rPr>
              <a:t>Access control is the process of granting or denying requests to use information, to use information processing services and/or enter company facilities. System-based access controls are called logical access controls, who or what (in the case of a process) is permitted to have access to a system resource and type of access permitted.*</a:t>
            </a:r>
          </a:p>
          <a:p>
            <a:pPr marL="0" indent="0">
              <a:buNone/>
            </a:pPr>
            <a:endParaRPr lang="en-US" sz="2000"/>
          </a:p>
        </p:txBody>
      </p:sp>
      <p:sp>
        <p:nvSpPr>
          <p:cNvPr id="5" name="Slide Number Placeholder 4">
            <a:extLst>
              <a:ext uri="{FF2B5EF4-FFF2-40B4-BE49-F238E27FC236}">
                <a16:creationId xmlns:a16="http://schemas.microsoft.com/office/drawing/2014/main" id="{E0AF2A83-5D53-4F08-BEBF-548B7973AA82}"/>
              </a:ext>
            </a:extLst>
          </p:cNvPr>
          <p:cNvSpPr>
            <a:spLocks noGrp="1"/>
          </p:cNvSpPr>
          <p:nvPr>
            <p:ph type="sldNum" sz="quarter" idx="12"/>
          </p:nvPr>
        </p:nvSpPr>
        <p:spPr/>
        <p:txBody>
          <a:bodyPr/>
          <a:lstStyle/>
          <a:p>
            <a:fld id="{EBCD8977-B073-4460-AE63-2BD9EC7B16E4}" type="slidenum">
              <a:rPr lang="en-US" smtClean="0"/>
              <a:t>29</a:t>
            </a:fld>
            <a:endParaRPr lang="en-US" dirty="0"/>
          </a:p>
        </p:txBody>
      </p:sp>
      <p:sp>
        <p:nvSpPr>
          <p:cNvPr id="14" name="TextBox 13">
            <a:extLst>
              <a:ext uri="{FF2B5EF4-FFF2-40B4-BE49-F238E27FC236}">
                <a16:creationId xmlns:a16="http://schemas.microsoft.com/office/drawing/2014/main" id="{0FA7330E-C561-40BB-9C9D-F17711DF4146}"/>
              </a:ext>
            </a:extLst>
          </p:cNvPr>
          <p:cNvSpPr txBox="1"/>
          <p:nvPr/>
        </p:nvSpPr>
        <p:spPr>
          <a:xfrm>
            <a:off x="5585250" y="6517700"/>
            <a:ext cx="4731951" cy="338554"/>
          </a:xfrm>
          <a:prstGeom prst="rect">
            <a:avLst/>
          </a:prstGeom>
          <a:noFill/>
        </p:spPr>
        <p:txBody>
          <a:bodyPr wrap="square" rtlCol="0">
            <a:spAutoFit/>
          </a:bodyPr>
          <a:lstStyle/>
          <a:p>
            <a:r>
              <a:rPr lang="en-US" sz="800" dirty="0"/>
              <a:t>*</a:t>
            </a:r>
            <a:r>
              <a:rPr lang="en-US" sz="800" dirty="0">
                <a:effectLst/>
              </a:rPr>
              <a:t>https://www.acq.osd.mil/asda/dpc/cp/cyber/docs/safeguarding/DoD-Guidance-for-Reviewing-System-Security-Plans-and-the-NIST-SP-800-11-6-2018.pdf</a:t>
            </a:r>
            <a:endParaRPr lang="en-US" sz="800" dirty="0"/>
          </a:p>
        </p:txBody>
      </p:sp>
      <p:sp>
        <p:nvSpPr>
          <p:cNvPr id="20" name="TextBox 19">
            <a:extLst>
              <a:ext uri="{FF2B5EF4-FFF2-40B4-BE49-F238E27FC236}">
                <a16:creationId xmlns:a16="http://schemas.microsoft.com/office/drawing/2014/main" id="{B7DDB1B5-F56C-467C-82BD-C2D034F2770C}"/>
              </a:ext>
            </a:extLst>
          </p:cNvPr>
          <p:cNvSpPr txBox="1"/>
          <p:nvPr/>
        </p:nvSpPr>
        <p:spPr>
          <a:xfrm>
            <a:off x="621890" y="3008868"/>
            <a:ext cx="9016379"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securely log into your company systems?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limit system access to types of transactions and functions?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Does your company restrict access to company facilities?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What is sensitive information?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know how to handle and protect sensitive information?</a:t>
            </a:r>
          </a:p>
        </p:txBody>
      </p:sp>
      <p:pic>
        <p:nvPicPr>
          <p:cNvPr id="4" name="Picture 3">
            <a:extLst>
              <a:ext uri="{FF2B5EF4-FFF2-40B4-BE49-F238E27FC236}">
                <a16:creationId xmlns:a16="http://schemas.microsoft.com/office/drawing/2014/main" id="{9075780A-C91B-0D20-F227-50C1EDD563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6" name="Footer Placeholder 3">
            <a:extLst>
              <a:ext uri="{FF2B5EF4-FFF2-40B4-BE49-F238E27FC236}">
                <a16:creationId xmlns:a16="http://schemas.microsoft.com/office/drawing/2014/main" id="{2DF82160-2FFD-A46A-5047-C9338983044D}"/>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8445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Section 1</a:t>
            </a:r>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2669B29-BD41-530D-2B0C-2E7BF758188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E90A-29E0-4E50-857A-F8C5CF31DBB3}"/>
              </a:ext>
            </a:extLst>
          </p:cNvPr>
          <p:cNvSpPr>
            <a:spLocks noGrp="1"/>
          </p:cNvSpPr>
          <p:nvPr>
            <p:ph type="title"/>
          </p:nvPr>
        </p:nvSpPr>
        <p:spPr>
          <a:xfrm>
            <a:off x="838200" y="466726"/>
            <a:ext cx="10515600" cy="647701"/>
          </a:xfrm>
        </p:spPr>
        <p:txBody>
          <a:bodyPr>
            <a:normAutofit/>
          </a:bodyPr>
          <a:lstStyle/>
          <a:p>
            <a:r>
              <a:rPr lang="en-US"/>
              <a:t>Audit and Accountability (AU)</a:t>
            </a:r>
          </a:p>
        </p:txBody>
      </p:sp>
      <p:sp>
        <p:nvSpPr>
          <p:cNvPr id="3" name="Content Placeholder 2">
            <a:extLst>
              <a:ext uri="{FF2B5EF4-FFF2-40B4-BE49-F238E27FC236}">
                <a16:creationId xmlns:a16="http://schemas.microsoft.com/office/drawing/2014/main" id="{EF7F5766-BA71-4D70-A454-7744219AB092}"/>
              </a:ext>
            </a:extLst>
          </p:cNvPr>
          <p:cNvSpPr>
            <a:spLocks noGrp="1"/>
          </p:cNvSpPr>
          <p:nvPr>
            <p:ph idx="1"/>
          </p:nvPr>
        </p:nvSpPr>
        <p:spPr>
          <a:xfrm>
            <a:off x="762000" y="1254051"/>
            <a:ext cx="9573768" cy="1673352"/>
          </a:xfrm>
          <a:solidFill>
            <a:schemeClr val="accent1"/>
          </a:solidFill>
        </p:spPr>
        <p:txBody>
          <a:bodyPr>
            <a:noAutofit/>
          </a:bodyPr>
          <a:lstStyle/>
          <a:p>
            <a:pPr marL="0" indent="0" algn="ctr">
              <a:buNone/>
            </a:pPr>
            <a:r>
              <a:rPr lang="en-US" sz="2000">
                <a:solidFill>
                  <a:schemeClr val="bg1"/>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a:t>
            </a:r>
            <a:endParaRPr lang="en-US" sz="2000" b="1">
              <a:solidFill>
                <a:schemeClr val="bg1"/>
              </a:solidFill>
            </a:endParaRPr>
          </a:p>
          <a:p>
            <a:pPr algn="ctr"/>
            <a:endParaRPr lang="en-US" sz="2000">
              <a:solidFill>
                <a:schemeClr val="bg1"/>
              </a:solidFill>
            </a:endParaRPr>
          </a:p>
        </p:txBody>
      </p:sp>
      <p:sp>
        <p:nvSpPr>
          <p:cNvPr id="5" name="Slide Number Placeholder 4">
            <a:extLst>
              <a:ext uri="{FF2B5EF4-FFF2-40B4-BE49-F238E27FC236}">
                <a16:creationId xmlns:a16="http://schemas.microsoft.com/office/drawing/2014/main" id="{D1762CC3-5817-4B9D-88BC-3F08813C9FC1}"/>
              </a:ext>
            </a:extLst>
          </p:cNvPr>
          <p:cNvSpPr>
            <a:spLocks noGrp="1"/>
          </p:cNvSpPr>
          <p:nvPr>
            <p:ph type="sldNum" sz="quarter" idx="12"/>
          </p:nvPr>
        </p:nvSpPr>
        <p:spPr/>
        <p:txBody>
          <a:bodyPr/>
          <a:lstStyle/>
          <a:p>
            <a:fld id="{EBCD8977-B073-4460-AE63-2BD9EC7B16E4}" type="slidenum">
              <a:rPr lang="en-US" smtClean="0"/>
              <a:t>30</a:t>
            </a:fld>
            <a:endParaRPr lang="en-US"/>
          </a:p>
        </p:txBody>
      </p:sp>
      <p:sp>
        <p:nvSpPr>
          <p:cNvPr id="8" name="TextBox 7">
            <a:extLst>
              <a:ext uri="{FF2B5EF4-FFF2-40B4-BE49-F238E27FC236}">
                <a16:creationId xmlns:a16="http://schemas.microsoft.com/office/drawing/2014/main" id="{45B4C258-CE67-4D9C-A74B-2E2C6A826D91}"/>
              </a:ext>
            </a:extLst>
          </p:cNvPr>
          <p:cNvSpPr txBox="1"/>
          <p:nvPr/>
        </p:nvSpPr>
        <p:spPr>
          <a:xfrm>
            <a:off x="811428" y="3083009"/>
            <a:ext cx="8331339"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Are users uniquely identified in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any type of event reviews?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alerts setup when a failure occurs?</a:t>
            </a:r>
          </a:p>
        </p:txBody>
      </p:sp>
      <p:pic>
        <p:nvPicPr>
          <p:cNvPr id="9" name="Picture 8">
            <a:extLst>
              <a:ext uri="{FF2B5EF4-FFF2-40B4-BE49-F238E27FC236}">
                <a16:creationId xmlns:a16="http://schemas.microsoft.com/office/drawing/2014/main" id="{3E3954D6-CE57-4511-B7D5-7D41678B0AB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8A5A8267-2066-7EDD-8781-B015B7512CC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1F91599-4D5B-A285-7190-A6A6ACFAD40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31124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CD60-9B8A-43D0-B9B0-E6DF4930281E}"/>
              </a:ext>
            </a:extLst>
          </p:cNvPr>
          <p:cNvSpPr>
            <a:spLocks noGrp="1"/>
          </p:cNvSpPr>
          <p:nvPr>
            <p:ph type="title"/>
          </p:nvPr>
        </p:nvSpPr>
        <p:spPr>
          <a:xfrm>
            <a:off x="838200" y="365125"/>
            <a:ext cx="10515600" cy="714375"/>
          </a:xfrm>
        </p:spPr>
        <p:txBody>
          <a:bodyPr>
            <a:normAutofit/>
          </a:bodyPr>
          <a:lstStyle/>
          <a:p>
            <a:r>
              <a:rPr lang="en-US"/>
              <a:t>Awareness and Training (AT)</a:t>
            </a:r>
          </a:p>
        </p:txBody>
      </p:sp>
      <p:sp>
        <p:nvSpPr>
          <p:cNvPr id="3" name="Content Placeholder 2">
            <a:extLst>
              <a:ext uri="{FF2B5EF4-FFF2-40B4-BE49-F238E27FC236}">
                <a16:creationId xmlns:a16="http://schemas.microsoft.com/office/drawing/2014/main" id="{5581C71B-7358-4363-A62D-15995916EAD9}"/>
              </a:ext>
            </a:extLst>
          </p:cNvPr>
          <p:cNvSpPr>
            <a:spLocks noGrp="1"/>
          </p:cNvSpPr>
          <p:nvPr>
            <p:ph idx="1"/>
          </p:nvPr>
        </p:nvSpPr>
        <p:spPr>
          <a:xfrm>
            <a:off x="838199" y="1179832"/>
            <a:ext cx="9573768" cy="1673352"/>
          </a:xfrm>
          <a:solidFill>
            <a:schemeClr val="accent1"/>
          </a:solidFill>
        </p:spPr>
        <p:txBody>
          <a:bodyPr>
            <a:noAutofit/>
          </a:bodyPr>
          <a:lstStyle/>
          <a:p>
            <a:pPr marL="0" indent="0" algn="ctr">
              <a:buNone/>
            </a:pPr>
            <a:r>
              <a:rPr lang="en-US" sz="2000">
                <a:solidFill>
                  <a:schemeClr val="bg1"/>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a:t>
            </a:r>
            <a:endParaRPr lang="en-US" sz="2000" b="1">
              <a:solidFill>
                <a:schemeClr val="bg1"/>
              </a:solidFill>
            </a:endParaRPr>
          </a:p>
        </p:txBody>
      </p:sp>
      <p:sp>
        <p:nvSpPr>
          <p:cNvPr id="5" name="Slide Number Placeholder 4">
            <a:extLst>
              <a:ext uri="{FF2B5EF4-FFF2-40B4-BE49-F238E27FC236}">
                <a16:creationId xmlns:a16="http://schemas.microsoft.com/office/drawing/2014/main" id="{6E9A2DE5-3582-4810-B6F0-A5A7F8C4A476}"/>
              </a:ext>
            </a:extLst>
          </p:cNvPr>
          <p:cNvSpPr>
            <a:spLocks noGrp="1"/>
          </p:cNvSpPr>
          <p:nvPr>
            <p:ph type="sldNum" sz="quarter" idx="12"/>
          </p:nvPr>
        </p:nvSpPr>
        <p:spPr/>
        <p:txBody>
          <a:bodyPr/>
          <a:lstStyle/>
          <a:p>
            <a:fld id="{EBCD8977-B073-4460-AE63-2BD9EC7B16E4}" type="slidenum">
              <a:rPr lang="en-US" smtClean="0"/>
              <a:t>31</a:t>
            </a:fld>
            <a:endParaRPr lang="en-US"/>
          </a:p>
        </p:txBody>
      </p:sp>
      <p:sp>
        <p:nvSpPr>
          <p:cNvPr id="7" name="TextBox 6">
            <a:extLst>
              <a:ext uri="{FF2B5EF4-FFF2-40B4-BE49-F238E27FC236}">
                <a16:creationId xmlns:a16="http://schemas.microsoft.com/office/drawing/2014/main" id="{D7EAFAF6-9688-4454-8046-8496AA16796E}"/>
              </a:ext>
            </a:extLst>
          </p:cNvPr>
          <p:cNvSpPr txBox="1"/>
          <p:nvPr/>
        </p:nvSpPr>
        <p:spPr>
          <a:xfrm>
            <a:off x="838200" y="3205992"/>
            <a:ext cx="901013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training on job duties or protection of information?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the training recurring?</a:t>
            </a:r>
          </a:p>
        </p:txBody>
      </p:sp>
      <p:pic>
        <p:nvPicPr>
          <p:cNvPr id="10" name="Picture 9">
            <a:extLst>
              <a:ext uri="{FF2B5EF4-FFF2-40B4-BE49-F238E27FC236}">
                <a16:creationId xmlns:a16="http://schemas.microsoft.com/office/drawing/2014/main" id="{3AB3CD2E-0546-4763-AC49-D18B8E6324C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4293586B-D1CB-38FC-C636-329DE7C91E2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6C8B52AA-F9F8-B23A-8A62-DDF4B3FE6429}"/>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33625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429-19E8-45BC-83C5-EC3397110C66}"/>
              </a:ext>
            </a:extLst>
          </p:cNvPr>
          <p:cNvSpPr>
            <a:spLocks noGrp="1"/>
          </p:cNvSpPr>
          <p:nvPr>
            <p:ph type="title"/>
          </p:nvPr>
        </p:nvSpPr>
        <p:spPr>
          <a:xfrm>
            <a:off x="838200" y="327025"/>
            <a:ext cx="10515600" cy="798847"/>
          </a:xfrm>
        </p:spPr>
        <p:txBody>
          <a:bodyPr>
            <a:normAutofit/>
          </a:bodyPr>
          <a:lstStyle/>
          <a:p>
            <a:r>
              <a:rPr lang="en-US"/>
              <a:t>Configuration Management (CM)</a:t>
            </a:r>
          </a:p>
        </p:txBody>
      </p:sp>
      <p:sp>
        <p:nvSpPr>
          <p:cNvPr id="3" name="Content Placeholder 2">
            <a:extLst>
              <a:ext uri="{FF2B5EF4-FFF2-40B4-BE49-F238E27FC236}">
                <a16:creationId xmlns:a16="http://schemas.microsoft.com/office/drawing/2014/main" id="{3CA7C5D7-68F8-49BA-BC0F-1E3083A5F44F}"/>
              </a:ext>
            </a:extLst>
          </p:cNvPr>
          <p:cNvSpPr>
            <a:spLocks noGrp="1"/>
          </p:cNvSpPr>
          <p:nvPr>
            <p:ph idx="1"/>
          </p:nvPr>
        </p:nvSpPr>
        <p:spPr>
          <a:xfrm>
            <a:off x="838200" y="1270002"/>
            <a:ext cx="9573768" cy="1673352"/>
          </a:xfrm>
          <a:solidFill>
            <a:schemeClr val="accent1"/>
          </a:solidFill>
        </p:spPr>
        <p:txBody>
          <a:bodyPr>
            <a:normAutofit/>
          </a:bodyPr>
          <a:lstStyle/>
          <a:p>
            <a:pPr marL="0" indent="0" algn="ctr">
              <a:buNone/>
            </a:pPr>
            <a:r>
              <a:rPr lang="en-US" sz="2000">
                <a:solidFill>
                  <a:schemeClr val="bg1"/>
                </a:solidFill>
              </a:rPr>
              <a:t>Configuration management is a collection of activities focused on establishing and maintaining the integrity of information technology products and systems through the control of processes for initializing, changing, and monitoring the configurations of those products and systems throughout the System Development Life Cycle (SDLC).* </a:t>
            </a:r>
            <a:endParaRPr lang="en-US" sz="2000" b="1">
              <a:solidFill>
                <a:schemeClr val="bg1"/>
              </a:solidFill>
            </a:endParaRPr>
          </a:p>
        </p:txBody>
      </p:sp>
      <p:sp>
        <p:nvSpPr>
          <p:cNvPr id="5" name="Slide Number Placeholder 4">
            <a:extLst>
              <a:ext uri="{FF2B5EF4-FFF2-40B4-BE49-F238E27FC236}">
                <a16:creationId xmlns:a16="http://schemas.microsoft.com/office/drawing/2014/main" id="{A7A90C91-E3D6-49FF-816A-E385EDD9931E}"/>
              </a:ext>
            </a:extLst>
          </p:cNvPr>
          <p:cNvSpPr>
            <a:spLocks noGrp="1"/>
          </p:cNvSpPr>
          <p:nvPr>
            <p:ph type="sldNum" sz="quarter" idx="12"/>
          </p:nvPr>
        </p:nvSpPr>
        <p:spPr/>
        <p:txBody>
          <a:bodyPr/>
          <a:lstStyle/>
          <a:p>
            <a:fld id="{EBCD8977-B073-4460-AE63-2BD9EC7B16E4}" type="slidenum">
              <a:rPr lang="en-US" smtClean="0"/>
              <a:t>32</a:t>
            </a:fld>
            <a:endParaRPr lang="en-US"/>
          </a:p>
        </p:txBody>
      </p:sp>
      <p:sp>
        <p:nvSpPr>
          <p:cNvPr id="7" name="TextBox 6">
            <a:extLst>
              <a:ext uri="{FF2B5EF4-FFF2-40B4-BE49-F238E27FC236}">
                <a16:creationId xmlns:a16="http://schemas.microsoft.com/office/drawing/2014/main" id="{20B3D321-35D4-4770-9075-FF45827F3867}"/>
              </a:ext>
            </a:extLst>
          </p:cNvPr>
          <p:cNvSpPr txBox="1"/>
          <p:nvPr/>
        </p:nvSpPr>
        <p:spPr>
          <a:xfrm>
            <a:off x="838199" y="3084603"/>
            <a:ext cx="9198685" cy="1823513"/>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have any baseline configurations (software, hardware, etc.)?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setup any specific security settings?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review changes to your systems before they occur?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dirty="0">
                <a:solidFill>
                  <a:schemeClr val="tx1">
                    <a:lumMod val="75000"/>
                    <a:lumOff val="25000"/>
                  </a:schemeClr>
                </a:solidFill>
                <a:effectLst/>
                <a:ea typeface="Calibri" panose="020F0502020204030204" pitchFamily="34" charset="0"/>
                <a:cs typeface="Times New Roman" panose="02020603050405020304" pitchFamily="18" charset="0"/>
              </a:rPr>
              <a:t>Do you limit what software can be installed and run on your systems?</a:t>
            </a:r>
          </a:p>
        </p:txBody>
      </p:sp>
      <p:pic>
        <p:nvPicPr>
          <p:cNvPr id="11" name="Picture 10">
            <a:extLst>
              <a:ext uri="{FF2B5EF4-FFF2-40B4-BE49-F238E27FC236}">
                <a16:creationId xmlns:a16="http://schemas.microsoft.com/office/drawing/2014/main" id="{E96C7F7A-7F91-4BA3-B5A6-57B327AF1EE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B3F5E388-7D0A-6CFD-8236-01CBAD24C336}"/>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F3BBF6B-5016-2898-B8C9-5A07A4B69C72}"/>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44949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C9D9-D94C-4E40-8A87-20DB8F74BC18}"/>
              </a:ext>
            </a:extLst>
          </p:cNvPr>
          <p:cNvSpPr>
            <a:spLocks noGrp="1"/>
          </p:cNvSpPr>
          <p:nvPr>
            <p:ph type="title"/>
          </p:nvPr>
        </p:nvSpPr>
        <p:spPr>
          <a:xfrm>
            <a:off x="838200" y="390525"/>
            <a:ext cx="10515600" cy="765175"/>
          </a:xfrm>
        </p:spPr>
        <p:txBody>
          <a:bodyPr/>
          <a:lstStyle/>
          <a:p>
            <a:r>
              <a:rPr lang="en-US"/>
              <a:t>Identification and Authentication (IA)</a:t>
            </a:r>
          </a:p>
        </p:txBody>
      </p:sp>
      <p:sp>
        <p:nvSpPr>
          <p:cNvPr id="3" name="Content Placeholder 2">
            <a:extLst>
              <a:ext uri="{FF2B5EF4-FFF2-40B4-BE49-F238E27FC236}">
                <a16:creationId xmlns:a16="http://schemas.microsoft.com/office/drawing/2014/main" id="{486F2183-903F-432D-A735-9B0B25EB8ACF}"/>
              </a:ext>
            </a:extLst>
          </p:cNvPr>
          <p:cNvSpPr>
            <a:spLocks noGrp="1"/>
          </p:cNvSpPr>
          <p:nvPr>
            <p:ph idx="1"/>
          </p:nvPr>
        </p:nvSpPr>
        <p:spPr>
          <a:xfrm>
            <a:off x="875272" y="1137508"/>
            <a:ext cx="9573768" cy="1412988"/>
          </a:xfrm>
          <a:solidFill>
            <a:schemeClr val="accent1"/>
          </a:solidFill>
        </p:spPr>
        <p:txBody>
          <a:bodyPr>
            <a:normAutofit/>
          </a:bodyPr>
          <a:lstStyle/>
          <a:p>
            <a:pPr marL="0" indent="0" algn="ctr">
              <a:buNone/>
            </a:pPr>
            <a:r>
              <a:rPr lang="en-US" sz="2000">
                <a:solidFill>
                  <a:schemeClr val="bg1"/>
                </a:solidFill>
              </a:rPr>
              <a:t>Identification and authentication is a technical measure that prevents unauthorized individuals or processes from entering a system. Identification and authentication is a critical building block of information security since it is the basis for most types of access control and for establishing user accountability.* </a:t>
            </a:r>
            <a:endParaRPr lang="en-US" sz="2000" b="1">
              <a:solidFill>
                <a:schemeClr val="bg1"/>
              </a:solidFill>
            </a:endParaRPr>
          </a:p>
        </p:txBody>
      </p:sp>
      <p:sp>
        <p:nvSpPr>
          <p:cNvPr id="5" name="Slide Number Placeholder 4">
            <a:extLst>
              <a:ext uri="{FF2B5EF4-FFF2-40B4-BE49-F238E27FC236}">
                <a16:creationId xmlns:a16="http://schemas.microsoft.com/office/drawing/2014/main" id="{A85478AF-BB34-4D06-B6BD-BDC464110516}"/>
              </a:ext>
            </a:extLst>
          </p:cNvPr>
          <p:cNvSpPr>
            <a:spLocks noGrp="1"/>
          </p:cNvSpPr>
          <p:nvPr>
            <p:ph type="sldNum" sz="quarter" idx="12"/>
          </p:nvPr>
        </p:nvSpPr>
        <p:spPr/>
        <p:txBody>
          <a:bodyPr/>
          <a:lstStyle/>
          <a:p>
            <a:fld id="{EBCD8977-B073-4460-AE63-2BD9EC7B16E4}" type="slidenum">
              <a:rPr lang="en-US" smtClean="0"/>
              <a:t>33</a:t>
            </a:fld>
            <a:endParaRPr lang="en-US"/>
          </a:p>
        </p:txBody>
      </p:sp>
      <p:pic>
        <p:nvPicPr>
          <p:cNvPr id="9" name="Picture 8">
            <a:extLst>
              <a:ext uri="{FF2B5EF4-FFF2-40B4-BE49-F238E27FC236}">
                <a16:creationId xmlns:a16="http://schemas.microsoft.com/office/drawing/2014/main" id="{FEA3F9A4-EF53-4438-B282-E0578F616A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7E450B6E-F312-41B2-A592-075922725174}"/>
              </a:ext>
            </a:extLst>
          </p:cNvPr>
          <p:cNvSpPr txBox="1"/>
          <p:nvPr/>
        </p:nvSpPr>
        <p:spPr>
          <a:xfrm>
            <a:off x="875272" y="2779743"/>
            <a:ext cx="8328452" cy="265066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How do users log into your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Does everyone have full administrative rights on all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any type of multifactor authentication (MFA)?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password requirements setup?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 process for removing user accounts when an individual leaves the company?</a:t>
            </a:r>
          </a:p>
        </p:txBody>
      </p:sp>
      <p:sp>
        <p:nvSpPr>
          <p:cNvPr id="4" name="TextBox 3">
            <a:extLst>
              <a:ext uri="{FF2B5EF4-FFF2-40B4-BE49-F238E27FC236}">
                <a16:creationId xmlns:a16="http://schemas.microsoft.com/office/drawing/2014/main" id="{AE6A9C3C-62FD-6499-4352-2225514504B1}"/>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B4B2FC3-9186-50E1-92C6-E616E5B8D317}"/>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59127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674-327E-4A87-A4C4-A861A553E52A}"/>
              </a:ext>
            </a:extLst>
          </p:cNvPr>
          <p:cNvSpPr>
            <a:spLocks noGrp="1"/>
          </p:cNvSpPr>
          <p:nvPr>
            <p:ph type="title"/>
          </p:nvPr>
        </p:nvSpPr>
        <p:spPr>
          <a:xfrm>
            <a:off x="838200" y="365125"/>
            <a:ext cx="10515600" cy="955675"/>
          </a:xfrm>
        </p:spPr>
        <p:txBody>
          <a:bodyPr/>
          <a:lstStyle/>
          <a:p>
            <a:r>
              <a:rPr lang="en-US"/>
              <a:t>Incident Response (IR)</a:t>
            </a:r>
          </a:p>
        </p:txBody>
      </p:sp>
      <p:sp>
        <p:nvSpPr>
          <p:cNvPr id="3" name="Content Placeholder 2">
            <a:extLst>
              <a:ext uri="{FF2B5EF4-FFF2-40B4-BE49-F238E27FC236}">
                <a16:creationId xmlns:a16="http://schemas.microsoft.com/office/drawing/2014/main" id="{D5F389B9-0985-4697-AD64-7114A1E85AF0}"/>
              </a:ext>
            </a:extLst>
          </p:cNvPr>
          <p:cNvSpPr>
            <a:spLocks noGrp="1"/>
          </p:cNvSpPr>
          <p:nvPr>
            <p:ph idx="1"/>
          </p:nvPr>
        </p:nvSpPr>
        <p:spPr>
          <a:xfrm>
            <a:off x="838200" y="1298940"/>
            <a:ext cx="9573768" cy="1491761"/>
          </a:xfrm>
          <a:solidFill>
            <a:schemeClr val="accent1"/>
          </a:solidFill>
        </p:spPr>
        <p:txBody>
          <a:bodyPr>
            <a:noAutofit/>
          </a:bodyPr>
          <a:lstStyle/>
          <a:p>
            <a:pPr marL="0" indent="0" algn="ctr">
              <a:buNone/>
            </a:pPr>
            <a:r>
              <a:rPr lang="en-US" sz="2000">
                <a:solidFill>
                  <a:schemeClr val="bg1"/>
                </a:solidFill>
              </a:rPr>
              <a:t>Companies should establish an operational incident handling capability for company systems that includes adequate preparation, detection, analysis, containment, recovery, and user response activities and track, document, and report incidents to company management and/or authorities.*</a:t>
            </a:r>
          </a:p>
        </p:txBody>
      </p:sp>
      <p:sp>
        <p:nvSpPr>
          <p:cNvPr id="5" name="Slide Number Placeholder 4">
            <a:extLst>
              <a:ext uri="{FF2B5EF4-FFF2-40B4-BE49-F238E27FC236}">
                <a16:creationId xmlns:a16="http://schemas.microsoft.com/office/drawing/2014/main" id="{0D323499-F572-4926-8927-5E78FDD98F10}"/>
              </a:ext>
            </a:extLst>
          </p:cNvPr>
          <p:cNvSpPr>
            <a:spLocks noGrp="1"/>
          </p:cNvSpPr>
          <p:nvPr>
            <p:ph type="sldNum" sz="quarter" idx="12"/>
          </p:nvPr>
        </p:nvSpPr>
        <p:spPr/>
        <p:txBody>
          <a:bodyPr/>
          <a:lstStyle/>
          <a:p>
            <a:fld id="{EBCD8977-B073-4460-AE63-2BD9EC7B16E4}" type="slidenum">
              <a:rPr lang="en-US" smtClean="0"/>
              <a:t>34</a:t>
            </a:fld>
            <a:endParaRPr lang="en-US"/>
          </a:p>
        </p:txBody>
      </p:sp>
      <p:sp>
        <p:nvSpPr>
          <p:cNvPr id="7" name="TextBox 6">
            <a:extLst>
              <a:ext uri="{FF2B5EF4-FFF2-40B4-BE49-F238E27FC236}">
                <a16:creationId xmlns:a16="http://schemas.microsoft.com/office/drawing/2014/main" id="{89619A8C-BE25-4109-BC33-0FADA0AE5302}"/>
              </a:ext>
            </a:extLst>
          </p:cNvPr>
          <p:cNvSpPr txBox="1"/>
          <p:nvPr/>
        </p:nvSpPr>
        <p:spPr>
          <a:xfrm>
            <a:off x="873825" y="2956541"/>
            <a:ext cx="8550555"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any processes for responding to any type of event that affects your business?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test this process?</a:t>
            </a:r>
          </a:p>
        </p:txBody>
      </p:sp>
      <p:pic>
        <p:nvPicPr>
          <p:cNvPr id="10" name="Picture 9">
            <a:extLst>
              <a:ext uri="{FF2B5EF4-FFF2-40B4-BE49-F238E27FC236}">
                <a16:creationId xmlns:a16="http://schemas.microsoft.com/office/drawing/2014/main" id="{91EB18BF-B68A-4098-8F5E-B1636E18F08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5C69ED0-76E8-C64D-4AEE-DE2F402F0DC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DA7410EF-5B69-4B56-95FC-DF35FFF835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84881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A8C8-BC2A-46B3-B595-C826DAFA6A71}"/>
              </a:ext>
            </a:extLst>
          </p:cNvPr>
          <p:cNvSpPr>
            <a:spLocks noGrp="1"/>
          </p:cNvSpPr>
          <p:nvPr>
            <p:ph type="title"/>
          </p:nvPr>
        </p:nvSpPr>
        <p:spPr>
          <a:xfrm>
            <a:off x="838200" y="454026"/>
            <a:ext cx="10515600" cy="687388"/>
          </a:xfrm>
        </p:spPr>
        <p:txBody>
          <a:bodyPr>
            <a:normAutofit/>
          </a:bodyPr>
          <a:lstStyle/>
          <a:p>
            <a:r>
              <a:rPr lang="en-US"/>
              <a:t>Maintenance (MA) </a:t>
            </a:r>
          </a:p>
        </p:txBody>
      </p:sp>
      <p:sp>
        <p:nvSpPr>
          <p:cNvPr id="3" name="Content Placeholder 2">
            <a:extLst>
              <a:ext uri="{FF2B5EF4-FFF2-40B4-BE49-F238E27FC236}">
                <a16:creationId xmlns:a16="http://schemas.microsoft.com/office/drawing/2014/main" id="{8EEA0974-83F7-43B3-8AE7-BC2C42EE081A}"/>
              </a:ext>
            </a:extLst>
          </p:cNvPr>
          <p:cNvSpPr>
            <a:spLocks noGrp="1"/>
          </p:cNvSpPr>
          <p:nvPr>
            <p:ph idx="1"/>
          </p:nvPr>
        </p:nvSpPr>
        <p:spPr>
          <a:xfrm>
            <a:off x="838199" y="1395416"/>
            <a:ext cx="9573768" cy="1229031"/>
          </a:xfrm>
          <a:solidFill>
            <a:schemeClr val="accent1"/>
          </a:solidFill>
        </p:spPr>
        <p:txBody>
          <a:bodyPr>
            <a:normAutofit/>
          </a:bodyPr>
          <a:lstStyle/>
          <a:p>
            <a:pPr marL="0" indent="0" algn="ctr">
              <a:buNone/>
            </a:pPr>
            <a:r>
              <a:rPr lang="en-US" sz="2000">
                <a:solidFill>
                  <a:schemeClr val="bg1"/>
                </a:solidFill>
              </a:rPr>
              <a:t>Companies should perform periodic and timely maintenance on company systems and provide effective controls on the tools, techniques, mechanisms, and personnel used to conduct system maintenance.*</a:t>
            </a:r>
            <a:endParaRPr lang="en-US" sz="2000" b="1">
              <a:solidFill>
                <a:schemeClr val="bg1"/>
              </a:solidFill>
            </a:endParaRPr>
          </a:p>
        </p:txBody>
      </p:sp>
      <p:sp>
        <p:nvSpPr>
          <p:cNvPr id="5" name="Slide Number Placeholder 4">
            <a:extLst>
              <a:ext uri="{FF2B5EF4-FFF2-40B4-BE49-F238E27FC236}">
                <a16:creationId xmlns:a16="http://schemas.microsoft.com/office/drawing/2014/main" id="{5D54C064-39D0-42CE-A3D0-5668B5664926}"/>
              </a:ext>
            </a:extLst>
          </p:cNvPr>
          <p:cNvSpPr>
            <a:spLocks noGrp="1"/>
          </p:cNvSpPr>
          <p:nvPr>
            <p:ph type="sldNum" sz="quarter" idx="12"/>
          </p:nvPr>
        </p:nvSpPr>
        <p:spPr/>
        <p:txBody>
          <a:bodyPr/>
          <a:lstStyle/>
          <a:p>
            <a:fld id="{EBCD8977-B073-4460-AE63-2BD9EC7B16E4}" type="slidenum">
              <a:rPr lang="en-US" smtClean="0"/>
              <a:t>35</a:t>
            </a:fld>
            <a:endParaRPr lang="en-US"/>
          </a:p>
        </p:txBody>
      </p:sp>
      <p:sp>
        <p:nvSpPr>
          <p:cNvPr id="9" name="TextBox 8">
            <a:extLst>
              <a:ext uri="{FF2B5EF4-FFF2-40B4-BE49-F238E27FC236}">
                <a16:creationId xmlns:a16="http://schemas.microsoft.com/office/drawing/2014/main" id="{4BDA0ADB-F598-42C2-8E19-4E9955D462B1}"/>
              </a:ext>
            </a:extLst>
          </p:cNvPr>
          <p:cNvSpPr txBox="1"/>
          <p:nvPr/>
        </p:nvSpPr>
        <p:spPr>
          <a:xfrm>
            <a:off x="861950" y="2817117"/>
            <a:ext cx="8654143"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patch your systems regularly?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repair?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repair personnel?</a:t>
            </a:r>
          </a:p>
        </p:txBody>
      </p:sp>
      <p:pic>
        <p:nvPicPr>
          <p:cNvPr id="10" name="Picture 9">
            <a:extLst>
              <a:ext uri="{FF2B5EF4-FFF2-40B4-BE49-F238E27FC236}">
                <a16:creationId xmlns:a16="http://schemas.microsoft.com/office/drawing/2014/main" id="{3F6B996F-DAA5-4AA3-85C9-58C2876D5513}"/>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5E417D9-F204-C1B3-1825-5256375897E3}"/>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AA45B741-6C53-2EAE-1A10-3D2F60537656}"/>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88281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7ABB-6CC9-4116-9E01-F3893B7A4ED8}"/>
              </a:ext>
            </a:extLst>
          </p:cNvPr>
          <p:cNvSpPr>
            <a:spLocks noGrp="1"/>
          </p:cNvSpPr>
          <p:nvPr>
            <p:ph type="title"/>
          </p:nvPr>
        </p:nvSpPr>
        <p:spPr>
          <a:xfrm>
            <a:off x="838200" y="378626"/>
            <a:ext cx="10515600" cy="661988"/>
          </a:xfrm>
        </p:spPr>
        <p:txBody>
          <a:bodyPr>
            <a:normAutofit/>
          </a:bodyPr>
          <a:lstStyle/>
          <a:p>
            <a:r>
              <a:rPr lang="en-US"/>
              <a:t>Media Protection (MP)</a:t>
            </a:r>
          </a:p>
        </p:txBody>
      </p:sp>
      <p:sp>
        <p:nvSpPr>
          <p:cNvPr id="3" name="Content Placeholder 2">
            <a:extLst>
              <a:ext uri="{FF2B5EF4-FFF2-40B4-BE49-F238E27FC236}">
                <a16:creationId xmlns:a16="http://schemas.microsoft.com/office/drawing/2014/main" id="{DACAEEE4-7FB5-46A7-8921-FB5BBF067C23}"/>
              </a:ext>
            </a:extLst>
          </p:cNvPr>
          <p:cNvSpPr>
            <a:spLocks noGrp="1"/>
          </p:cNvSpPr>
          <p:nvPr>
            <p:ph idx="1"/>
          </p:nvPr>
        </p:nvSpPr>
        <p:spPr>
          <a:xfrm>
            <a:off x="802574" y="1149208"/>
            <a:ext cx="9573768" cy="2009627"/>
          </a:xfrm>
          <a:solidFill>
            <a:schemeClr val="accent1"/>
          </a:solidFill>
        </p:spPr>
        <p:txBody>
          <a:bodyPr>
            <a:noAutofit/>
          </a:bodyPr>
          <a:lstStyle/>
          <a:p>
            <a:pPr marL="0" indent="0" algn="ctr">
              <a:buNone/>
            </a:pPr>
            <a:r>
              <a:rPr lang="en-US" sz="2000">
                <a:solidFill>
                  <a:schemeClr val="bg1"/>
                </a:solidFill>
              </a:rPr>
              <a:t>Media protection is a requirement that addresses the defense of system media, which can be described as both digital and nondigital. Media protections can restrict access and make media available to authorized personnel only, apply security labels to sensitive information, and provide instructions on how to remove information from media so that the information cannot be retrieved or reconstructed.* </a:t>
            </a:r>
            <a:endParaRPr lang="en-US" sz="2000" b="1">
              <a:solidFill>
                <a:schemeClr val="bg1"/>
              </a:solidFill>
            </a:endParaRPr>
          </a:p>
        </p:txBody>
      </p:sp>
      <p:sp>
        <p:nvSpPr>
          <p:cNvPr id="5" name="Slide Number Placeholder 4">
            <a:extLst>
              <a:ext uri="{FF2B5EF4-FFF2-40B4-BE49-F238E27FC236}">
                <a16:creationId xmlns:a16="http://schemas.microsoft.com/office/drawing/2014/main" id="{1A9E680B-3E8F-4E91-BE96-5BA993B053CF}"/>
              </a:ext>
            </a:extLst>
          </p:cNvPr>
          <p:cNvSpPr>
            <a:spLocks noGrp="1"/>
          </p:cNvSpPr>
          <p:nvPr>
            <p:ph type="sldNum" sz="quarter" idx="12"/>
          </p:nvPr>
        </p:nvSpPr>
        <p:spPr/>
        <p:txBody>
          <a:bodyPr/>
          <a:lstStyle/>
          <a:p>
            <a:fld id="{EBCD8977-B073-4460-AE63-2BD9EC7B16E4}" type="slidenum">
              <a:rPr lang="en-US" smtClean="0"/>
              <a:t>36</a:t>
            </a:fld>
            <a:endParaRPr lang="en-US"/>
          </a:p>
        </p:txBody>
      </p:sp>
      <p:pic>
        <p:nvPicPr>
          <p:cNvPr id="12" name="Picture 11">
            <a:extLst>
              <a:ext uri="{FF2B5EF4-FFF2-40B4-BE49-F238E27FC236}">
                <a16:creationId xmlns:a16="http://schemas.microsoft.com/office/drawing/2014/main" id="{341D7384-4BC5-4289-B225-E806195EB5EF}"/>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6" name="TextBox 15">
            <a:extLst>
              <a:ext uri="{FF2B5EF4-FFF2-40B4-BE49-F238E27FC236}">
                <a16:creationId xmlns:a16="http://schemas.microsoft.com/office/drawing/2014/main" id="{7B6F3814-58DA-44D6-9815-5858FE3CA792}"/>
              </a:ext>
            </a:extLst>
          </p:cNvPr>
          <p:cNvSpPr txBox="1"/>
          <p:nvPr/>
        </p:nvSpPr>
        <p:spPr>
          <a:xfrm>
            <a:off x="838200" y="3326566"/>
            <a:ext cx="8420201"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sanitize systems before sending for disposal?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backups at off-site facilities?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protect your systems from removable media especially when coming from an unknown source?</a:t>
            </a:r>
          </a:p>
        </p:txBody>
      </p:sp>
      <p:sp>
        <p:nvSpPr>
          <p:cNvPr id="4" name="TextBox 3">
            <a:extLst>
              <a:ext uri="{FF2B5EF4-FFF2-40B4-BE49-F238E27FC236}">
                <a16:creationId xmlns:a16="http://schemas.microsoft.com/office/drawing/2014/main" id="{4473DCB1-EAFC-9351-43E7-E37F9180695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B3AE055E-D39F-D10F-95BC-CA21358434CE}"/>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4146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EFB7-315F-4D43-875E-157BB6DEFB72}"/>
              </a:ext>
            </a:extLst>
          </p:cNvPr>
          <p:cNvSpPr>
            <a:spLocks noGrp="1"/>
          </p:cNvSpPr>
          <p:nvPr>
            <p:ph type="title"/>
          </p:nvPr>
        </p:nvSpPr>
        <p:spPr>
          <a:xfrm>
            <a:off x="838200" y="365125"/>
            <a:ext cx="10515600" cy="841375"/>
          </a:xfrm>
        </p:spPr>
        <p:txBody>
          <a:bodyPr/>
          <a:lstStyle/>
          <a:p>
            <a:r>
              <a:rPr lang="en-US"/>
              <a:t>Personnel Security (PS)</a:t>
            </a:r>
          </a:p>
        </p:txBody>
      </p:sp>
      <p:sp>
        <p:nvSpPr>
          <p:cNvPr id="3" name="Content Placeholder 2">
            <a:extLst>
              <a:ext uri="{FF2B5EF4-FFF2-40B4-BE49-F238E27FC236}">
                <a16:creationId xmlns:a16="http://schemas.microsoft.com/office/drawing/2014/main" id="{A7F937BA-A846-4591-ABFB-C7E5F23E4217}"/>
              </a:ext>
            </a:extLst>
          </p:cNvPr>
          <p:cNvSpPr>
            <a:spLocks noGrp="1"/>
          </p:cNvSpPr>
          <p:nvPr>
            <p:ph idx="1"/>
          </p:nvPr>
        </p:nvSpPr>
        <p:spPr>
          <a:xfrm>
            <a:off x="838199" y="1304102"/>
            <a:ext cx="9573768" cy="1673352"/>
          </a:xfrm>
          <a:solidFill>
            <a:schemeClr val="accent1"/>
          </a:solidFill>
        </p:spPr>
        <p:txBody>
          <a:bodyPr>
            <a:noAutofit/>
          </a:bodyPr>
          <a:lstStyle/>
          <a:p>
            <a:pPr marL="0" indent="0" algn="ctr">
              <a:buNone/>
            </a:pPr>
            <a:r>
              <a:rPr lang="en-US" sz="2000">
                <a:solidFill>
                  <a:schemeClr val="bg1"/>
                </a:solidFill>
              </a:rPr>
              <a:t>Personnel security seeks to minimize the risk that staff (permanent, temporary, or contractor) pose to company assets through the malicious use or exploitation of their legitimate access to the company’s resources. Companies should be vigilant when recruiting and hiring new employees, as well as when an employee transfers or is terminated.*</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CB0CBEA9-B227-4D58-86D4-2BCD44155A94}"/>
              </a:ext>
            </a:extLst>
          </p:cNvPr>
          <p:cNvSpPr>
            <a:spLocks noGrp="1"/>
          </p:cNvSpPr>
          <p:nvPr>
            <p:ph type="sldNum" sz="quarter" idx="12"/>
          </p:nvPr>
        </p:nvSpPr>
        <p:spPr/>
        <p:txBody>
          <a:bodyPr/>
          <a:lstStyle/>
          <a:p>
            <a:fld id="{EBCD8977-B073-4460-AE63-2BD9EC7B16E4}" type="slidenum">
              <a:rPr lang="en-US" smtClean="0"/>
              <a:t>37</a:t>
            </a:fld>
            <a:endParaRPr lang="en-US"/>
          </a:p>
        </p:txBody>
      </p:sp>
      <p:sp>
        <p:nvSpPr>
          <p:cNvPr id="8" name="TextBox 7">
            <a:extLst>
              <a:ext uri="{FF2B5EF4-FFF2-40B4-BE49-F238E27FC236}">
                <a16:creationId xmlns:a16="http://schemas.microsoft.com/office/drawing/2014/main" id="{4E93D13D-4B50-4F1A-B9BA-423CAA024B94}"/>
              </a:ext>
            </a:extLst>
          </p:cNvPr>
          <p:cNvSpPr txBox="1"/>
          <p:nvPr/>
        </p:nvSpPr>
        <p:spPr>
          <a:xfrm>
            <a:off x="838201" y="3210885"/>
            <a:ext cx="8708570" cy="1256049"/>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background checks on employees?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remove/disable access when an employee leaves the company?</a:t>
            </a:r>
          </a:p>
        </p:txBody>
      </p:sp>
      <p:pic>
        <p:nvPicPr>
          <p:cNvPr id="13" name="Picture 12">
            <a:extLst>
              <a:ext uri="{FF2B5EF4-FFF2-40B4-BE49-F238E27FC236}">
                <a16:creationId xmlns:a16="http://schemas.microsoft.com/office/drawing/2014/main" id="{6294521A-7190-4666-B15E-1B478FEDFDA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EC906EB-2C4D-20CE-0060-C88298B42F4D}"/>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25B9795B-96CC-7802-8F0E-66DF8418BF95}"/>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22183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63A-2119-4B13-A007-4E9F3229DB47}"/>
              </a:ext>
            </a:extLst>
          </p:cNvPr>
          <p:cNvSpPr>
            <a:spLocks noGrp="1"/>
          </p:cNvSpPr>
          <p:nvPr>
            <p:ph type="title"/>
          </p:nvPr>
        </p:nvSpPr>
        <p:spPr>
          <a:xfrm>
            <a:off x="838200" y="351392"/>
            <a:ext cx="10515600" cy="714375"/>
          </a:xfrm>
        </p:spPr>
        <p:txBody>
          <a:bodyPr/>
          <a:lstStyle/>
          <a:p>
            <a:r>
              <a:rPr lang="en-US"/>
              <a:t>Physical Protection (PE)</a:t>
            </a:r>
          </a:p>
        </p:txBody>
      </p:sp>
      <p:sp>
        <p:nvSpPr>
          <p:cNvPr id="3" name="Content Placeholder 2">
            <a:extLst>
              <a:ext uri="{FF2B5EF4-FFF2-40B4-BE49-F238E27FC236}">
                <a16:creationId xmlns:a16="http://schemas.microsoft.com/office/drawing/2014/main" id="{94894623-0B52-4FA7-A243-CEE08F98987B}"/>
              </a:ext>
            </a:extLst>
          </p:cNvPr>
          <p:cNvSpPr>
            <a:spLocks noGrp="1"/>
          </p:cNvSpPr>
          <p:nvPr>
            <p:ph idx="1"/>
          </p:nvPr>
        </p:nvSpPr>
        <p:spPr>
          <a:xfrm>
            <a:off x="839163" y="1182099"/>
            <a:ext cx="9573768" cy="1358642"/>
          </a:xfrm>
          <a:solidFill>
            <a:schemeClr val="accent1"/>
          </a:solidFill>
        </p:spPr>
        <p:txBody>
          <a:bodyPr>
            <a:normAutofit/>
          </a:bodyPr>
          <a:lstStyle/>
          <a:p>
            <a:pPr marL="0" indent="0" algn="ctr">
              <a:buNone/>
            </a:pPr>
            <a:r>
              <a:rPr lang="en-US" sz="2000">
                <a:solidFill>
                  <a:schemeClr val="bg1"/>
                </a:solidFill>
              </a:rPr>
              <a:t>The term physical (and environmental) security refers to measures taken to protect systems, buildings, and related supporting infrastructure against threats associated with their physical environment.* </a:t>
            </a:r>
            <a:endParaRPr lang="en-US" sz="2000" b="1">
              <a:solidFill>
                <a:schemeClr val="bg1"/>
              </a:solidFill>
            </a:endParaRPr>
          </a:p>
        </p:txBody>
      </p:sp>
      <p:sp>
        <p:nvSpPr>
          <p:cNvPr id="5" name="Slide Number Placeholder 4">
            <a:extLst>
              <a:ext uri="{FF2B5EF4-FFF2-40B4-BE49-F238E27FC236}">
                <a16:creationId xmlns:a16="http://schemas.microsoft.com/office/drawing/2014/main" id="{C9366456-7BB6-4914-B850-C839A1570A43}"/>
              </a:ext>
            </a:extLst>
          </p:cNvPr>
          <p:cNvSpPr>
            <a:spLocks noGrp="1"/>
          </p:cNvSpPr>
          <p:nvPr>
            <p:ph type="sldNum" sz="quarter" idx="12"/>
          </p:nvPr>
        </p:nvSpPr>
        <p:spPr/>
        <p:txBody>
          <a:bodyPr/>
          <a:lstStyle/>
          <a:p>
            <a:fld id="{EBCD8977-B073-4460-AE63-2BD9EC7B16E4}" type="slidenum">
              <a:rPr lang="en-US" smtClean="0"/>
              <a:t>38</a:t>
            </a:fld>
            <a:endParaRPr lang="en-US"/>
          </a:p>
        </p:txBody>
      </p:sp>
      <p:pic>
        <p:nvPicPr>
          <p:cNvPr id="10" name="Picture 9">
            <a:extLst>
              <a:ext uri="{FF2B5EF4-FFF2-40B4-BE49-F238E27FC236}">
                <a16:creationId xmlns:a16="http://schemas.microsoft.com/office/drawing/2014/main" id="{F0255A28-1579-42ED-9F5F-876DD1ACD6E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4" name="TextBox 13">
            <a:extLst>
              <a:ext uri="{FF2B5EF4-FFF2-40B4-BE49-F238E27FC236}">
                <a16:creationId xmlns:a16="http://schemas.microsoft.com/office/drawing/2014/main" id="{2234083C-560D-4601-9C05-A332D47B9958}"/>
              </a:ext>
            </a:extLst>
          </p:cNvPr>
          <p:cNvSpPr txBox="1"/>
          <p:nvPr/>
        </p:nvSpPr>
        <p:spPr>
          <a:xfrm>
            <a:off x="862914" y="2785129"/>
            <a:ext cx="8695441"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track and monitor visitors?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Is physical access to systems limited?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take security measures when working offsite?</a:t>
            </a:r>
          </a:p>
        </p:txBody>
      </p:sp>
      <p:sp>
        <p:nvSpPr>
          <p:cNvPr id="4" name="TextBox 3">
            <a:extLst>
              <a:ext uri="{FF2B5EF4-FFF2-40B4-BE49-F238E27FC236}">
                <a16:creationId xmlns:a16="http://schemas.microsoft.com/office/drawing/2014/main" id="{D48AC02F-32D0-C014-39E5-ACD44F0D4ABC}"/>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32CC2C0C-F572-8C83-ED97-A4080E09516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159438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658F-FB6F-4A7F-A9F1-9C35229D6608}"/>
              </a:ext>
            </a:extLst>
          </p:cNvPr>
          <p:cNvSpPr>
            <a:spLocks noGrp="1"/>
          </p:cNvSpPr>
          <p:nvPr>
            <p:ph type="title"/>
          </p:nvPr>
        </p:nvSpPr>
        <p:spPr>
          <a:xfrm>
            <a:off x="751701" y="377825"/>
            <a:ext cx="10515600" cy="879475"/>
          </a:xfrm>
        </p:spPr>
        <p:txBody>
          <a:bodyPr/>
          <a:lstStyle/>
          <a:p>
            <a:r>
              <a:rPr lang="en-US"/>
              <a:t>Risk Assessment (RA)</a:t>
            </a:r>
          </a:p>
        </p:txBody>
      </p:sp>
      <p:sp>
        <p:nvSpPr>
          <p:cNvPr id="3" name="Content Placeholder 2">
            <a:extLst>
              <a:ext uri="{FF2B5EF4-FFF2-40B4-BE49-F238E27FC236}">
                <a16:creationId xmlns:a16="http://schemas.microsoft.com/office/drawing/2014/main" id="{3BDBC86F-1AA0-4FBF-890C-6FF64BB99395}"/>
              </a:ext>
            </a:extLst>
          </p:cNvPr>
          <p:cNvSpPr>
            <a:spLocks noGrp="1"/>
          </p:cNvSpPr>
          <p:nvPr>
            <p:ph idx="1"/>
          </p:nvPr>
        </p:nvSpPr>
        <p:spPr>
          <a:xfrm>
            <a:off x="797274" y="1346788"/>
            <a:ext cx="9573768" cy="1980218"/>
          </a:xfrm>
          <a:solidFill>
            <a:schemeClr val="accent1"/>
          </a:solidFill>
        </p:spPr>
        <p:txBody>
          <a:bodyPr>
            <a:noAutofit/>
          </a:bodyPr>
          <a:lstStyle/>
          <a:p>
            <a:pPr marL="0" indent="0" algn="ctr">
              <a:buNone/>
            </a:pPr>
            <a:r>
              <a:rPr lang="en-US" sz="2000">
                <a:solidFill>
                  <a:schemeClr val="bg1"/>
                </a:solidFill>
              </a:rPr>
              <a:t>Risk assessments identify and prioritize risks to company operations, assets, employees, and other organizations that may result from the operation of a system. Companies should periodically assess the risk to operations (e.g., mission, functions, image, and reputation), assets, and employees, which may result from the operation of company systems and the associated processing, storage, or transmission of company information.*</a:t>
            </a:r>
            <a:endParaRPr lang="en-US" sz="2000" b="1">
              <a:solidFill>
                <a:schemeClr val="bg1"/>
              </a:solidFill>
            </a:endParaRPr>
          </a:p>
        </p:txBody>
      </p:sp>
      <p:sp>
        <p:nvSpPr>
          <p:cNvPr id="5" name="Slide Number Placeholder 4">
            <a:extLst>
              <a:ext uri="{FF2B5EF4-FFF2-40B4-BE49-F238E27FC236}">
                <a16:creationId xmlns:a16="http://schemas.microsoft.com/office/drawing/2014/main" id="{8A7C18FB-F975-4AE6-B293-110D3583C3B0}"/>
              </a:ext>
            </a:extLst>
          </p:cNvPr>
          <p:cNvSpPr>
            <a:spLocks noGrp="1"/>
          </p:cNvSpPr>
          <p:nvPr>
            <p:ph type="sldNum" sz="quarter" idx="12"/>
          </p:nvPr>
        </p:nvSpPr>
        <p:spPr/>
        <p:txBody>
          <a:bodyPr/>
          <a:lstStyle/>
          <a:p>
            <a:fld id="{EBCD8977-B073-4460-AE63-2BD9EC7B16E4}" type="slidenum">
              <a:rPr lang="en-US" smtClean="0"/>
              <a:t>39</a:t>
            </a:fld>
            <a:endParaRPr lang="en-US"/>
          </a:p>
        </p:txBody>
      </p:sp>
      <p:sp>
        <p:nvSpPr>
          <p:cNvPr id="6" name="TextBox 5">
            <a:extLst>
              <a:ext uri="{FF2B5EF4-FFF2-40B4-BE49-F238E27FC236}">
                <a16:creationId xmlns:a16="http://schemas.microsoft.com/office/drawing/2014/main" id="{6477CF23-A91D-46ED-BF2C-933022E3AB70}"/>
              </a:ext>
            </a:extLst>
          </p:cNvPr>
          <p:cNvSpPr txBox="1"/>
          <p:nvPr/>
        </p:nvSpPr>
        <p:spPr>
          <a:xfrm>
            <a:off x="797275" y="3438219"/>
            <a:ext cx="9123148"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assess risk to your company and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scan for and remediate systems vulnerabilities?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perform backups of systems? </a:t>
            </a:r>
          </a:p>
        </p:txBody>
      </p:sp>
      <p:pic>
        <p:nvPicPr>
          <p:cNvPr id="9" name="Picture 8">
            <a:extLst>
              <a:ext uri="{FF2B5EF4-FFF2-40B4-BE49-F238E27FC236}">
                <a16:creationId xmlns:a16="http://schemas.microsoft.com/office/drawing/2014/main" id="{8DCB3928-112C-43E0-8D5F-FE13A2552E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DFC5301C-F099-C72F-8FAB-1374E2BF34F5}"/>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DA52B4A6-546D-3308-E564-2DB194FAA784}"/>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224082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98245"/>
            <a:ext cx="8914073" cy="4979882"/>
          </a:xfrm>
        </p:spPr>
        <p:txBody>
          <a:bodyPr>
            <a:normAutofit fontScale="85000" lnSpcReduction="10000"/>
          </a:bodyPr>
          <a:lstStyle/>
          <a:p>
            <a:r>
              <a:rPr lang="en-US" dirty="0">
                <a:effectLst/>
                <a:ea typeface="Times New Roman" panose="02020603050405020304" pitchFamily="18" charset="0"/>
              </a:rPr>
              <a:t>The intent of this training is to build awareness for Defense Industrial Base (DIB) suppliers of the Cybersecurity Maturity Model Certification (CMMC) </a:t>
            </a:r>
            <a:r>
              <a:rPr lang="en-US" dirty="0">
                <a:solidFill>
                  <a:schemeClr val="tx1"/>
                </a:solidFill>
                <a:effectLst/>
                <a:ea typeface="Times New Roman" panose="02020603050405020304" pitchFamily="18" charset="0"/>
              </a:rPr>
              <a:t>requirements</a:t>
            </a:r>
            <a:r>
              <a:rPr lang="en-US" dirty="0">
                <a:effectLst/>
                <a:ea typeface="Times New Roman" panose="02020603050405020304" pitchFamily="18" charset="0"/>
              </a:rPr>
              <a:t>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a:t>
            </a:r>
            <a:endParaRPr lang="en-US" strike="sngStrike" dirty="0">
              <a:solidFill>
                <a:srgbClr val="FF0000"/>
              </a:solidFill>
            </a:endParaRPr>
          </a:p>
          <a:p>
            <a:r>
              <a:rPr lang="en-US" dirty="0"/>
              <a:t>Note: Completion of this training DOES NOT certify your organization. This training is intended for the purposes of providing awareness of the subjects outlined above. Refer to the </a:t>
            </a:r>
            <a:r>
              <a:rPr lang="en-US" i="1" dirty="0">
                <a:hlinkClick r:id="rId3" action="ppaction://hlinksldjump"/>
              </a:rPr>
              <a:t>Resources Guide</a:t>
            </a:r>
            <a:r>
              <a:rPr lang="en-US" dirty="0"/>
              <a:t> provided in this training for the most updated information.</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EF882294-5982-5646-C93B-D30BA792B5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3795-9FBE-4BD4-B3CB-5BD7A26B3335}"/>
              </a:ext>
            </a:extLst>
          </p:cNvPr>
          <p:cNvSpPr>
            <a:spLocks noGrp="1"/>
          </p:cNvSpPr>
          <p:nvPr>
            <p:ph type="title"/>
          </p:nvPr>
        </p:nvSpPr>
        <p:spPr>
          <a:xfrm>
            <a:off x="838200" y="365126"/>
            <a:ext cx="10515600" cy="849900"/>
          </a:xfrm>
        </p:spPr>
        <p:txBody>
          <a:bodyPr/>
          <a:lstStyle/>
          <a:p>
            <a:r>
              <a:rPr lang="en-US"/>
              <a:t>Security Assessment (CA)</a:t>
            </a:r>
          </a:p>
        </p:txBody>
      </p:sp>
      <p:sp>
        <p:nvSpPr>
          <p:cNvPr id="3" name="Content Placeholder 2">
            <a:extLst>
              <a:ext uri="{FF2B5EF4-FFF2-40B4-BE49-F238E27FC236}">
                <a16:creationId xmlns:a16="http://schemas.microsoft.com/office/drawing/2014/main" id="{47E0C67B-1506-4EC6-B8F2-BAB6A4A6CF48}"/>
              </a:ext>
            </a:extLst>
          </p:cNvPr>
          <p:cNvSpPr>
            <a:spLocks noGrp="1"/>
          </p:cNvSpPr>
          <p:nvPr>
            <p:ph idx="1"/>
          </p:nvPr>
        </p:nvSpPr>
        <p:spPr>
          <a:xfrm>
            <a:off x="705171" y="1287676"/>
            <a:ext cx="9573768" cy="1673352"/>
          </a:xfrm>
          <a:solidFill>
            <a:schemeClr val="accent1"/>
          </a:solidFill>
        </p:spPr>
        <p:txBody>
          <a:bodyPr>
            <a:normAutofit/>
          </a:bodyPr>
          <a:lstStyle/>
          <a:p>
            <a:pPr marL="0" indent="0" algn="ctr">
              <a:buNone/>
            </a:pPr>
            <a:r>
              <a:rPr lang="en-US" sz="2000">
                <a:solidFill>
                  <a:schemeClr val="bg1"/>
                </a:solidFill>
              </a:rPr>
              <a:t>A security requirement assessment is the testing and/or evaluation of the management, operational, and technical security requirements on a system to determine the extent to which the requirements are implemented correctly, operating as intended, and producing the desired outcome with respect to meeting the security requirements for the system.* </a:t>
            </a:r>
          </a:p>
        </p:txBody>
      </p:sp>
      <p:sp>
        <p:nvSpPr>
          <p:cNvPr id="5" name="Slide Number Placeholder 4">
            <a:extLst>
              <a:ext uri="{FF2B5EF4-FFF2-40B4-BE49-F238E27FC236}">
                <a16:creationId xmlns:a16="http://schemas.microsoft.com/office/drawing/2014/main" id="{762B7CB8-3F50-4FAE-B357-34EB059B6464}"/>
              </a:ext>
            </a:extLst>
          </p:cNvPr>
          <p:cNvSpPr>
            <a:spLocks noGrp="1"/>
          </p:cNvSpPr>
          <p:nvPr>
            <p:ph type="sldNum" sz="quarter" idx="12"/>
          </p:nvPr>
        </p:nvSpPr>
        <p:spPr/>
        <p:txBody>
          <a:bodyPr/>
          <a:lstStyle/>
          <a:p>
            <a:fld id="{EBCD8977-B073-4460-AE63-2BD9EC7B16E4}" type="slidenum">
              <a:rPr lang="en-US" smtClean="0"/>
              <a:t>40</a:t>
            </a:fld>
            <a:endParaRPr lang="en-US"/>
          </a:p>
        </p:txBody>
      </p:sp>
      <p:sp>
        <p:nvSpPr>
          <p:cNvPr id="6" name="TextBox 5">
            <a:extLst>
              <a:ext uri="{FF2B5EF4-FFF2-40B4-BE49-F238E27FC236}">
                <a16:creationId xmlns:a16="http://schemas.microsoft.com/office/drawing/2014/main" id="{EF425882-439A-4BDF-80C3-CEDBF6ED74E4}"/>
              </a:ext>
            </a:extLst>
          </p:cNvPr>
          <p:cNvSpPr txBox="1"/>
          <p:nvPr/>
        </p:nvSpPr>
        <p:spPr>
          <a:xfrm>
            <a:off x="791190" y="3076550"/>
            <a:ext cx="9019202" cy="172092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periodically assess your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resolve any deficiencies found in security controls?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document how your systems are protected and interconnected? </a:t>
            </a:r>
          </a:p>
        </p:txBody>
      </p:sp>
      <p:pic>
        <p:nvPicPr>
          <p:cNvPr id="8" name="Picture 7">
            <a:extLst>
              <a:ext uri="{FF2B5EF4-FFF2-40B4-BE49-F238E27FC236}">
                <a16:creationId xmlns:a16="http://schemas.microsoft.com/office/drawing/2014/main" id="{8664208E-DA05-47F2-9DEF-10BE4D80D152}"/>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1143951F-44BF-C8CB-DAE2-E0FABEC89E6E}"/>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7" name="Footer Placeholder 3">
            <a:extLst>
              <a:ext uri="{FF2B5EF4-FFF2-40B4-BE49-F238E27FC236}">
                <a16:creationId xmlns:a16="http://schemas.microsoft.com/office/drawing/2014/main" id="{EA59C6A6-7F11-7CBB-2F2B-5231EBC333A3}"/>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1308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3000-EA2A-45AB-9809-369E73B6085C}"/>
              </a:ext>
            </a:extLst>
          </p:cNvPr>
          <p:cNvSpPr>
            <a:spLocks noGrp="1"/>
          </p:cNvSpPr>
          <p:nvPr>
            <p:ph type="title"/>
          </p:nvPr>
        </p:nvSpPr>
        <p:spPr>
          <a:xfrm>
            <a:off x="492204" y="365125"/>
            <a:ext cx="10515600" cy="892175"/>
          </a:xfrm>
        </p:spPr>
        <p:txBody>
          <a:bodyPr/>
          <a:lstStyle/>
          <a:p>
            <a:r>
              <a:rPr lang="en-US"/>
              <a:t>System and Communications Protection (SC)</a:t>
            </a:r>
          </a:p>
        </p:txBody>
      </p:sp>
      <p:sp>
        <p:nvSpPr>
          <p:cNvPr id="3" name="Content Placeholder 2">
            <a:extLst>
              <a:ext uri="{FF2B5EF4-FFF2-40B4-BE49-F238E27FC236}">
                <a16:creationId xmlns:a16="http://schemas.microsoft.com/office/drawing/2014/main" id="{23680959-0138-49AB-AF38-9A7F95483024}"/>
              </a:ext>
            </a:extLst>
          </p:cNvPr>
          <p:cNvSpPr>
            <a:spLocks noGrp="1"/>
          </p:cNvSpPr>
          <p:nvPr>
            <p:ph idx="1"/>
          </p:nvPr>
        </p:nvSpPr>
        <p:spPr>
          <a:xfrm>
            <a:off x="838200" y="1150890"/>
            <a:ext cx="9573768" cy="2056418"/>
          </a:xfrm>
          <a:solidFill>
            <a:schemeClr val="accent1"/>
          </a:solidFill>
        </p:spPr>
        <p:txBody>
          <a:bodyPr>
            <a:noAutofit/>
          </a:bodyPr>
          <a:lstStyle/>
          <a:p>
            <a:pPr marL="0" indent="0" algn="ctr">
              <a:buNone/>
            </a:pPr>
            <a:r>
              <a:rPr lang="en-US" sz="2000">
                <a:solidFill>
                  <a:schemeClr val="bg1"/>
                </a:solidFill>
              </a:rPr>
              <a:t>System and communications protection requirements provide an array of safeguards for the system, including the confidentiality information at rest and in transit. System and communications protection also establishes boundaries that restrict access to publicly accessible information within a system. Using boundary protections, a company can monitor and control communications at external boundaries as well as key internal boundaries within the system.*</a:t>
            </a:r>
          </a:p>
          <a:p>
            <a:pPr marL="0" indent="0" algn="ctr">
              <a:buNone/>
            </a:pPr>
            <a:endParaRPr lang="en-US" sz="2000" b="1">
              <a:solidFill>
                <a:schemeClr val="bg1"/>
              </a:solidFill>
            </a:endParaRPr>
          </a:p>
        </p:txBody>
      </p:sp>
      <p:sp>
        <p:nvSpPr>
          <p:cNvPr id="5" name="Slide Number Placeholder 4">
            <a:extLst>
              <a:ext uri="{FF2B5EF4-FFF2-40B4-BE49-F238E27FC236}">
                <a16:creationId xmlns:a16="http://schemas.microsoft.com/office/drawing/2014/main" id="{08B9FB72-E94F-4FD9-B8CE-9E2BEAE8C787}"/>
              </a:ext>
            </a:extLst>
          </p:cNvPr>
          <p:cNvSpPr>
            <a:spLocks noGrp="1"/>
          </p:cNvSpPr>
          <p:nvPr>
            <p:ph type="sldNum" sz="quarter" idx="12"/>
          </p:nvPr>
        </p:nvSpPr>
        <p:spPr/>
        <p:txBody>
          <a:bodyPr/>
          <a:lstStyle/>
          <a:p>
            <a:fld id="{EBCD8977-B073-4460-AE63-2BD9EC7B16E4}" type="slidenum">
              <a:rPr lang="en-US" smtClean="0"/>
              <a:t>41</a:t>
            </a:fld>
            <a:endParaRPr lang="en-US"/>
          </a:p>
        </p:txBody>
      </p:sp>
      <p:pic>
        <p:nvPicPr>
          <p:cNvPr id="9" name="Picture 8">
            <a:extLst>
              <a:ext uri="{FF2B5EF4-FFF2-40B4-BE49-F238E27FC236}">
                <a16:creationId xmlns:a16="http://schemas.microsoft.com/office/drawing/2014/main" id="{5A713011-F7FA-4D54-AFC5-2D952F26E564}"/>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E066AC6F-7D43-4E5A-96E5-24363186A4DE}"/>
              </a:ext>
            </a:extLst>
          </p:cNvPr>
          <p:cNvSpPr txBox="1"/>
          <p:nvPr/>
        </p:nvSpPr>
        <p:spPr>
          <a:xfrm>
            <a:off x="861950" y="3326550"/>
            <a:ext cx="8610663" cy="2548070"/>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have firewalls and other segregation on your network?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segregate public-facing systems from internal only systems?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encryption when transmitting over the Internet?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limit the ability to connect to systems from outside the company?</a:t>
            </a:r>
          </a:p>
        </p:txBody>
      </p:sp>
      <p:sp>
        <p:nvSpPr>
          <p:cNvPr id="4" name="TextBox 3">
            <a:extLst>
              <a:ext uri="{FF2B5EF4-FFF2-40B4-BE49-F238E27FC236}">
                <a16:creationId xmlns:a16="http://schemas.microsoft.com/office/drawing/2014/main" id="{A5400C07-F04C-3D8D-E43F-E5B868EBCDE9}"/>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6" name="Footer Placeholder 3">
            <a:extLst>
              <a:ext uri="{FF2B5EF4-FFF2-40B4-BE49-F238E27FC236}">
                <a16:creationId xmlns:a16="http://schemas.microsoft.com/office/drawing/2014/main" id="{49215F6A-67C4-8825-52C3-DA29E07AF28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047978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FAF7-A0AF-4767-9874-A84A75549AE2}"/>
              </a:ext>
            </a:extLst>
          </p:cNvPr>
          <p:cNvSpPr>
            <a:spLocks noGrp="1"/>
          </p:cNvSpPr>
          <p:nvPr>
            <p:ph type="title"/>
          </p:nvPr>
        </p:nvSpPr>
        <p:spPr>
          <a:xfrm>
            <a:off x="838200" y="365125"/>
            <a:ext cx="10515600" cy="942975"/>
          </a:xfrm>
        </p:spPr>
        <p:txBody>
          <a:bodyPr/>
          <a:lstStyle/>
          <a:p>
            <a:r>
              <a:rPr lang="en-US"/>
              <a:t>System and Information Integrity (SI)</a:t>
            </a:r>
          </a:p>
        </p:txBody>
      </p:sp>
      <p:sp>
        <p:nvSpPr>
          <p:cNvPr id="3" name="Content Placeholder 2">
            <a:extLst>
              <a:ext uri="{FF2B5EF4-FFF2-40B4-BE49-F238E27FC236}">
                <a16:creationId xmlns:a16="http://schemas.microsoft.com/office/drawing/2014/main" id="{6632E3D6-9F10-478B-AE3B-33819E4ED641}"/>
              </a:ext>
            </a:extLst>
          </p:cNvPr>
          <p:cNvSpPr>
            <a:spLocks noGrp="1"/>
          </p:cNvSpPr>
          <p:nvPr>
            <p:ph idx="1"/>
          </p:nvPr>
        </p:nvSpPr>
        <p:spPr>
          <a:xfrm>
            <a:off x="930863" y="1332184"/>
            <a:ext cx="9573768" cy="1114131"/>
          </a:xfrm>
          <a:solidFill>
            <a:schemeClr val="accent1"/>
          </a:solidFill>
        </p:spPr>
        <p:txBody>
          <a:bodyPr>
            <a:normAutofit/>
          </a:bodyPr>
          <a:lstStyle/>
          <a:p>
            <a:pPr marL="0" indent="0" algn="ctr">
              <a:buNone/>
            </a:pPr>
            <a:r>
              <a:rPr lang="en-US" sz="2000">
                <a:solidFill>
                  <a:schemeClr val="bg1"/>
                </a:solidFill>
              </a:rPr>
              <a:t>System and information integrity provides assurance that the information being accessed has not been meddled with or damaged by an error in the system.* </a:t>
            </a:r>
            <a:endParaRPr lang="en-US" sz="2000" b="1">
              <a:solidFill>
                <a:schemeClr val="bg1"/>
              </a:solidFill>
            </a:endParaRPr>
          </a:p>
        </p:txBody>
      </p:sp>
      <p:sp>
        <p:nvSpPr>
          <p:cNvPr id="5" name="Slide Number Placeholder 4">
            <a:extLst>
              <a:ext uri="{FF2B5EF4-FFF2-40B4-BE49-F238E27FC236}">
                <a16:creationId xmlns:a16="http://schemas.microsoft.com/office/drawing/2014/main" id="{B934EAB6-1127-42FD-B565-56DC3F593879}"/>
              </a:ext>
            </a:extLst>
          </p:cNvPr>
          <p:cNvSpPr>
            <a:spLocks noGrp="1"/>
          </p:cNvSpPr>
          <p:nvPr>
            <p:ph type="sldNum" sz="quarter" idx="12"/>
          </p:nvPr>
        </p:nvSpPr>
        <p:spPr/>
        <p:txBody>
          <a:bodyPr/>
          <a:lstStyle/>
          <a:p>
            <a:fld id="{EBCD8977-B073-4460-AE63-2BD9EC7B16E4}" type="slidenum">
              <a:rPr lang="en-US" smtClean="0"/>
              <a:t>42</a:t>
            </a:fld>
            <a:endParaRPr lang="en-US"/>
          </a:p>
        </p:txBody>
      </p:sp>
      <p:pic>
        <p:nvPicPr>
          <p:cNvPr id="9" name="Picture 8">
            <a:extLst>
              <a:ext uri="{FF2B5EF4-FFF2-40B4-BE49-F238E27FC236}">
                <a16:creationId xmlns:a16="http://schemas.microsoft.com/office/drawing/2014/main" id="{3355A85C-59B0-4DD0-9583-24690C976CD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TextBox 12">
            <a:extLst>
              <a:ext uri="{FF2B5EF4-FFF2-40B4-BE49-F238E27FC236}">
                <a16:creationId xmlns:a16="http://schemas.microsoft.com/office/drawing/2014/main" id="{0A4AA8C4-FE6E-4CD1-8C90-D8E8D94B6B17}"/>
              </a:ext>
            </a:extLst>
          </p:cNvPr>
          <p:cNvSpPr txBox="1"/>
          <p:nvPr/>
        </p:nvSpPr>
        <p:spPr>
          <a:xfrm>
            <a:off x="1017363" y="2581897"/>
            <a:ext cx="9028680" cy="1358642"/>
          </a:xfrm>
          <a:prstGeom prst="rect">
            <a:avLst/>
          </a:prstGeom>
          <a:noFill/>
        </p:spPr>
        <p:txBody>
          <a:bodyPr wrap="square" rtlCol="0">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use Anti-malware/Anti-virus software and keep it updated?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2200">
                <a:solidFill>
                  <a:schemeClr val="tx1">
                    <a:lumMod val="75000"/>
                    <a:lumOff val="25000"/>
                  </a:schemeClr>
                </a:solidFill>
                <a:effectLst/>
                <a:ea typeface="Calibri" panose="020F0502020204030204" pitchFamily="34" charset="0"/>
                <a:cs typeface="Times New Roman" panose="02020603050405020304" pitchFamily="18" charset="0"/>
              </a:rPr>
              <a:t>Do you monitor for system vulnerabilities and/or malicious attacks?</a:t>
            </a:r>
          </a:p>
          <a:p>
            <a:pPr marR="0" lvl="0">
              <a:lnSpc>
                <a:spcPct val="107000"/>
              </a:lnSpc>
              <a:spcBef>
                <a:spcPts val="0"/>
              </a:spcBef>
              <a:spcAft>
                <a:spcPts val="800"/>
              </a:spcAft>
              <a:tabLst>
                <a:tab pos="457200" algn="l"/>
              </a:tabLst>
            </a:pPr>
            <a:endParaRPr lang="en-US" sz="2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DBC8BBF-8E41-9995-9369-30E63E1CF6C7}"/>
              </a:ext>
            </a:extLst>
          </p:cNvPr>
          <p:cNvSpPr txBox="1"/>
          <p:nvPr/>
        </p:nvSpPr>
        <p:spPr>
          <a:xfrm>
            <a:off x="5585250" y="6517700"/>
            <a:ext cx="4731951" cy="338554"/>
          </a:xfrm>
          <a:prstGeom prst="rect">
            <a:avLst/>
          </a:prstGeom>
          <a:noFill/>
        </p:spPr>
        <p:txBody>
          <a:bodyPr wrap="square" rtlCol="0">
            <a:spAutoFit/>
          </a:bodyPr>
          <a:lstStyle/>
          <a:p>
            <a:r>
              <a:rPr lang="en-US" sz="800"/>
              <a:t>*</a:t>
            </a:r>
            <a:r>
              <a:rPr lang="en-US" sz="800">
                <a:effectLst/>
              </a:rPr>
              <a:t>https://www.acq.osd.mil/asda/dpc/cp/cyber/docs/safeguarding/DoD-Guidance-for-Reviewing-System-Security-Plans-and-the-NIST-SP-800-11-6-2018.pdf</a:t>
            </a:r>
            <a:endParaRPr lang="en-US" sz="800"/>
          </a:p>
        </p:txBody>
      </p:sp>
      <p:sp>
        <p:nvSpPr>
          <p:cNvPr id="4" name="Footer Placeholder 3">
            <a:extLst>
              <a:ext uri="{FF2B5EF4-FFF2-40B4-BE49-F238E27FC236}">
                <a16:creationId xmlns:a16="http://schemas.microsoft.com/office/drawing/2014/main" id="{8E8600ED-5B2C-70B9-CE53-E40AA2132CCB}"/>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609209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0B95-3DEA-46D4-A854-23CD1FF4A389}"/>
              </a:ext>
            </a:extLst>
          </p:cNvPr>
          <p:cNvSpPr>
            <a:spLocks noGrp="1"/>
          </p:cNvSpPr>
          <p:nvPr>
            <p:ph type="title"/>
          </p:nvPr>
        </p:nvSpPr>
        <p:spPr>
          <a:xfrm>
            <a:off x="838200" y="365125"/>
            <a:ext cx="10515600" cy="854075"/>
          </a:xfrm>
        </p:spPr>
        <p:txBody>
          <a:bodyPr/>
          <a:lstStyle/>
          <a:p>
            <a:r>
              <a:rPr lang="en-US"/>
              <a:t>CMMC Enumeration/Numbering Defined</a:t>
            </a:r>
          </a:p>
        </p:txBody>
      </p:sp>
      <p:sp>
        <p:nvSpPr>
          <p:cNvPr id="3" name="Content Placeholder 2">
            <a:extLst>
              <a:ext uri="{FF2B5EF4-FFF2-40B4-BE49-F238E27FC236}">
                <a16:creationId xmlns:a16="http://schemas.microsoft.com/office/drawing/2014/main" id="{BCB7A586-CD99-4766-871A-F3958F1408AA}"/>
              </a:ext>
            </a:extLst>
          </p:cNvPr>
          <p:cNvSpPr>
            <a:spLocks noGrp="1"/>
          </p:cNvSpPr>
          <p:nvPr>
            <p:ph idx="1"/>
          </p:nvPr>
        </p:nvSpPr>
        <p:spPr>
          <a:xfrm>
            <a:off x="650457" y="1402003"/>
            <a:ext cx="9332936" cy="2084241"/>
          </a:xfrm>
        </p:spPr>
        <p:txBody>
          <a:bodyPr>
            <a:normAutofit/>
          </a:bodyPr>
          <a:lstStyle/>
          <a:p>
            <a:pPr marL="0" indent="0">
              <a:buNone/>
            </a:pPr>
            <a:r>
              <a:rPr lang="en-US" sz="2000" dirty="0"/>
              <a:t>Each requirement is specified using the convention of </a:t>
            </a:r>
            <a:r>
              <a:rPr lang="en-US" sz="2000" b="1" dirty="0"/>
              <a:t>DD.L#-REQ </a:t>
            </a:r>
            <a:r>
              <a:rPr lang="en-US" sz="2000" dirty="0"/>
              <a:t>where:</a:t>
            </a:r>
          </a:p>
          <a:p>
            <a:pPr lvl="1"/>
            <a:r>
              <a:rPr lang="en-US" sz="2000" b="1" dirty="0">
                <a:solidFill>
                  <a:srgbClr val="33CC33"/>
                </a:solidFill>
              </a:rPr>
              <a:t>DD</a:t>
            </a:r>
            <a:r>
              <a:rPr lang="en-US" sz="2000" dirty="0"/>
              <a:t> is the two-letter domain abbreviation;</a:t>
            </a:r>
          </a:p>
          <a:p>
            <a:pPr lvl="1"/>
            <a:r>
              <a:rPr lang="en-US" sz="2000" b="1" dirty="0">
                <a:solidFill>
                  <a:srgbClr val="FFC000"/>
                </a:solidFill>
              </a:rPr>
              <a:t>L#</a:t>
            </a:r>
            <a:r>
              <a:rPr lang="en-US" sz="2000" dirty="0">
                <a:solidFill>
                  <a:srgbClr val="FFC000"/>
                </a:solidFill>
              </a:rPr>
              <a:t> </a:t>
            </a:r>
            <a:r>
              <a:rPr lang="en-US" sz="2000" dirty="0"/>
              <a:t>is the level number; and</a:t>
            </a:r>
          </a:p>
          <a:p>
            <a:pPr lvl="1"/>
            <a:r>
              <a:rPr lang="en-US" sz="2000" b="1" dirty="0">
                <a:solidFill>
                  <a:srgbClr val="FF0000"/>
                </a:solidFill>
              </a:rPr>
              <a:t>REQ </a:t>
            </a:r>
            <a:r>
              <a:rPr lang="en-US" sz="2000" dirty="0"/>
              <a:t>is the NIST SP 800-171 Rev 2 or NIST SP 800-172 security requirement number.</a:t>
            </a:r>
          </a:p>
        </p:txBody>
      </p:sp>
      <p:sp>
        <p:nvSpPr>
          <p:cNvPr id="5" name="Slide Number Placeholder 4">
            <a:extLst>
              <a:ext uri="{FF2B5EF4-FFF2-40B4-BE49-F238E27FC236}">
                <a16:creationId xmlns:a16="http://schemas.microsoft.com/office/drawing/2014/main" id="{928F95F1-3DD8-4EDE-A430-3073DF2694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grpSp>
        <p:nvGrpSpPr>
          <p:cNvPr id="13" name="Group 12">
            <a:extLst>
              <a:ext uri="{FF2B5EF4-FFF2-40B4-BE49-F238E27FC236}">
                <a16:creationId xmlns:a16="http://schemas.microsoft.com/office/drawing/2014/main" id="{1B39F7B0-9C38-4563-B305-1BCCC4E25907}"/>
              </a:ext>
            </a:extLst>
          </p:cNvPr>
          <p:cNvGrpSpPr/>
          <p:nvPr/>
        </p:nvGrpSpPr>
        <p:grpSpPr>
          <a:xfrm>
            <a:off x="1679329" y="3909335"/>
            <a:ext cx="5398804" cy="733498"/>
            <a:chOff x="2354893" y="4460222"/>
            <a:chExt cx="5873662" cy="890911"/>
          </a:xfrm>
        </p:grpSpPr>
        <p:sp>
          <p:nvSpPr>
            <p:cNvPr id="7" name="Rectangle: Rounded Corners 6">
              <a:extLst>
                <a:ext uri="{FF2B5EF4-FFF2-40B4-BE49-F238E27FC236}">
                  <a16:creationId xmlns:a16="http://schemas.microsoft.com/office/drawing/2014/main" id="{9046B386-D55C-424D-9ABD-F5C25CCCDBE6}"/>
                </a:ext>
              </a:extLst>
            </p:cNvPr>
            <p:cNvSpPr/>
            <p:nvPr/>
          </p:nvSpPr>
          <p:spPr>
            <a:xfrm>
              <a:off x="2354893" y="4471792"/>
              <a:ext cx="1758863" cy="8768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AC</a:t>
              </a:r>
            </a:p>
          </p:txBody>
        </p:sp>
        <p:sp>
          <p:nvSpPr>
            <p:cNvPr id="8" name="Rectangle: Rounded Corners 7">
              <a:extLst>
                <a:ext uri="{FF2B5EF4-FFF2-40B4-BE49-F238E27FC236}">
                  <a16:creationId xmlns:a16="http://schemas.microsoft.com/office/drawing/2014/main" id="{77C55226-837E-4CD4-A955-C84A6DB8DAA3}"/>
                </a:ext>
              </a:extLst>
            </p:cNvPr>
            <p:cNvSpPr/>
            <p:nvPr/>
          </p:nvSpPr>
          <p:spPr>
            <a:xfrm>
              <a:off x="4412293" y="4460223"/>
              <a:ext cx="1758863" cy="876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L1</a:t>
              </a:r>
            </a:p>
          </p:txBody>
        </p:sp>
        <p:sp>
          <p:nvSpPr>
            <p:cNvPr id="9" name="Rectangle: Rounded Corners 8">
              <a:extLst>
                <a:ext uri="{FF2B5EF4-FFF2-40B4-BE49-F238E27FC236}">
                  <a16:creationId xmlns:a16="http://schemas.microsoft.com/office/drawing/2014/main" id="{7E16FA95-0BB7-483A-81AD-6EC91A88EEE6}"/>
                </a:ext>
              </a:extLst>
            </p:cNvPr>
            <p:cNvSpPr/>
            <p:nvPr/>
          </p:nvSpPr>
          <p:spPr>
            <a:xfrm>
              <a:off x="6469692" y="4460222"/>
              <a:ext cx="1758863" cy="87682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a:ea typeface="+mn-ea"/>
                  <a:cs typeface="+mn-cs"/>
                </a:rPr>
                <a:t>b.1.i</a:t>
              </a:r>
            </a:p>
          </p:txBody>
        </p:sp>
        <p:sp>
          <p:nvSpPr>
            <p:cNvPr id="10" name="TextBox 9">
              <a:extLst>
                <a:ext uri="{FF2B5EF4-FFF2-40B4-BE49-F238E27FC236}">
                  <a16:creationId xmlns:a16="http://schemas.microsoft.com/office/drawing/2014/main" id="{4309D0F8-F4BD-4783-8EDD-06D8218EDE4A}"/>
                </a:ext>
              </a:extLst>
            </p:cNvPr>
            <p:cNvSpPr txBox="1"/>
            <p:nvPr/>
          </p:nvSpPr>
          <p:spPr>
            <a:xfrm>
              <a:off x="4072009" y="4643248"/>
              <a:ext cx="413359" cy="707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11" name="TextBox 10">
              <a:extLst>
                <a:ext uri="{FF2B5EF4-FFF2-40B4-BE49-F238E27FC236}">
                  <a16:creationId xmlns:a16="http://schemas.microsoft.com/office/drawing/2014/main" id="{067ED7A8-F82F-41E6-9213-57CB5B64CBF5}"/>
                </a:ext>
              </a:extLst>
            </p:cNvPr>
            <p:cNvSpPr txBox="1"/>
            <p:nvPr/>
          </p:nvSpPr>
          <p:spPr>
            <a:xfrm>
              <a:off x="6139848" y="4540509"/>
              <a:ext cx="41335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rebuchet MS" panose="020B0603020202020204"/>
                  <a:ea typeface="+mn-ea"/>
                  <a:cs typeface="+mn-cs"/>
                </a:rPr>
                <a:t>-</a:t>
              </a:r>
            </a:p>
          </p:txBody>
        </p:sp>
      </p:grpSp>
      <p:sp>
        <p:nvSpPr>
          <p:cNvPr id="12" name="TextBox 11">
            <a:extLst>
              <a:ext uri="{FF2B5EF4-FFF2-40B4-BE49-F238E27FC236}">
                <a16:creationId xmlns:a16="http://schemas.microsoft.com/office/drawing/2014/main" id="{0BF7E23F-8C8B-4A83-A85C-2DF5E3B05FB6}"/>
              </a:ext>
            </a:extLst>
          </p:cNvPr>
          <p:cNvSpPr txBox="1"/>
          <p:nvPr/>
        </p:nvSpPr>
        <p:spPr>
          <a:xfrm>
            <a:off x="761081" y="3443273"/>
            <a:ext cx="81920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Examples of the breakdown of a CMMC security requirement:</a:t>
            </a:r>
          </a:p>
        </p:txBody>
      </p:sp>
      <p:sp>
        <p:nvSpPr>
          <p:cNvPr id="14" name="TextBox 13">
            <a:extLst>
              <a:ext uri="{FF2B5EF4-FFF2-40B4-BE49-F238E27FC236}">
                <a16:creationId xmlns:a16="http://schemas.microsoft.com/office/drawing/2014/main" id="{60956C9D-2D5A-4360-A32B-55480189C8E0}"/>
              </a:ext>
            </a:extLst>
          </p:cNvPr>
          <p:cNvSpPr txBox="1"/>
          <p:nvPr/>
        </p:nvSpPr>
        <p:spPr>
          <a:xfrm>
            <a:off x="949861" y="5661052"/>
            <a:ext cx="841685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Description:  </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Limit information system access to authorized users, processes acting on behalf of authorized users, or devices (including other information systems).</a:t>
            </a:r>
          </a:p>
        </p:txBody>
      </p:sp>
      <p:pic>
        <p:nvPicPr>
          <p:cNvPr id="15" name="Picture 14">
            <a:extLst>
              <a:ext uri="{FF2B5EF4-FFF2-40B4-BE49-F238E27FC236}">
                <a16:creationId xmlns:a16="http://schemas.microsoft.com/office/drawing/2014/main" id="{459E394C-64B6-4E61-8380-8B881E3A6C5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F42707D-69AB-8193-5066-E77149BBA50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6" name="TextBox 5">
            <a:extLst>
              <a:ext uri="{FF2B5EF4-FFF2-40B4-BE49-F238E27FC236}">
                <a16:creationId xmlns:a16="http://schemas.microsoft.com/office/drawing/2014/main" id="{07B4F2B5-901F-0742-E7FE-6BEAF54F34B5}"/>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6" name="Rectangle: Rounded Corners 15">
            <a:extLst>
              <a:ext uri="{FF2B5EF4-FFF2-40B4-BE49-F238E27FC236}">
                <a16:creationId xmlns:a16="http://schemas.microsoft.com/office/drawing/2014/main" id="{ED217445-0F48-E544-92BE-9C67F127DA0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grpSp>
        <p:nvGrpSpPr>
          <p:cNvPr id="17" name="Group 16">
            <a:extLst>
              <a:ext uri="{FF2B5EF4-FFF2-40B4-BE49-F238E27FC236}">
                <a16:creationId xmlns:a16="http://schemas.microsoft.com/office/drawing/2014/main" id="{882335AB-51F5-523D-70B0-5DC116A385F6}"/>
              </a:ext>
            </a:extLst>
          </p:cNvPr>
          <p:cNvGrpSpPr/>
          <p:nvPr/>
        </p:nvGrpSpPr>
        <p:grpSpPr>
          <a:xfrm>
            <a:off x="1679329" y="4924999"/>
            <a:ext cx="5398804" cy="683208"/>
            <a:chOff x="2354893" y="4460222"/>
            <a:chExt cx="5873663" cy="888391"/>
          </a:xfrm>
        </p:grpSpPr>
        <p:sp>
          <p:nvSpPr>
            <p:cNvPr id="18" name="Rectangle: Rounded Corners 17">
              <a:extLst>
                <a:ext uri="{FF2B5EF4-FFF2-40B4-BE49-F238E27FC236}">
                  <a16:creationId xmlns:a16="http://schemas.microsoft.com/office/drawing/2014/main" id="{DC236186-B66B-6256-C0E3-A64AB38A65B0}"/>
                </a:ext>
              </a:extLst>
            </p:cNvPr>
            <p:cNvSpPr/>
            <p:nvPr/>
          </p:nvSpPr>
          <p:spPr>
            <a:xfrm>
              <a:off x="2354893" y="4471792"/>
              <a:ext cx="1758863" cy="8768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AC</a:t>
              </a:r>
            </a:p>
          </p:txBody>
        </p:sp>
        <p:sp>
          <p:nvSpPr>
            <p:cNvPr id="19" name="Rectangle: Rounded Corners 18">
              <a:extLst>
                <a:ext uri="{FF2B5EF4-FFF2-40B4-BE49-F238E27FC236}">
                  <a16:creationId xmlns:a16="http://schemas.microsoft.com/office/drawing/2014/main" id="{F6A418D3-F3AE-F7AD-43B0-61BB7FD39B69}"/>
                </a:ext>
              </a:extLst>
            </p:cNvPr>
            <p:cNvSpPr/>
            <p:nvPr/>
          </p:nvSpPr>
          <p:spPr>
            <a:xfrm>
              <a:off x="4412293" y="4460223"/>
              <a:ext cx="1758863" cy="8768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rebuchet MS" panose="020B0603020202020204"/>
                  <a:ea typeface="+mn-ea"/>
                  <a:cs typeface="+mn-cs"/>
                </a:rPr>
                <a:t>L2</a:t>
              </a:r>
            </a:p>
          </p:txBody>
        </p:sp>
        <p:sp>
          <p:nvSpPr>
            <p:cNvPr id="20" name="Rectangle: Rounded Corners 19">
              <a:extLst>
                <a:ext uri="{FF2B5EF4-FFF2-40B4-BE49-F238E27FC236}">
                  <a16:creationId xmlns:a16="http://schemas.microsoft.com/office/drawing/2014/main" id="{46BF8B2F-7A29-A495-668A-5D8BE1E4A749}"/>
                </a:ext>
              </a:extLst>
            </p:cNvPr>
            <p:cNvSpPr/>
            <p:nvPr/>
          </p:nvSpPr>
          <p:spPr>
            <a:xfrm>
              <a:off x="6469693" y="4460222"/>
              <a:ext cx="1758863" cy="87682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rebuchet MS" panose="020B0603020202020204"/>
                  <a:ea typeface="+mn-ea"/>
                  <a:cs typeface="+mn-cs"/>
                </a:rPr>
                <a:t>3.1.1</a:t>
              </a:r>
            </a:p>
          </p:txBody>
        </p:sp>
        <p:sp>
          <p:nvSpPr>
            <p:cNvPr id="21" name="TextBox 20">
              <a:extLst>
                <a:ext uri="{FF2B5EF4-FFF2-40B4-BE49-F238E27FC236}">
                  <a16:creationId xmlns:a16="http://schemas.microsoft.com/office/drawing/2014/main" id="{C049EA7E-E882-603F-D915-08B4D6AF5E9E}"/>
                </a:ext>
              </a:extLst>
            </p:cNvPr>
            <p:cNvSpPr txBox="1"/>
            <p:nvPr/>
          </p:nvSpPr>
          <p:spPr>
            <a:xfrm>
              <a:off x="4056345" y="4598990"/>
              <a:ext cx="413359" cy="707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22" name="TextBox 21">
              <a:extLst>
                <a:ext uri="{FF2B5EF4-FFF2-40B4-BE49-F238E27FC236}">
                  <a16:creationId xmlns:a16="http://schemas.microsoft.com/office/drawing/2014/main" id="{FFCC0D33-1533-F611-D70C-0824C892D1B8}"/>
                </a:ext>
              </a:extLst>
            </p:cNvPr>
            <p:cNvSpPr txBox="1"/>
            <p:nvPr/>
          </p:nvSpPr>
          <p:spPr>
            <a:xfrm>
              <a:off x="6139848" y="4540509"/>
              <a:ext cx="41335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rebuchet MS" panose="020B0603020202020204"/>
                  <a:ea typeface="+mn-ea"/>
                  <a:cs typeface="+mn-cs"/>
                </a:rPr>
                <a:t>-</a:t>
              </a:r>
            </a:p>
          </p:txBody>
        </p:sp>
      </p:grpSp>
    </p:spTree>
    <p:extLst>
      <p:ext uri="{BB962C8B-B14F-4D97-AF65-F5344CB8AC3E}">
        <p14:creationId xmlns:p14="http://schemas.microsoft.com/office/powerpoint/2010/main" val="71602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8ACD-9392-449E-97C6-4217A276446E}"/>
              </a:ext>
            </a:extLst>
          </p:cNvPr>
          <p:cNvSpPr>
            <a:spLocks noGrp="1"/>
          </p:cNvSpPr>
          <p:nvPr>
            <p:ph type="title"/>
          </p:nvPr>
        </p:nvSpPr>
        <p:spPr>
          <a:xfrm>
            <a:off x="813148" y="365126"/>
            <a:ext cx="10515600" cy="962634"/>
          </a:xfrm>
        </p:spPr>
        <p:txBody>
          <a:bodyPr/>
          <a:lstStyle/>
          <a:p>
            <a:r>
              <a:rPr lang="en-US"/>
              <a:t>CMMC Practice Interconnectivity</a:t>
            </a:r>
          </a:p>
        </p:txBody>
      </p:sp>
      <p:sp>
        <p:nvSpPr>
          <p:cNvPr id="3" name="Content Placeholder 2">
            <a:extLst>
              <a:ext uri="{FF2B5EF4-FFF2-40B4-BE49-F238E27FC236}">
                <a16:creationId xmlns:a16="http://schemas.microsoft.com/office/drawing/2014/main" id="{2478E20E-37F2-4E0D-82EE-C514889C01A7}"/>
              </a:ext>
            </a:extLst>
          </p:cNvPr>
          <p:cNvSpPr>
            <a:spLocks noGrp="1"/>
          </p:cNvSpPr>
          <p:nvPr>
            <p:ph idx="1"/>
          </p:nvPr>
        </p:nvSpPr>
        <p:spPr>
          <a:xfrm>
            <a:off x="838200" y="1352812"/>
            <a:ext cx="8738419" cy="757824"/>
          </a:xfrm>
        </p:spPr>
        <p:txBody>
          <a:bodyPr>
            <a:normAutofit fontScale="92500" lnSpcReduction="10000"/>
          </a:bodyPr>
          <a:lstStyle/>
          <a:p>
            <a:pPr marL="0" indent="0">
              <a:buNone/>
            </a:pPr>
            <a:r>
              <a:rPr lang="en-US" sz="2400"/>
              <a:t>The security requirements in CMMC are interconnected and work together to help provide good cyber hygiene.  For example:</a:t>
            </a:r>
          </a:p>
          <a:p>
            <a:pPr marL="0" indent="0">
              <a:buNone/>
            </a:pPr>
            <a:endParaRPr lang="en-US" sz="240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809319D-CCD7-4E44-B723-7F3F52BADF8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graphicFrame>
        <p:nvGraphicFramePr>
          <p:cNvPr id="6" name="Diagram 5">
            <a:extLst>
              <a:ext uri="{FF2B5EF4-FFF2-40B4-BE49-F238E27FC236}">
                <a16:creationId xmlns:a16="http://schemas.microsoft.com/office/drawing/2014/main" id="{AD8B6B0B-104C-439D-B4FC-9BF86D5AE6B2}"/>
              </a:ext>
            </a:extLst>
          </p:cNvPr>
          <p:cNvGraphicFramePr/>
          <p:nvPr/>
        </p:nvGraphicFramePr>
        <p:xfrm>
          <a:off x="1703538" y="2110636"/>
          <a:ext cx="7766137" cy="3438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ED76DF1-98D2-46F8-8BCE-62EA14B90EF2}"/>
              </a:ext>
            </a:extLst>
          </p:cNvPr>
          <p:cNvSpPr txBox="1"/>
          <p:nvPr/>
        </p:nvSpPr>
        <p:spPr>
          <a:xfrm>
            <a:off x="813149" y="5558174"/>
            <a:ext cx="856682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AC.L2-3.1.1 leverages IA.L2-3.5.1 which provides a vetted and trusted identity for access control required by AC.L2-3.1.1.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900CC816-58CB-4C93-B56F-6296FE33E385}"/>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F5E2EAB0-C51C-9973-C875-C628897C177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9" name="Rectangle: Rounded Corners 8">
            <a:extLst>
              <a:ext uri="{FF2B5EF4-FFF2-40B4-BE49-F238E27FC236}">
                <a16:creationId xmlns:a16="http://schemas.microsoft.com/office/drawing/2014/main" id="{26F7784B-6432-13AB-733D-EB24AAE92897}"/>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184348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230308"/>
            <a:ext cx="8826661" cy="4416867"/>
          </a:xfrm>
        </p:spPr>
        <p:txBody>
          <a:bodyPr>
            <a:normAutofit fontScale="85000" lnSpcReduction="10000"/>
          </a:bodyPr>
          <a:lstStyle/>
          <a:p>
            <a:r>
              <a:rPr lang="en-US" dirty="0"/>
              <a:t>Key Things to Remember:</a:t>
            </a:r>
          </a:p>
          <a:p>
            <a:pPr lvl="1"/>
            <a:r>
              <a:rPr lang="en-US" sz="1600" dirty="0"/>
              <a:t>Understand contract requirements and ensure compliancy with applicable regulations, e.g., FAR 52.204-21 and DFARS 252.204-7012.</a:t>
            </a:r>
            <a:endParaRPr lang="en-US" dirty="0"/>
          </a:p>
          <a:p>
            <a:pPr lvl="1"/>
            <a:r>
              <a:rPr lang="en-US" dirty="0"/>
              <a:t>32 CFR CMMC Program Final Rule was published Oct 2024 with Effective Date of Dec 2024.</a:t>
            </a:r>
          </a:p>
          <a:p>
            <a:pPr lvl="1"/>
            <a:r>
              <a:rPr lang="en-US" dirty="0">
                <a:effectLst/>
              </a:rPr>
              <a:t>CMMC DFARS Requirements (Contract Rules 252.204-7021 and 252.204-7025) were published Sept 9, 2025, with an Effective Date of Nov 10, 2025.</a:t>
            </a:r>
            <a:endParaRPr lang="en-US" dirty="0"/>
          </a:p>
          <a:p>
            <a:pPr lvl="1"/>
            <a:r>
              <a:rPr lang="en-US" dirty="0">
                <a:solidFill>
                  <a:schemeClr val="tx1"/>
                </a:solidFill>
              </a:rPr>
              <a:t>Keep up to date on any changes by referencing any of the </a:t>
            </a:r>
            <a:r>
              <a:rPr lang="en-US" i="1" dirty="0">
                <a:solidFill>
                  <a:schemeClr val="tx1"/>
                </a:solidFill>
              </a:rPr>
              <a:t>Resources </a:t>
            </a:r>
            <a:r>
              <a:rPr lang="en-US" dirty="0">
                <a:solidFill>
                  <a:schemeClr val="tx1"/>
                </a:solidFill>
              </a:rPr>
              <a:t>outlined in this training.</a:t>
            </a:r>
          </a:p>
          <a:p>
            <a:r>
              <a:rPr lang="en-US" dirty="0"/>
              <a:t>Understanding current and future regulatory requirements is imperative as a DoD supplier</a:t>
            </a:r>
          </a:p>
          <a:p>
            <a:r>
              <a:rPr lang="en-US" dirty="0"/>
              <a:t>Specialized information types, such as FCI and CUI, must be handled and protected according to applicable requirements </a:t>
            </a:r>
          </a:p>
          <a:p>
            <a:r>
              <a:rPr lang="en-US" dirty="0"/>
              <a:t>Understanding the CMMC model:</a:t>
            </a:r>
          </a:p>
          <a:p>
            <a:pPr lvl="1"/>
            <a:r>
              <a:rPr lang="en-US" dirty="0"/>
              <a:t>Breaking down parts of the model for further understanding</a:t>
            </a:r>
          </a:p>
          <a:p>
            <a:pPr lvl="1"/>
            <a:r>
              <a:rPr lang="en-US" dirty="0"/>
              <a:t>Providing steps to prepare for CMMC </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mn-cs"/>
              </a:rPr>
              <a:t>Next: Section 3 – Assessment Process</a:t>
            </a:r>
          </a:p>
        </p:txBody>
      </p:sp>
      <p:sp>
        <p:nvSpPr>
          <p:cNvPr id="4" name="Footer Placeholder 3">
            <a:extLst>
              <a:ext uri="{FF2B5EF4-FFF2-40B4-BE49-F238E27FC236}">
                <a16:creationId xmlns:a16="http://schemas.microsoft.com/office/drawing/2014/main" id="{CAC7C91F-A407-6C9F-C6F4-0CCE461905D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4045261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CMMC Assessment Process</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3</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46</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57228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2676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24430"/>
            <a:ext cx="9055966" cy="4222440"/>
          </a:xfrm>
        </p:spPr>
        <p:txBody>
          <a:bodyPr>
            <a:normAutofit fontScale="85000" lnSpcReduction="10000"/>
          </a:bodyPr>
          <a:lstStyle/>
          <a:p>
            <a:pPr marL="0" indent="0">
              <a:buNone/>
            </a:pPr>
            <a:r>
              <a:rPr lang="en-US" sz="1700" dirty="0"/>
              <a:t>Topics covered in this section:</a:t>
            </a:r>
          </a:p>
          <a:p>
            <a:pPr lvl="1"/>
            <a:r>
              <a:rPr lang="en-US" dirty="0"/>
              <a:t>General CMMC Assessment Process Flow</a:t>
            </a:r>
          </a:p>
          <a:p>
            <a:pPr lvl="1"/>
            <a:r>
              <a:rPr lang="en-US" dirty="0"/>
              <a:t>Assessment Level Identification</a:t>
            </a:r>
          </a:p>
          <a:p>
            <a:pPr lvl="1"/>
            <a:r>
              <a:rPr lang="en-US" dirty="0"/>
              <a:t>Identify Assessment Scope</a:t>
            </a:r>
          </a:p>
          <a:p>
            <a:pPr lvl="1"/>
            <a:r>
              <a:rPr lang="en-US" dirty="0"/>
              <a:t>CMMC Assessment Asset Categories</a:t>
            </a:r>
          </a:p>
          <a:p>
            <a:pPr lvl="1"/>
            <a:r>
              <a:rPr lang="en-US" dirty="0"/>
              <a:t>CMMC Assessment Activities</a:t>
            </a:r>
          </a:p>
          <a:p>
            <a:pPr lvl="1"/>
            <a:r>
              <a:rPr lang="en-US" dirty="0"/>
              <a:t>CMMC L1, L2, and L3 Process Flows and requirements</a:t>
            </a:r>
          </a:p>
          <a:p>
            <a:pPr marL="0" indent="0">
              <a:buNone/>
            </a:pPr>
            <a:r>
              <a:rPr lang="en-US" sz="1700" dirty="0"/>
              <a:t>The objectives of this section are:</a:t>
            </a:r>
          </a:p>
          <a:p>
            <a:pPr lvl="1"/>
            <a:r>
              <a:rPr lang="en-US" dirty="0"/>
              <a:t>Provide understanding of the CMMC assessment process;</a:t>
            </a:r>
          </a:p>
          <a:p>
            <a:pPr lvl="1"/>
            <a:r>
              <a:rPr lang="en-US" dirty="0"/>
              <a:t>Provide understanding of the CMMC certification process; and </a:t>
            </a:r>
          </a:p>
          <a:p>
            <a:pPr lvl="1"/>
            <a:r>
              <a:rPr lang="en-US" dirty="0"/>
              <a:t>Provide understanding of how to prepare for CMMC assessments and certifications.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47</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a:t>
            </a:r>
            <a:r>
              <a:rPr lang="en-US" sz="1600" dirty="0">
                <a:solidFill>
                  <a:schemeClr val="bg1"/>
                </a:solidFill>
                <a:cs typeface="Arial" panose="020B0604020202020204" pitchFamily="34" charset="0"/>
              </a:rPr>
              <a:t> for a Glossary and Acronym Guide</a:t>
            </a:r>
          </a:p>
        </p:txBody>
      </p:sp>
      <p:sp>
        <p:nvSpPr>
          <p:cNvPr id="7" name="Footer Placeholder 3">
            <a:extLst>
              <a:ext uri="{FF2B5EF4-FFF2-40B4-BE49-F238E27FC236}">
                <a16:creationId xmlns:a16="http://schemas.microsoft.com/office/drawing/2014/main" id="{D37D3DBF-4B81-0200-F126-6B7FF940F6B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pSp>
        <p:nvGrpSpPr>
          <p:cNvPr id="21" name="Group 20">
            <a:extLst>
              <a:ext uri="{FF2B5EF4-FFF2-40B4-BE49-F238E27FC236}">
                <a16:creationId xmlns:a16="http://schemas.microsoft.com/office/drawing/2014/main" id="{361EB4DC-5E69-9818-252E-D9652FA9DB89}"/>
              </a:ext>
            </a:extLst>
          </p:cNvPr>
          <p:cNvGrpSpPr/>
          <p:nvPr/>
        </p:nvGrpSpPr>
        <p:grpSpPr>
          <a:xfrm>
            <a:off x="2787275" y="5211021"/>
            <a:ext cx="4494879" cy="1577355"/>
            <a:chOff x="2787275" y="5211021"/>
            <a:chExt cx="4494879" cy="1577355"/>
          </a:xfrm>
        </p:grpSpPr>
        <p:grpSp>
          <p:nvGrpSpPr>
            <p:cNvPr id="20" name="Group 19">
              <a:extLst>
                <a:ext uri="{FF2B5EF4-FFF2-40B4-BE49-F238E27FC236}">
                  <a16:creationId xmlns:a16="http://schemas.microsoft.com/office/drawing/2014/main" id="{2B3A2B3B-A843-3B91-7246-2F268875CAB3}"/>
                </a:ext>
              </a:extLst>
            </p:cNvPr>
            <p:cNvGrpSpPr/>
            <p:nvPr/>
          </p:nvGrpSpPr>
          <p:grpSpPr>
            <a:xfrm>
              <a:off x="2787275" y="5211021"/>
              <a:ext cx="4494879" cy="1577355"/>
              <a:chOff x="2787275" y="5211021"/>
              <a:chExt cx="4494879" cy="157735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211021"/>
                <a:ext cx="4494879" cy="1577355"/>
                <a:chOff x="605931" y="4849067"/>
                <a:chExt cx="4494879" cy="1577355"/>
              </a:xfrm>
            </p:grpSpPr>
            <p:sp>
              <p:nvSpPr>
                <p:cNvPr id="11" name="TextBox 10">
                  <a:extLst>
                    <a:ext uri="{FF2B5EF4-FFF2-40B4-BE49-F238E27FC236}">
                      <a16:creationId xmlns:a16="http://schemas.microsoft.com/office/drawing/2014/main" id="{BCB25306-CF5B-4B4B-8225-053FED78D340}"/>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10" name="Plus Sign 9">
                  <a:extLst>
                    <a:ext uri="{FF2B5EF4-FFF2-40B4-BE49-F238E27FC236}">
                      <a16:creationId xmlns:a16="http://schemas.microsoft.com/office/drawing/2014/main" id="{AC1BB7A5-FE5B-4DA1-AD9A-A6493D552978}"/>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1609190D-FC74-FE84-21B4-A53B0E05FA31}"/>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14" name="Rectangle: Rounded Corners 13">
                <a:extLst>
                  <a:ext uri="{FF2B5EF4-FFF2-40B4-BE49-F238E27FC236}">
                    <a16:creationId xmlns:a16="http://schemas.microsoft.com/office/drawing/2014/main" id="{616D6825-BE8E-7806-14BB-07313A4DBB9C}"/>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6" name="Rectangle: Rounded Corners 15">
                <a:extLst>
                  <a:ext uri="{FF2B5EF4-FFF2-40B4-BE49-F238E27FC236}">
                    <a16:creationId xmlns:a16="http://schemas.microsoft.com/office/drawing/2014/main" id="{683E2CF2-8AF0-2043-0D42-FD949C189FF9}"/>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9" name="Rectangle: Rounded Corners 18">
              <a:extLst>
                <a:ext uri="{FF2B5EF4-FFF2-40B4-BE49-F238E27FC236}">
                  <a16:creationId xmlns:a16="http://schemas.microsoft.com/office/drawing/2014/main" id="{59A1348C-6C6D-ADC4-594A-641D22976A84}"/>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2829185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5A4A1-7AFE-D804-2C00-23AD7A8E3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5C478-F04E-A943-8FAD-FE0246AE9668}"/>
              </a:ext>
            </a:extLst>
          </p:cNvPr>
          <p:cNvSpPr>
            <a:spLocks noGrp="1"/>
          </p:cNvSpPr>
          <p:nvPr>
            <p:ph type="title"/>
          </p:nvPr>
        </p:nvSpPr>
        <p:spPr>
          <a:xfrm>
            <a:off x="651353" y="365125"/>
            <a:ext cx="10702447" cy="795969"/>
          </a:xfrm>
        </p:spPr>
        <p:txBody>
          <a:bodyPr/>
          <a:lstStyle/>
          <a:p>
            <a:r>
              <a:rPr lang="en-US" dirty="0"/>
              <a:t>General CMMC Assessment Process Flow</a:t>
            </a:r>
          </a:p>
        </p:txBody>
      </p:sp>
      <p:sp>
        <p:nvSpPr>
          <p:cNvPr id="5" name="Slide Number Placeholder 4">
            <a:extLst>
              <a:ext uri="{FF2B5EF4-FFF2-40B4-BE49-F238E27FC236}">
                <a16:creationId xmlns:a16="http://schemas.microsoft.com/office/drawing/2014/main" id="{506B39D4-15F2-96D0-BAEB-15277DD378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013B2277-4858-72CE-5930-43326F330DFD}"/>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7A9B660-A7BD-F332-19CA-5CAC5A5732FA}"/>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3" name="TextBox 12">
            <a:extLst>
              <a:ext uri="{FF2B5EF4-FFF2-40B4-BE49-F238E27FC236}">
                <a16:creationId xmlns:a16="http://schemas.microsoft.com/office/drawing/2014/main" id="{30DEF865-E9B7-C823-03E6-26EEC4A2DB35}"/>
              </a:ext>
            </a:extLst>
          </p:cNvPr>
          <p:cNvSpPr txBox="1"/>
          <p:nvPr/>
        </p:nvSpPr>
        <p:spPr>
          <a:xfrm>
            <a:off x="307654" y="6197446"/>
            <a:ext cx="231811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**Depends on assessment type, see notes.</a:t>
            </a:r>
          </a:p>
        </p:txBody>
      </p:sp>
      <p:graphicFrame>
        <p:nvGraphicFramePr>
          <p:cNvPr id="3" name="Table 2">
            <a:extLst>
              <a:ext uri="{FF2B5EF4-FFF2-40B4-BE49-F238E27FC236}">
                <a16:creationId xmlns:a16="http://schemas.microsoft.com/office/drawing/2014/main" id="{3461864E-1293-4413-8C80-2D94327E5E89}"/>
              </a:ext>
            </a:extLst>
          </p:cNvPr>
          <p:cNvGraphicFramePr>
            <a:graphicFrameLocks noGrp="1"/>
          </p:cNvGraphicFramePr>
          <p:nvPr/>
        </p:nvGraphicFramePr>
        <p:xfrm>
          <a:off x="7271936" y="2286109"/>
          <a:ext cx="2767280" cy="1572775"/>
        </p:xfrm>
        <a:graphic>
          <a:graphicData uri="http://schemas.openxmlformats.org/drawingml/2006/table">
            <a:tbl>
              <a:tblPr firstRow="1" bandRow="1">
                <a:tableStyleId>{5C22544A-7EE6-4342-B048-85BDC9FD1C3A}</a:tableStyleId>
              </a:tblPr>
              <a:tblGrid>
                <a:gridCol w="1521607">
                  <a:extLst>
                    <a:ext uri="{9D8B030D-6E8A-4147-A177-3AD203B41FA5}">
                      <a16:colId xmlns:a16="http://schemas.microsoft.com/office/drawing/2014/main" val="1097131988"/>
                    </a:ext>
                  </a:extLst>
                </a:gridCol>
                <a:gridCol w="1245673">
                  <a:extLst>
                    <a:ext uri="{9D8B030D-6E8A-4147-A177-3AD203B41FA5}">
                      <a16:colId xmlns:a16="http://schemas.microsoft.com/office/drawing/2014/main" val="2550311823"/>
                    </a:ext>
                  </a:extLst>
                </a:gridCol>
              </a:tblGrid>
              <a:tr h="314555">
                <a:tc>
                  <a:txBody>
                    <a:bodyPr/>
                    <a:lstStyle/>
                    <a:p>
                      <a:r>
                        <a:rPr lang="en-US" sz="1400" dirty="0"/>
                        <a:t>CMMC Level</a:t>
                      </a:r>
                    </a:p>
                  </a:txBody>
                  <a:tcPr/>
                </a:tc>
                <a:tc>
                  <a:txBody>
                    <a:bodyPr/>
                    <a:lstStyle/>
                    <a:p>
                      <a:pPr algn="ctr"/>
                      <a:r>
                        <a:rPr lang="en-US" sz="1400" dirty="0"/>
                        <a:t>% Contracts</a:t>
                      </a:r>
                    </a:p>
                  </a:txBody>
                  <a:tcPr/>
                </a:tc>
                <a:extLst>
                  <a:ext uri="{0D108BD9-81ED-4DB2-BD59-A6C34878D82A}">
                    <a16:rowId xmlns:a16="http://schemas.microsoft.com/office/drawing/2014/main" val="260266836"/>
                  </a:ext>
                </a:extLst>
              </a:tr>
              <a:tr h="314555">
                <a:tc>
                  <a:txBody>
                    <a:bodyPr/>
                    <a:lstStyle/>
                    <a:p>
                      <a:r>
                        <a:rPr lang="en-US" sz="1400" dirty="0"/>
                        <a:t>L1 - Self Assess</a:t>
                      </a:r>
                    </a:p>
                  </a:txBody>
                  <a:tcPr/>
                </a:tc>
                <a:tc>
                  <a:txBody>
                    <a:bodyPr/>
                    <a:lstStyle/>
                    <a:p>
                      <a:pPr algn="ctr"/>
                      <a:r>
                        <a:rPr lang="en-US" sz="1400" dirty="0"/>
                        <a:t>~62%</a:t>
                      </a:r>
                    </a:p>
                  </a:txBody>
                  <a:tcPr/>
                </a:tc>
                <a:extLst>
                  <a:ext uri="{0D108BD9-81ED-4DB2-BD59-A6C34878D82A}">
                    <a16:rowId xmlns:a16="http://schemas.microsoft.com/office/drawing/2014/main" val="4116674188"/>
                  </a:ext>
                </a:extLst>
              </a:tr>
              <a:tr h="314555">
                <a:tc>
                  <a:txBody>
                    <a:bodyPr/>
                    <a:lstStyle/>
                    <a:p>
                      <a:r>
                        <a:rPr lang="en-US" sz="1400" dirty="0"/>
                        <a:t>L2 – Self Assess</a:t>
                      </a:r>
                    </a:p>
                  </a:txBody>
                  <a:tcPr/>
                </a:tc>
                <a:tc>
                  <a:txBody>
                    <a:bodyPr/>
                    <a:lstStyle/>
                    <a:p>
                      <a:pPr algn="ctr"/>
                      <a:r>
                        <a:rPr lang="en-US" sz="1400" dirty="0"/>
                        <a:t>~2%</a:t>
                      </a:r>
                    </a:p>
                  </a:txBody>
                  <a:tcPr/>
                </a:tc>
                <a:extLst>
                  <a:ext uri="{0D108BD9-81ED-4DB2-BD59-A6C34878D82A}">
                    <a16:rowId xmlns:a16="http://schemas.microsoft.com/office/drawing/2014/main" val="1000879795"/>
                  </a:ext>
                </a:extLst>
              </a:tr>
              <a:tr h="314555">
                <a:tc>
                  <a:txBody>
                    <a:bodyPr/>
                    <a:lstStyle/>
                    <a:p>
                      <a:r>
                        <a:rPr lang="en-US" sz="1400" dirty="0"/>
                        <a:t>L2 – Certified</a:t>
                      </a:r>
                    </a:p>
                  </a:txBody>
                  <a:tcPr/>
                </a:tc>
                <a:tc>
                  <a:txBody>
                    <a:bodyPr/>
                    <a:lstStyle/>
                    <a:p>
                      <a:pPr algn="ctr"/>
                      <a:r>
                        <a:rPr lang="en-US" sz="1400" dirty="0"/>
                        <a:t>~35%</a:t>
                      </a:r>
                    </a:p>
                  </a:txBody>
                  <a:tcPr/>
                </a:tc>
                <a:extLst>
                  <a:ext uri="{0D108BD9-81ED-4DB2-BD59-A6C34878D82A}">
                    <a16:rowId xmlns:a16="http://schemas.microsoft.com/office/drawing/2014/main" val="3751623051"/>
                  </a:ext>
                </a:extLst>
              </a:tr>
              <a:tr h="314555">
                <a:tc>
                  <a:txBody>
                    <a:bodyPr/>
                    <a:lstStyle/>
                    <a:p>
                      <a:r>
                        <a:rPr lang="en-US" sz="1400" dirty="0"/>
                        <a:t>L3 - Certified</a:t>
                      </a:r>
                    </a:p>
                  </a:txBody>
                  <a:tcPr/>
                </a:tc>
                <a:tc>
                  <a:txBody>
                    <a:bodyPr/>
                    <a:lstStyle/>
                    <a:p>
                      <a:pPr algn="ctr"/>
                      <a:r>
                        <a:rPr lang="en-US" sz="1400" dirty="0"/>
                        <a:t>~1%</a:t>
                      </a:r>
                    </a:p>
                  </a:txBody>
                  <a:tcPr/>
                </a:tc>
                <a:extLst>
                  <a:ext uri="{0D108BD9-81ED-4DB2-BD59-A6C34878D82A}">
                    <a16:rowId xmlns:a16="http://schemas.microsoft.com/office/drawing/2014/main" val="2032019022"/>
                  </a:ext>
                </a:extLst>
              </a:tr>
            </a:tbl>
          </a:graphicData>
        </a:graphic>
      </p:graphicFrame>
      <p:graphicFrame>
        <p:nvGraphicFramePr>
          <p:cNvPr id="7" name="Diagram 6">
            <a:extLst>
              <a:ext uri="{FF2B5EF4-FFF2-40B4-BE49-F238E27FC236}">
                <a16:creationId xmlns:a16="http://schemas.microsoft.com/office/drawing/2014/main" id="{6A0F37A0-5A86-4147-50AA-230123A2C7F3}"/>
              </a:ext>
            </a:extLst>
          </p:cNvPr>
          <p:cNvGraphicFramePr/>
          <p:nvPr/>
        </p:nvGraphicFramePr>
        <p:xfrm>
          <a:off x="-123437" y="1191971"/>
          <a:ext cx="7528377" cy="4709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05D63586-093D-8098-0B92-85D97B73EFA3}"/>
              </a:ext>
            </a:extLst>
          </p:cNvPr>
          <p:cNvSpPr txBox="1"/>
          <p:nvPr/>
        </p:nvSpPr>
        <p:spPr>
          <a:xfrm>
            <a:off x="7099517" y="1796105"/>
            <a:ext cx="304427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DoD Estimated Contractors at Each Level</a:t>
            </a:r>
          </a:p>
        </p:txBody>
      </p:sp>
      <p:sp>
        <p:nvSpPr>
          <p:cNvPr id="10" name="TextBox 9">
            <a:extLst>
              <a:ext uri="{FF2B5EF4-FFF2-40B4-BE49-F238E27FC236}">
                <a16:creationId xmlns:a16="http://schemas.microsoft.com/office/drawing/2014/main" id="{2D38953D-A5D7-47B3-34C5-6795730A8040}"/>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8A738602-FA25-7244-7E1E-4DFB36DCA6CD}"/>
              </a:ext>
            </a:extLst>
          </p:cNvPr>
          <p:cNvSpPr txBox="1"/>
          <p:nvPr/>
        </p:nvSpPr>
        <p:spPr>
          <a:xfrm>
            <a:off x="7099517" y="4859308"/>
            <a:ext cx="3619787" cy="830997"/>
          </a:xfrm>
          <a:prstGeom prst="rect">
            <a:avLst/>
          </a:prstGeom>
          <a:solidFill>
            <a:srgbClr val="28517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Trebuchet MS" panose="020B0603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Trebuchet MS" panose="020B0603020202020204"/>
              </a:rPr>
              <a:t>Reminder</a:t>
            </a:r>
            <a:r>
              <a:rPr kumimoji="0" lang="en-US" sz="1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Refer to the</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hlinkClick r:id="rId9" action="ppaction://hlinksldjump"/>
              </a:rPr>
              <a:t>Resource Guide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provided in this training for the most updated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Rounded Corners 13">
            <a:extLst>
              <a:ext uri="{FF2B5EF4-FFF2-40B4-BE49-F238E27FC236}">
                <a16:creationId xmlns:a16="http://schemas.microsoft.com/office/drawing/2014/main" id="{F98E238A-B846-673C-0EEB-9C47DD0ABF4B}"/>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366553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354823-B893-68D6-AAAA-EBD4F3136968}"/>
              </a:ext>
            </a:extLst>
          </p:cNvPr>
          <p:cNvSpPr/>
          <p:nvPr/>
        </p:nvSpPr>
        <p:spPr>
          <a:xfrm>
            <a:off x="3565513" y="2089007"/>
            <a:ext cx="1335998" cy="59833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FCI Only?</a:t>
            </a:r>
          </a:p>
        </p:txBody>
      </p:sp>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Assessment Level Identification</a:t>
            </a:r>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a:xfrm>
            <a:off x="9901303" y="6159772"/>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FF97598D-DF87-3307-24FE-6FACEA70106E}"/>
              </a:ext>
            </a:extLst>
          </p:cNvPr>
          <p:cNvSpPr txBox="1"/>
          <p:nvPr/>
        </p:nvSpPr>
        <p:spPr>
          <a:xfrm>
            <a:off x="9569999" y="2876336"/>
            <a:ext cx="2204908" cy="830997"/>
          </a:xfrm>
          <a:prstGeom prst="rect">
            <a:avLst/>
          </a:prstGeom>
          <a:solidFill>
            <a:srgbClr val="28517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Trebuchet MS" panose="020B0603020202020204"/>
              </a:rPr>
              <a:t>Reminder</a:t>
            </a:r>
            <a:r>
              <a:rPr kumimoji="0" lang="en-US" sz="1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Refer to the</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hlinkClick r:id="rId4" action="ppaction://hlinksldjump"/>
              </a:rPr>
              <a:t>Resource Guide </a:t>
            </a: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provided in this training for the most updated information.</a:t>
            </a:r>
          </a:p>
        </p:txBody>
      </p:sp>
      <p:sp>
        <p:nvSpPr>
          <p:cNvPr id="8" name="Footer Placeholder 3">
            <a:extLst>
              <a:ext uri="{FF2B5EF4-FFF2-40B4-BE49-F238E27FC236}">
                <a16:creationId xmlns:a16="http://schemas.microsoft.com/office/drawing/2014/main" id="{6FB1FFCE-4FE7-DBFD-F457-80B5C831C089}"/>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4" name="Rectangle: Rounded Corners 13">
            <a:extLst>
              <a:ext uri="{FF2B5EF4-FFF2-40B4-BE49-F238E27FC236}">
                <a16:creationId xmlns:a16="http://schemas.microsoft.com/office/drawing/2014/main" id="{686BD592-7348-BA2B-B03D-B8DE320EF4AC}"/>
              </a:ext>
            </a:extLst>
          </p:cNvPr>
          <p:cNvSpPr/>
          <p:nvPr/>
        </p:nvSpPr>
        <p:spPr>
          <a:xfrm>
            <a:off x="569865" y="1178699"/>
            <a:ext cx="2150365" cy="57041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US Government Contract to include State, Local, or Tribal?</a:t>
            </a:r>
          </a:p>
        </p:txBody>
      </p:sp>
      <p:sp>
        <p:nvSpPr>
          <p:cNvPr id="23" name="Rectangle: Rounded Corners 22">
            <a:extLst>
              <a:ext uri="{FF2B5EF4-FFF2-40B4-BE49-F238E27FC236}">
                <a16:creationId xmlns:a16="http://schemas.microsoft.com/office/drawing/2014/main" id="{61F1B085-C05B-1445-E29E-718F02D861FD}"/>
              </a:ext>
            </a:extLst>
          </p:cNvPr>
          <p:cNvSpPr/>
          <p:nvPr/>
        </p:nvSpPr>
        <p:spPr>
          <a:xfrm>
            <a:off x="6827620" y="1111528"/>
            <a:ext cx="2446381"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Comply with the 15 FAR 52.204-21 Requirements</a:t>
            </a:r>
          </a:p>
        </p:txBody>
      </p:sp>
      <p:sp>
        <p:nvSpPr>
          <p:cNvPr id="24" name="Rectangle: Rounded Corners 23">
            <a:extLst>
              <a:ext uri="{FF2B5EF4-FFF2-40B4-BE49-F238E27FC236}">
                <a16:creationId xmlns:a16="http://schemas.microsoft.com/office/drawing/2014/main" id="{C88C69D8-3388-2C7C-1903-924AAB7D79FF}"/>
              </a:ext>
            </a:extLst>
          </p:cNvPr>
          <p:cNvSpPr/>
          <p:nvPr/>
        </p:nvSpPr>
        <p:spPr>
          <a:xfrm>
            <a:off x="6827621" y="2063737"/>
            <a:ext cx="2446380" cy="655852"/>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Self Assess against and comply with the 17 CMMC L1 Requirements and report annually in SPRS</a:t>
            </a:r>
          </a:p>
        </p:txBody>
      </p:sp>
      <p:sp>
        <p:nvSpPr>
          <p:cNvPr id="25" name="Rectangle: Rounded Corners 24">
            <a:extLst>
              <a:ext uri="{FF2B5EF4-FFF2-40B4-BE49-F238E27FC236}">
                <a16:creationId xmlns:a16="http://schemas.microsoft.com/office/drawing/2014/main" id="{3B340D49-107B-8665-D277-D1DC8936DD9A}"/>
              </a:ext>
            </a:extLst>
          </p:cNvPr>
          <p:cNvSpPr/>
          <p:nvPr/>
        </p:nvSpPr>
        <p:spPr>
          <a:xfrm>
            <a:off x="6827621" y="4119281"/>
            <a:ext cx="2446380" cy="703274"/>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Self Assess against and comply with the 110 CMMC L2 Requirements and report annually in SPRS</a:t>
            </a:r>
          </a:p>
        </p:txBody>
      </p:sp>
      <p:sp>
        <p:nvSpPr>
          <p:cNvPr id="26" name="Rectangle: Rounded Corners 25">
            <a:extLst>
              <a:ext uri="{FF2B5EF4-FFF2-40B4-BE49-F238E27FC236}">
                <a16:creationId xmlns:a16="http://schemas.microsoft.com/office/drawing/2014/main" id="{C1C7D404-AA1C-A2D5-E2F8-84308102E770}"/>
              </a:ext>
            </a:extLst>
          </p:cNvPr>
          <p:cNvSpPr/>
          <p:nvPr/>
        </p:nvSpPr>
        <p:spPr>
          <a:xfrm>
            <a:off x="3072449" y="5339620"/>
            <a:ext cx="2314066" cy="779271"/>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Assess against and comply with the 110 CMMC L2 Requirements and follow the L2 Assessment Process with a C3PAO. Annual Affirmation is required in SPRS</a:t>
            </a:r>
          </a:p>
        </p:txBody>
      </p:sp>
      <p:sp>
        <p:nvSpPr>
          <p:cNvPr id="27" name="Rectangle: Rounded Corners 26">
            <a:extLst>
              <a:ext uri="{FF2B5EF4-FFF2-40B4-BE49-F238E27FC236}">
                <a16:creationId xmlns:a16="http://schemas.microsoft.com/office/drawing/2014/main" id="{08D077A8-6208-6CC6-46C0-09BC213671D3}"/>
              </a:ext>
            </a:extLst>
          </p:cNvPr>
          <p:cNvSpPr/>
          <p:nvPr/>
        </p:nvSpPr>
        <p:spPr>
          <a:xfrm>
            <a:off x="8077302" y="5346824"/>
            <a:ext cx="2446380" cy="762148"/>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Trebuchet MS" panose="020B0603020202020204"/>
                <a:ea typeface="+mn-ea"/>
                <a:cs typeface="+mn-cs"/>
              </a:rPr>
              <a:t>Assess against and comply with the 24 CMMC L3 Requirements and follow the L3 Assessment Process with DCMA DIBCAC. Annual affirmation is required in SPRS </a:t>
            </a:r>
          </a:p>
        </p:txBody>
      </p:sp>
      <p:cxnSp>
        <p:nvCxnSpPr>
          <p:cNvPr id="48" name="Straight Arrow Connector 47">
            <a:extLst>
              <a:ext uri="{FF2B5EF4-FFF2-40B4-BE49-F238E27FC236}">
                <a16:creationId xmlns:a16="http://schemas.microsoft.com/office/drawing/2014/main" id="{59613E70-66D2-6438-6FA4-9A6CD7FDF1D1}"/>
              </a:ext>
            </a:extLst>
          </p:cNvPr>
          <p:cNvCxnSpPr>
            <a:cxnSpLocks/>
            <a:stCxn id="14" idx="3"/>
          </p:cNvCxnSpPr>
          <p:nvPr/>
        </p:nvCxnSpPr>
        <p:spPr>
          <a:xfrm flipV="1">
            <a:off x="2720230" y="1463353"/>
            <a:ext cx="856056" cy="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DFF336-DF4E-5E18-993F-D33FFC0C96AD}"/>
              </a:ext>
            </a:extLst>
          </p:cNvPr>
          <p:cNvCxnSpPr>
            <a:cxnSpLocks/>
            <a:stCxn id="3" idx="3"/>
            <a:endCxn id="23" idx="1"/>
          </p:cNvCxnSpPr>
          <p:nvPr/>
        </p:nvCxnSpPr>
        <p:spPr>
          <a:xfrm flipV="1">
            <a:off x="4900607" y="1439454"/>
            <a:ext cx="1927013" cy="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5326BFF-DA63-F8F6-6FD7-49634DC3F743}"/>
              </a:ext>
            </a:extLst>
          </p:cNvPr>
          <p:cNvCxnSpPr>
            <a:cxnSpLocks/>
            <a:stCxn id="3" idx="2"/>
            <a:endCxn id="11" idx="0"/>
          </p:cNvCxnSpPr>
          <p:nvPr/>
        </p:nvCxnSpPr>
        <p:spPr>
          <a:xfrm>
            <a:off x="4232608" y="1717050"/>
            <a:ext cx="904" cy="37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3017603-E5A0-6314-B31F-1905F3BDC075}"/>
              </a:ext>
            </a:extLst>
          </p:cNvPr>
          <p:cNvCxnSpPr>
            <a:cxnSpLocks/>
            <a:stCxn id="11" idx="3"/>
            <a:endCxn id="24" idx="1"/>
          </p:cNvCxnSpPr>
          <p:nvPr/>
        </p:nvCxnSpPr>
        <p:spPr>
          <a:xfrm>
            <a:off x="4901511" y="2388174"/>
            <a:ext cx="1926110" cy="3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DEA986-B8BC-4B43-CABC-0BC88968088B}"/>
              </a:ext>
            </a:extLst>
          </p:cNvPr>
          <p:cNvCxnSpPr>
            <a:cxnSpLocks/>
            <a:stCxn id="11" idx="2"/>
            <a:endCxn id="15" idx="0"/>
          </p:cNvCxnSpPr>
          <p:nvPr/>
        </p:nvCxnSpPr>
        <p:spPr>
          <a:xfrm flipH="1">
            <a:off x="4232608" y="2687340"/>
            <a:ext cx="904" cy="399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5C4D794-6D2A-89EC-F118-4664A1964CB6}"/>
              </a:ext>
            </a:extLst>
          </p:cNvPr>
          <p:cNvCxnSpPr>
            <a:cxnSpLocks/>
            <a:stCxn id="15" idx="2"/>
            <a:endCxn id="19" idx="0"/>
          </p:cNvCxnSpPr>
          <p:nvPr/>
        </p:nvCxnSpPr>
        <p:spPr>
          <a:xfrm flipH="1">
            <a:off x="4232607" y="3704376"/>
            <a:ext cx="1" cy="47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D3B0E88-8052-5785-8586-2C1CDFDCC847}"/>
              </a:ext>
            </a:extLst>
          </p:cNvPr>
          <p:cNvCxnSpPr>
            <a:cxnSpLocks/>
            <a:stCxn id="19" idx="3"/>
            <a:endCxn id="25" idx="1"/>
          </p:cNvCxnSpPr>
          <p:nvPr/>
        </p:nvCxnSpPr>
        <p:spPr>
          <a:xfrm>
            <a:off x="4918108" y="4468361"/>
            <a:ext cx="1909513" cy="2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5D778C9-CE52-66C0-4F6B-84CBDF909F54}"/>
              </a:ext>
            </a:extLst>
          </p:cNvPr>
          <p:cNvCxnSpPr>
            <a:cxnSpLocks/>
            <a:stCxn id="15" idx="3"/>
            <a:endCxn id="24" idx="2"/>
          </p:cNvCxnSpPr>
          <p:nvPr/>
        </p:nvCxnSpPr>
        <p:spPr>
          <a:xfrm flipV="1">
            <a:off x="4900607" y="2719589"/>
            <a:ext cx="3150204" cy="6760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F8DD7A9-23FF-3505-50FE-03708B097003}"/>
              </a:ext>
            </a:extLst>
          </p:cNvPr>
          <p:cNvCxnSpPr>
            <a:cxnSpLocks/>
            <a:stCxn id="19" idx="2"/>
            <a:endCxn id="26" idx="0"/>
          </p:cNvCxnSpPr>
          <p:nvPr/>
        </p:nvCxnSpPr>
        <p:spPr>
          <a:xfrm flipH="1">
            <a:off x="4229482" y="4761667"/>
            <a:ext cx="3125" cy="577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5DD42B4-30BA-A150-241D-EEA5CD13E271}"/>
              </a:ext>
            </a:extLst>
          </p:cNvPr>
          <p:cNvCxnSpPr>
            <a:cxnSpLocks/>
            <a:stCxn id="26" idx="3"/>
            <a:endCxn id="69" idx="1"/>
          </p:cNvCxnSpPr>
          <p:nvPr/>
        </p:nvCxnSpPr>
        <p:spPr>
          <a:xfrm>
            <a:off x="5386515" y="5729256"/>
            <a:ext cx="628205" cy="1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9137651-193B-DB46-10EC-BA79655F74AD}"/>
              </a:ext>
            </a:extLst>
          </p:cNvPr>
          <p:cNvCxnSpPr>
            <a:cxnSpLocks/>
            <a:stCxn id="69" idx="3"/>
            <a:endCxn id="27" idx="1"/>
          </p:cNvCxnSpPr>
          <p:nvPr/>
        </p:nvCxnSpPr>
        <p:spPr>
          <a:xfrm flipV="1">
            <a:off x="7385723" y="5727898"/>
            <a:ext cx="691579" cy="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6CE37AC-567C-6C11-4DA5-67E05EB243EE}"/>
              </a:ext>
            </a:extLst>
          </p:cNvPr>
          <p:cNvSpPr txBox="1"/>
          <p:nvPr/>
        </p:nvSpPr>
        <p:spPr>
          <a:xfrm>
            <a:off x="4241888" y="1773249"/>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77" name="TextBox 76">
            <a:extLst>
              <a:ext uri="{FF2B5EF4-FFF2-40B4-BE49-F238E27FC236}">
                <a16:creationId xmlns:a16="http://schemas.microsoft.com/office/drawing/2014/main" id="{352D6E5E-19F4-A97F-FC83-C73B0E7D2463}"/>
              </a:ext>
            </a:extLst>
          </p:cNvPr>
          <p:cNvSpPr txBox="1"/>
          <p:nvPr/>
        </p:nvSpPr>
        <p:spPr>
          <a:xfrm>
            <a:off x="5553638" y="1225433"/>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78" name="TextBox 77">
            <a:extLst>
              <a:ext uri="{FF2B5EF4-FFF2-40B4-BE49-F238E27FC236}">
                <a16:creationId xmlns:a16="http://schemas.microsoft.com/office/drawing/2014/main" id="{585119B6-687E-00FD-4D32-13BE0FBC0F7E}"/>
              </a:ext>
            </a:extLst>
          </p:cNvPr>
          <p:cNvSpPr txBox="1"/>
          <p:nvPr/>
        </p:nvSpPr>
        <p:spPr>
          <a:xfrm>
            <a:off x="5551608" y="2154016"/>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79" name="TextBox 78">
            <a:extLst>
              <a:ext uri="{FF2B5EF4-FFF2-40B4-BE49-F238E27FC236}">
                <a16:creationId xmlns:a16="http://schemas.microsoft.com/office/drawing/2014/main" id="{F13BECFD-10FA-6247-2233-71FC26611ED2}"/>
              </a:ext>
            </a:extLst>
          </p:cNvPr>
          <p:cNvSpPr txBox="1"/>
          <p:nvPr/>
        </p:nvSpPr>
        <p:spPr>
          <a:xfrm>
            <a:off x="4221655" y="494770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0" name="TextBox 79">
            <a:extLst>
              <a:ext uri="{FF2B5EF4-FFF2-40B4-BE49-F238E27FC236}">
                <a16:creationId xmlns:a16="http://schemas.microsoft.com/office/drawing/2014/main" id="{EA078BAA-B194-3512-F3DD-D4AE513DD0F5}"/>
              </a:ext>
            </a:extLst>
          </p:cNvPr>
          <p:cNvSpPr txBox="1"/>
          <p:nvPr/>
        </p:nvSpPr>
        <p:spPr>
          <a:xfrm>
            <a:off x="7489037" y="5454565"/>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1" name="TextBox 80">
            <a:extLst>
              <a:ext uri="{FF2B5EF4-FFF2-40B4-BE49-F238E27FC236}">
                <a16:creationId xmlns:a16="http://schemas.microsoft.com/office/drawing/2014/main" id="{AD791583-E6AF-16DC-EDC6-63851A738B6D}"/>
              </a:ext>
            </a:extLst>
          </p:cNvPr>
          <p:cNvSpPr txBox="1"/>
          <p:nvPr/>
        </p:nvSpPr>
        <p:spPr>
          <a:xfrm>
            <a:off x="2900294" y="124029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2" name="TextBox 81">
            <a:extLst>
              <a:ext uri="{FF2B5EF4-FFF2-40B4-BE49-F238E27FC236}">
                <a16:creationId xmlns:a16="http://schemas.microsoft.com/office/drawing/2014/main" id="{D42EC58E-51FF-B784-908A-7AADF620E483}"/>
              </a:ext>
            </a:extLst>
          </p:cNvPr>
          <p:cNvSpPr txBox="1"/>
          <p:nvPr/>
        </p:nvSpPr>
        <p:spPr>
          <a:xfrm>
            <a:off x="4221654" y="2741965"/>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3" name="TextBox 82">
            <a:extLst>
              <a:ext uri="{FF2B5EF4-FFF2-40B4-BE49-F238E27FC236}">
                <a16:creationId xmlns:a16="http://schemas.microsoft.com/office/drawing/2014/main" id="{51D3B1F3-AC85-6F1D-76CA-B7C4F9E762BA}"/>
              </a:ext>
            </a:extLst>
          </p:cNvPr>
          <p:cNvSpPr txBox="1"/>
          <p:nvPr/>
        </p:nvSpPr>
        <p:spPr>
          <a:xfrm>
            <a:off x="5558374" y="3150887"/>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4" name="TextBox 83">
            <a:extLst>
              <a:ext uri="{FF2B5EF4-FFF2-40B4-BE49-F238E27FC236}">
                <a16:creationId xmlns:a16="http://schemas.microsoft.com/office/drawing/2014/main" id="{8C2CB589-474E-C1D3-E7E6-358826C69939}"/>
              </a:ext>
            </a:extLst>
          </p:cNvPr>
          <p:cNvSpPr txBox="1"/>
          <p:nvPr/>
        </p:nvSpPr>
        <p:spPr>
          <a:xfrm>
            <a:off x="5559519" y="4177004"/>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2F1A"/>
                </a:solidFill>
                <a:effectLst/>
                <a:uLnTx/>
                <a:uFillTx/>
                <a:latin typeface="Trebuchet MS" panose="020B0603020202020204"/>
                <a:ea typeface="+mn-ea"/>
                <a:cs typeface="+mn-cs"/>
              </a:rPr>
              <a:t>No</a:t>
            </a:r>
            <a:endParaRPr kumimoji="0" lang="en-US" sz="1800" b="0" i="0" u="none" strike="noStrike" kern="1200" cap="none" spc="0" normalizeH="0" baseline="0" noProof="0" dirty="0">
              <a:ln>
                <a:noFill/>
              </a:ln>
              <a:solidFill>
                <a:srgbClr val="C42F1A"/>
              </a:solidFill>
              <a:effectLst/>
              <a:uLnTx/>
              <a:uFillTx/>
              <a:latin typeface="Trebuchet MS" panose="020B0603020202020204"/>
              <a:ea typeface="+mn-ea"/>
              <a:cs typeface="+mn-cs"/>
            </a:endParaRPr>
          </a:p>
        </p:txBody>
      </p:sp>
      <p:sp>
        <p:nvSpPr>
          <p:cNvPr id="85" name="TextBox 84">
            <a:extLst>
              <a:ext uri="{FF2B5EF4-FFF2-40B4-BE49-F238E27FC236}">
                <a16:creationId xmlns:a16="http://schemas.microsoft.com/office/drawing/2014/main" id="{202567A6-E2CE-694A-2A7A-A50D9920BD4F}"/>
              </a:ext>
            </a:extLst>
          </p:cNvPr>
          <p:cNvSpPr txBox="1"/>
          <p:nvPr/>
        </p:nvSpPr>
        <p:spPr>
          <a:xfrm>
            <a:off x="4221656" y="3773939"/>
            <a:ext cx="48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Trebuchet MS" panose="020B0603020202020204"/>
                <a:ea typeface="+mn-ea"/>
                <a:cs typeface="+mn-cs"/>
              </a:rPr>
              <a:t>Yes</a:t>
            </a:r>
            <a:endParaRPr kumimoji="0" lang="en-US" sz="1800" b="0" i="0" u="none" strike="noStrike" kern="1200" cap="none" spc="0" normalizeH="0" baseline="0" noProof="0" dirty="0">
              <a:ln>
                <a:noFill/>
              </a:ln>
              <a:solidFill>
                <a:srgbClr val="00B050"/>
              </a:solidFill>
              <a:effectLst/>
              <a:uLnTx/>
              <a:uFillTx/>
              <a:latin typeface="Trebuchet MS" panose="020B0603020202020204"/>
              <a:ea typeface="+mn-ea"/>
              <a:cs typeface="+mn-cs"/>
            </a:endParaRPr>
          </a:p>
        </p:txBody>
      </p:sp>
      <p:sp>
        <p:nvSpPr>
          <p:cNvPr id="86" name="Rectangle: Rounded Corners 85">
            <a:extLst>
              <a:ext uri="{FF2B5EF4-FFF2-40B4-BE49-F238E27FC236}">
                <a16:creationId xmlns:a16="http://schemas.microsoft.com/office/drawing/2014/main" id="{21761859-65E0-76E2-CBA9-F00190412442}"/>
              </a:ext>
            </a:extLst>
          </p:cNvPr>
          <p:cNvSpPr/>
          <p:nvPr/>
        </p:nvSpPr>
        <p:spPr>
          <a:xfrm>
            <a:off x="732505" y="2553047"/>
            <a:ext cx="993796" cy="294677"/>
          </a:xfrm>
          <a:prstGeom prst="roundRect">
            <a:avLst/>
          </a:prstGeom>
          <a:solidFill>
            <a:schemeClr val="accent1">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Process Starts/Ends</a:t>
            </a:r>
          </a:p>
        </p:txBody>
      </p:sp>
      <p:sp>
        <p:nvSpPr>
          <p:cNvPr id="89" name="Rectangle 88">
            <a:extLst>
              <a:ext uri="{FF2B5EF4-FFF2-40B4-BE49-F238E27FC236}">
                <a16:creationId xmlns:a16="http://schemas.microsoft.com/office/drawing/2014/main" id="{C9D43304-5B25-D113-5F4F-0A86F066664D}"/>
              </a:ext>
            </a:extLst>
          </p:cNvPr>
          <p:cNvSpPr/>
          <p:nvPr/>
        </p:nvSpPr>
        <p:spPr>
          <a:xfrm>
            <a:off x="569865" y="2413285"/>
            <a:ext cx="1333287" cy="9542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44B378D0-6DE9-46AC-AEA4-D6CF089E0029}"/>
              </a:ext>
            </a:extLst>
          </p:cNvPr>
          <p:cNvSpPr/>
          <p:nvPr/>
        </p:nvSpPr>
        <p:spPr>
          <a:xfrm>
            <a:off x="3564609" y="1167733"/>
            <a:ext cx="1335998" cy="54931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Department of Defense?</a:t>
            </a:r>
          </a:p>
        </p:txBody>
      </p:sp>
      <p:sp>
        <p:nvSpPr>
          <p:cNvPr id="15" name="Rectangle 14">
            <a:extLst>
              <a:ext uri="{FF2B5EF4-FFF2-40B4-BE49-F238E27FC236}">
                <a16:creationId xmlns:a16="http://schemas.microsoft.com/office/drawing/2014/main" id="{83EDB6FB-AC01-997E-0604-A65988CBC5CB}"/>
              </a:ext>
            </a:extLst>
          </p:cNvPr>
          <p:cNvSpPr/>
          <p:nvPr/>
        </p:nvSpPr>
        <p:spPr>
          <a:xfrm>
            <a:off x="3564608" y="3086898"/>
            <a:ext cx="1335999" cy="617478"/>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a:ea typeface="+mn-ea"/>
                <a:cs typeface="+mn-cs"/>
              </a:rPr>
              <a:t>FCI and CUI?</a:t>
            </a:r>
          </a:p>
        </p:txBody>
      </p:sp>
      <p:sp>
        <p:nvSpPr>
          <p:cNvPr id="19" name="Rectangle 18">
            <a:extLst>
              <a:ext uri="{FF2B5EF4-FFF2-40B4-BE49-F238E27FC236}">
                <a16:creationId xmlns:a16="http://schemas.microsoft.com/office/drawing/2014/main" id="{E7BAA7EF-E81B-58AE-0BDD-826F0F4A7B05}"/>
              </a:ext>
            </a:extLst>
          </p:cNvPr>
          <p:cNvSpPr/>
          <p:nvPr/>
        </p:nvSpPr>
        <p:spPr>
          <a:xfrm>
            <a:off x="3547105" y="4175054"/>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Contract Requirement for L2/L3 Certification?</a:t>
            </a:r>
          </a:p>
        </p:txBody>
      </p:sp>
      <p:sp>
        <p:nvSpPr>
          <p:cNvPr id="69" name="Rectangle 68">
            <a:extLst>
              <a:ext uri="{FF2B5EF4-FFF2-40B4-BE49-F238E27FC236}">
                <a16:creationId xmlns:a16="http://schemas.microsoft.com/office/drawing/2014/main" id="{8685B9D8-AEC7-1FEA-DE20-CB4FFEDCD573}"/>
              </a:ext>
            </a:extLst>
          </p:cNvPr>
          <p:cNvSpPr/>
          <p:nvPr/>
        </p:nvSpPr>
        <p:spPr>
          <a:xfrm>
            <a:off x="6014720" y="5437643"/>
            <a:ext cx="1371003" cy="586613"/>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Contract Requirement for L3 Certification?</a:t>
            </a:r>
          </a:p>
        </p:txBody>
      </p:sp>
      <p:sp>
        <p:nvSpPr>
          <p:cNvPr id="73" name="Rectangle 72">
            <a:extLst>
              <a:ext uri="{FF2B5EF4-FFF2-40B4-BE49-F238E27FC236}">
                <a16:creationId xmlns:a16="http://schemas.microsoft.com/office/drawing/2014/main" id="{773F8315-8F9B-7572-AFA1-E4E42D85EBE7}"/>
              </a:ext>
            </a:extLst>
          </p:cNvPr>
          <p:cNvSpPr/>
          <p:nvPr/>
        </p:nvSpPr>
        <p:spPr>
          <a:xfrm>
            <a:off x="751111" y="2908548"/>
            <a:ext cx="956417" cy="288927"/>
          </a:xfrm>
          <a:prstGeom prst="rect">
            <a:avLst/>
          </a:prstGeom>
          <a:solidFill>
            <a:srgbClr val="3C6BBE"/>
          </a:solidFill>
          <a:ln>
            <a:solidFill>
              <a:srgbClr val="3C6B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panose="020B0603020202020204"/>
                <a:ea typeface="+mn-ea"/>
                <a:cs typeface="+mn-cs"/>
              </a:rPr>
              <a:t>Decision</a:t>
            </a:r>
          </a:p>
        </p:txBody>
      </p:sp>
      <p:sp>
        <p:nvSpPr>
          <p:cNvPr id="7" name="TextBox 6">
            <a:extLst>
              <a:ext uri="{FF2B5EF4-FFF2-40B4-BE49-F238E27FC236}">
                <a16:creationId xmlns:a16="http://schemas.microsoft.com/office/drawing/2014/main" id="{05B7D3B4-732C-7564-B455-7CEB707572EE}"/>
              </a:ext>
            </a:extLst>
          </p:cNvPr>
          <p:cNvSpPr txBox="1"/>
          <p:nvPr/>
        </p:nvSpPr>
        <p:spPr>
          <a:xfrm>
            <a:off x="508724" y="3960780"/>
            <a:ext cx="2296438" cy="2331407"/>
          </a:xfrm>
          <a:prstGeom prst="rect">
            <a:avLst/>
          </a:prstGeom>
          <a:solidFill>
            <a:schemeClr val="bg1">
              <a:lumMod val="85000"/>
            </a:schemeClr>
          </a:solidFill>
          <a:ln w="12700">
            <a:solidFill>
              <a:schemeClr val="tx1"/>
            </a:solidFill>
          </a:ln>
          <a:effectLst>
            <a:softEdge rad="3175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panose="020B0603020202020204"/>
                <a:ea typeface="+mn-ea"/>
                <a:cs typeface="+mn-cs"/>
              </a:rPr>
              <a:t>Resources:</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L1</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5">
                  <a:extLst>
                    <a:ext uri="{A12FA001-AC4F-418D-AE19-62706E023703}">
                      <ahyp:hlinkClr xmlns:ahyp="http://schemas.microsoft.com/office/drawing/2018/hyperlinkcolor" val="tx"/>
                    </a:ext>
                  </a:extLst>
                </a:hlinkClick>
              </a:rPr>
              <a:t>CMMC L1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6">
                  <a:extLst>
                    <a:ext uri="{A12FA001-AC4F-418D-AE19-62706E023703}">
                      <ahyp:hlinkClr xmlns:ahyp="http://schemas.microsoft.com/office/drawing/2018/hyperlinkcolor" val="tx"/>
                    </a:ext>
                  </a:extLst>
                </a:hlinkClick>
              </a:rPr>
              <a:t>CMMC L1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L2</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CMMC L2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8">
                  <a:extLst>
                    <a:ext uri="{A12FA001-AC4F-418D-AE19-62706E023703}">
                      <ahyp:hlinkClr xmlns:ahyp="http://schemas.microsoft.com/office/drawing/2018/hyperlinkcolor" val="tx"/>
                    </a:ext>
                  </a:extLst>
                </a:hlinkClick>
              </a:rPr>
              <a:t>CMMC L2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9">
                <a:extLst>
                  <a:ext uri="{A12FA001-AC4F-418D-AE19-62706E023703}">
                    <ahyp:hlinkClr xmlns:ahyp="http://schemas.microsoft.com/office/drawing/2018/hyperlinkcolor" val="tx"/>
                  </a:ext>
                </a:extLst>
              </a:hlinkClick>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rPr>
              <a:t>CMMC L3 </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CMMC L3 Scoping Guide </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hlinkClick r:id="rId11">
                  <a:extLst>
                    <a:ext uri="{A12FA001-AC4F-418D-AE19-62706E023703}">
                      <ahyp:hlinkClr xmlns:ahyp="http://schemas.microsoft.com/office/drawing/2018/hyperlinkcolor" val="tx"/>
                    </a:ext>
                  </a:extLst>
                </a:hlinkClick>
              </a:rPr>
              <a:t>CMMC L3 Assessment Guide</a:t>
            </a:r>
            <a:endParaRPr kumimoji="0" lang="en-US" sz="1100" b="0" i="0" u="none" strike="noStrike" kern="1200" cap="none" spc="0" normalizeH="0" baseline="0" noProof="0" dirty="0">
              <a:ln>
                <a:noFill/>
              </a:ln>
              <a:solidFill>
                <a:srgbClr val="28517A"/>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9EC01680-6186-9060-2AF7-6B321E53B2DA}"/>
              </a:ext>
            </a:extLst>
          </p:cNvPr>
          <p:cNvSpPr txBox="1"/>
          <p:nvPr/>
        </p:nvSpPr>
        <p:spPr>
          <a:xfrm>
            <a:off x="5189523" y="6501146"/>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Cybersecurity Maturity Model Certification Model Overview Version 2.13 | September 2024,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https://dodcio.defense.gov/Portals/0/Documents/CMMC/ModelOverview.pdf </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Rectangle: Rounded Corners 9">
            <a:extLst>
              <a:ext uri="{FF2B5EF4-FFF2-40B4-BE49-F238E27FC236}">
                <a16:creationId xmlns:a16="http://schemas.microsoft.com/office/drawing/2014/main" id="{7442ABC7-D084-78CA-D810-326A28406D4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340925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section:</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Section Summary</a:t>
            </a:r>
          </a:p>
          <a:p>
            <a:pPr marL="0" indent="0">
              <a:buNone/>
            </a:pPr>
            <a:r>
              <a:rPr lang="en-US" sz="1700" dirty="0"/>
              <a:t>The objectives of this section are:</a:t>
            </a:r>
          </a:p>
          <a:p>
            <a:pPr lvl="1"/>
            <a:r>
              <a:rPr lang="en-US" dirty="0"/>
              <a:t>Provide understanding of the importance of cybersecurity;</a:t>
            </a:r>
          </a:p>
          <a:p>
            <a:pPr lvl="1"/>
            <a:r>
              <a:rPr lang="en-US" dirty="0"/>
              <a:t>Provide understanding of the CIA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333832E8-C6CA-4734-DB76-662C83433C1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30" name="Group 29">
            <a:extLst>
              <a:ext uri="{FF2B5EF4-FFF2-40B4-BE49-F238E27FC236}">
                <a16:creationId xmlns:a16="http://schemas.microsoft.com/office/drawing/2014/main" id="{4AEAD8A4-5AB0-0DE2-6C00-C2C7F4A690DA}"/>
              </a:ext>
            </a:extLst>
          </p:cNvPr>
          <p:cNvGrpSpPr/>
          <p:nvPr/>
        </p:nvGrpSpPr>
        <p:grpSpPr>
          <a:xfrm>
            <a:off x="2787275" y="5198321"/>
            <a:ext cx="4494879" cy="1577355"/>
            <a:chOff x="2787275" y="5211021"/>
            <a:chExt cx="4494879" cy="1577355"/>
          </a:xfrm>
        </p:grpSpPr>
        <p:grpSp>
          <p:nvGrpSpPr>
            <p:cNvPr id="31" name="Group 30">
              <a:extLst>
                <a:ext uri="{FF2B5EF4-FFF2-40B4-BE49-F238E27FC236}">
                  <a16:creationId xmlns:a16="http://schemas.microsoft.com/office/drawing/2014/main" id="{CD7B99D1-39C4-D9D7-7C3D-66236C030635}"/>
                </a:ext>
              </a:extLst>
            </p:cNvPr>
            <p:cNvGrpSpPr/>
            <p:nvPr/>
          </p:nvGrpSpPr>
          <p:grpSpPr>
            <a:xfrm>
              <a:off x="2787275" y="5211021"/>
              <a:ext cx="4494879" cy="1577355"/>
              <a:chOff x="2787275" y="5211021"/>
              <a:chExt cx="4494879" cy="1577355"/>
            </a:xfrm>
          </p:grpSpPr>
          <p:grpSp>
            <p:nvGrpSpPr>
              <p:cNvPr id="33" name="Group 32">
                <a:extLst>
                  <a:ext uri="{FF2B5EF4-FFF2-40B4-BE49-F238E27FC236}">
                    <a16:creationId xmlns:a16="http://schemas.microsoft.com/office/drawing/2014/main" id="{01D16C4B-78F0-D194-1C63-1FC09F875FCF}"/>
                  </a:ext>
                </a:extLst>
              </p:cNvPr>
              <p:cNvGrpSpPr/>
              <p:nvPr/>
            </p:nvGrpSpPr>
            <p:grpSpPr>
              <a:xfrm>
                <a:off x="2787275" y="5211021"/>
                <a:ext cx="4494879" cy="1577355"/>
                <a:chOff x="605931" y="4849067"/>
                <a:chExt cx="4494879" cy="1577355"/>
              </a:xfrm>
            </p:grpSpPr>
            <p:sp>
              <p:nvSpPr>
                <p:cNvPr id="37" name="TextBox 36">
                  <a:extLst>
                    <a:ext uri="{FF2B5EF4-FFF2-40B4-BE49-F238E27FC236}">
                      <a16:creationId xmlns:a16="http://schemas.microsoft.com/office/drawing/2014/main" id="{855B14B8-F09E-14F5-135B-AAD23C3C5E97}"/>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38" name="Plus Sign 37">
                  <a:extLst>
                    <a:ext uri="{FF2B5EF4-FFF2-40B4-BE49-F238E27FC236}">
                      <a16:creationId xmlns:a16="http://schemas.microsoft.com/office/drawing/2014/main" id="{4F7AA96B-C5F1-DA4C-2199-ADD457C3F933}"/>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Rounded Corners 33">
                <a:extLst>
                  <a:ext uri="{FF2B5EF4-FFF2-40B4-BE49-F238E27FC236}">
                    <a16:creationId xmlns:a16="http://schemas.microsoft.com/office/drawing/2014/main" id="{F458B783-AA4D-74FD-A9AB-345CB23C55AE}"/>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35" name="Rectangle: Rounded Corners 34">
                <a:extLst>
                  <a:ext uri="{FF2B5EF4-FFF2-40B4-BE49-F238E27FC236}">
                    <a16:creationId xmlns:a16="http://schemas.microsoft.com/office/drawing/2014/main" id="{E9F4C20C-5D80-6338-C2D9-9177AFD31C94}"/>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36" name="Rectangle: Rounded Corners 35">
                <a:extLst>
                  <a:ext uri="{FF2B5EF4-FFF2-40B4-BE49-F238E27FC236}">
                    <a16:creationId xmlns:a16="http://schemas.microsoft.com/office/drawing/2014/main" id="{C6AECFF6-010E-0168-15CD-FC028BC61E84}"/>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32" name="Rectangle: Rounded Corners 31">
              <a:extLst>
                <a:ext uri="{FF2B5EF4-FFF2-40B4-BE49-F238E27FC236}">
                  <a16:creationId xmlns:a16="http://schemas.microsoft.com/office/drawing/2014/main" id="{FF4B71A1-71C6-EF26-037A-C83317A68508}"/>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84969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6A7AB-DAB9-9B18-491C-C63ED9876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3E4A9-3AD4-C1F4-4666-FF1A5A935A09}"/>
              </a:ext>
            </a:extLst>
          </p:cNvPr>
          <p:cNvSpPr>
            <a:spLocks noGrp="1"/>
          </p:cNvSpPr>
          <p:nvPr>
            <p:ph type="title"/>
          </p:nvPr>
        </p:nvSpPr>
        <p:spPr>
          <a:xfrm>
            <a:off x="651353" y="365125"/>
            <a:ext cx="10702447" cy="795969"/>
          </a:xfrm>
        </p:spPr>
        <p:txBody>
          <a:bodyPr/>
          <a:lstStyle/>
          <a:p>
            <a:r>
              <a:rPr lang="en-US" dirty="0"/>
              <a:t>Identify Assessment Scope</a:t>
            </a:r>
          </a:p>
        </p:txBody>
      </p:sp>
      <p:sp>
        <p:nvSpPr>
          <p:cNvPr id="3" name="Content Placeholder 2">
            <a:extLst>
              <a:ext uri="{FF2B5EF4-FFF2-40B4-BE49-F238E27FC236}">
                <a16:creationId xmlns:a16="http://schemas.microsoft.com/office/drawing/2014/main" id="{3093A55B-8BB1-F4FE-B4AC-E0908FFBF689}"/>
              </a:ext>
            </a:extLst>
          </p:cNvPr>
          <p:cNvSpPr>
            <a:spLocks noGrp="1"/>
          </p:cNvSpPr>
          <p:nvPr>
            <p:ph idx="1"/>
          </p:nvPr>
        </p:nvSpPr>
        <p:spPr>
          <a:xfrm>
            <a:off x="543198" y="1299411"/>
            <a:ext cx="10057069" cy="4892841"/>
          </a:xfrm>
        </p:spPr>
        <p:txBody>
          <a:bodyPr>
            <a:normAutofit/>
          </a:bodyPr>
          <a:lstStyle/>
          <a:p>
            <a:r>
              <a:rPr lang="en-US" sz="2400" dirty="0"/>
              <a:t>Prior to conducting any CMMC assessment, the assessment scope needs to be identified.</a:t>
            </a:r>
          </a:p>
          <a:p>
            <a:r>
              <a:rPr lang="en-US" sz="2400" dirty="0"/>
              <a:t>The scope will always include assets that:</a:t>
            </a:r>
          </a:p>
          <a:p>
            <a:pPr lvl="1"/>
            <a:r>
              <a:rPr lang="en-US" sz="2200" b="1" dirty="0"/>
              <a:t>Process </a:t>
            </a:r>
            <a:r>
              <a:rPr lang="en-US" sz="2200" dirty="0"/>
              <a:t>– FCI/CUI can be used by an asset </a:t>
            </a:r>
          </a:p>
          <a:p>
            <a:pPr lvl="1"/>
            <a:r>
              <a:rPr lang="en-US" sz="2200" b="1" dirty="0"/>
              <a:t>Store </a:t>
            </a:r>
            <a:r>
              <a:rPr lang="en-US" sz="2200" dirty="0"/>
              <a:t>– FCI/CUI is inactive or at rest </a:t>
            </a:r>
          </a:p>
          <a:p>
            <a:pPr lvl="1"/>
            <a:r>
              <a:rPr lang="en-US" sz="2200" b="1" dirty="0"/>
              <a:t>Transmit</a:t>
            </a:r>
            <a:r>
              <a:rPr lang="en-US" sz="2200" dirty="0"/>
              <a:t> – FCI/CUI is being transferred from one asset to another asset</a:t>
            </a:r>
          </a:p>
          <a:p>
            <a:r>
              <a:rPr lang="en-US" sz="2400" dirty="0"/>
              <a:t>Consider people, technology, facilities and external service providers (ESP) within the boundary scope</a:t>
            </a:r>
          </a:p>
          <a:p>
            <a:r>
              <a:rPr lang="en-US" sz="2400" dirty="0"/>
              <a:t>Use the CMMC Scoping Guides for additional details and specifics for each CMMC Level’s additional requirements</a:t>
            </a:r>
          </a:p>
          <a:p>
            <a:pPr marL="457200" lvl="1" indent="0">
              <a:buNone/>
            </a:pPr>
            <a:endParaRPr lang="en-US" sz="2100" dirty="0"/>
          </a:p>
        </p:txBody>
      </p:sp>
      <p:sp>
        <p:nvSpPr>
          <p:cNvPr id="5" name="Slide Number Placeholder 4">
            <a:extLst>
              <a:ext uri="{FF2B5EF4-FFF2-40B4-BE49-F238E27FC236}">
                <a16:creationId xmlns:a16="http://schemas.microsoft.com/office/drawing/2014/main" id="{049D3310-7653-DB23-A5E6-8B4C2D489E16}"/>
              </a:ext>
            </a:extLst>
          </p:cNvPr>
          <p:cNvSpPr>
            <a:spLocks noGrp="1"/>
          </p:cNvSpPr>
          <p:nvPr>
            <p:ph type="sldNum" sz="quarter" idx="12"/>
          </p:nvPr>
        </p:nvSpPr>
        <p:spPr/>
        <p:txBody>
          <a:bodyPr/>
          <a:lstStyle/>
          <a:p>
            <a:fld id="{EBCD8977-B073-4460-AE63-2BD9EC7B16E4}" type="slidenum">
              <a:rPr lang="en-US" smtClean="0"/>
              <a:t>50</a:t>
            </a:fld>
            <a:endParaRPr lang="en-US" dirty="0"/>
          </a:p>
        </p:txBody>
      </p:sp>
      <p:pic>
        <p:nvPicPr>
          <p:cNvPr id="6" name="Picture 5">
            <a:extLst>
              <a:ext uri="{FF2B5EF4-FFF2-40B4-BE49-F238E27FC236}">
                <a16:creationId xmlns:a16="http://schemas.microsoft.com/office/drawing/2014/main" id="{D085AB3F-71E6-1FD9-DC1F-ED6064CE683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488480C2-F368-8E7B-A5AE-FA26B24F8F41}"/>
              </a:ext>
            </a:extLst>
          </p:cNvPr>
          <p:cNvSpPr txBox="1"/>
          <p:nvPr/>
        </p:nvSpPr>
        <p:spPr>
          <a:xfrm>
            <a:off x="5189523" y="6518798"/>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D584B266-2381-3E24-7783-EE4C225C775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Oval 6">
            <a:extLst>
              <a:ext uri="{FF2B5EF4-FFF2-40B4-BE49-F238E27FC236}">
                <a16:creationId xmlns:a16="http://schemas.microsoft.com/office/drawing/2014/main" id="{F99EBC29-A67F-EB32-A832-40F0482F781B}"/>
              </a:ext>
            </a:extLst>
          </p:cNvPr>
          <p:cNvSpPr/>
          <p:nvPr/>
        </p:nvSpPr>
        <p:spPr>
          <a:xfrm>
            <a:off x="8212576" y="1738488"/>
            <a:ext cx="3550445" cy="19191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07C01278-3FEF-C1DC-0629-F1C00029CDF5}"/>
              </a:ext>
            </a:extLst>
          </p:cNvPr>
          <p:cNvGraphicFramePr/>
          <p:nvPr/>
        </p:nvGraphicFramePr>
        <p:xfrm>
          <a:off x="9033977" y="2231114"/>
          <a:ext cx="1907642" cy="1313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812366D-ECF9-653B-E96C-47FCCD678A40}"/>
              </a:ext>
            </a:extLst>
          </p:cNvPr>
          <p:cNvSpPr txBox="1"/>
          <p:nvPr/>
        </p:nvSpPr>
        <p:spPr>
          <a:xfrm>
            <a:off x="9430408" y="1792624"/>
            <a:ext cx="1114779" cy="369332"/>
          </a:xfrm>
          <a:prstGeom prst="rect">
            <a:avLst/>
          </a:prstGeom>
          <a:noFill/>
        </p:spPr>
        <p:txBody>
          <a:bodyPr wrap="square" rtlCol="0">
            <a:spAutoFit/>
          </a:bodyPr>
          <a:lstStyle/>
          <a:p>
            <a:r>
              <a:rPr lang="en-US" dirty="0">
                <a:solidFill>
                  <a:schemeClr val="bg1"/>
                </a:solidFill>
              </a:rPr>
              <a:t>Network</a:t>
            </a:r>
          </a:p>
        </p:txBody>
      </p:sp>
      <p:sp>
        <p:nvSpPr>
          <p:cNvPr id="9" name="Rectangle: Rounded Corners 8">
            <a:extLst>
              <a:ext uri="{FF2B5EF4-FFF2-40B4-BE49-F238E27FC236}">
                <a16:creationId xmlns:a16="http://schemas.microsoft.com/office/drawing/2014/main" id="{EA5C2EA4-7BEE-494C-4C0C-1578D81FEDB2}"/>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616321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CMMC Assessment Asset Categories</a:t>
            </a:r>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51</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10" name="TextBox 9">
            <a:extLst>
              <a:ext uri="{FF2B5EF4-FFF2-40B4-BE49-F238E27FC236}">
                <a16:creationId xmlns:a16="http://schemas.microsoft.com/office/drawing/2014/main" id="{E5E6BFE8-5554-AEA6-949A-023E32B0272C}"/>
              </a:ext>
            </a:extLst>
          </p:cNvPr>
          <p:cNvSpPr txBox="1"/>
          <p:nvPr/>
        </p:nvSpPr>
        <p:spPr>
          <a:xfrm>
            <a:off x="1800481" y="6338936"/>
            <a:ext cx="5485547" cy="338554"/>
          </a:xfrm>
          <a:prstGeom prst="rect">
            <a:avLst/>
          </a:prstGeom>
          <a:noFill/>
        </p:spPr>
        <p:txBody>
          <a:bodyPr wrap="square" rtlCol="0">
            <a:spAutoFit/>
          </a:bodyPr>
          <a:lstStyle/>
          <a:p>
            <a:r>
              <a:rPr lang="en-US" sz="800" dirty="0"/>
              <a:t>* Security Protection Assets (SPA) are assessed against related requirements only if outside of scoping boundary</a:t>
            </a:r>
          </a:p>
          <a:p>
            <a:r>
              <a:rPr lang="en-US" sz="800" dirty="0"/>
              <a:t>** Contractor Risk Managed Assets must be ready to be assessed against all requirements</a:t>
            </a:r>
          </a:p>
        </p:txBody>
      </p:sp>
      <p:sp>
        <p:nvSpPr>
          <p:cNvPr id="12" name="Content Placeholder 2">
            <a:extLst>
              <a:ext uri="{FF2B5EF4-FFF2-40B4-BE49-F238E27FC236}">
                <a16:creationId xmlns:a16="http://schemas.microsoft.com/office/drawing/2014/main" id="{16006E79-FC5C-1432-9912-9865E92526D8}"/>
              </a:ext>
            </a:extLst>
          </p:cNvPr>
          <p:cNvSpPr txBox="1">
            <a:spLocks/>
          </p:cNvSpPr>
          <p:nvPr/>
        </p:nvSpPr>
        <p:spPr>
          <a:xfrm>
            <a:off x="543199" y="5092707"/>
            <a:ext cx="8312044" cy="12920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300"/>
              </a:spcBef>
            </a:pPr>
            <a:r>
              <a:rPr lang="en-US" sz="1400" dirty="0"/>
              <a:t>For all assets (people, facilities, technologies, service providers), the contractor is required to:</a:t>
            </a:r>
          </a:p>
          <a:p>
            <a:pPr lvl="1">
              <a:spcBef>
                <a:spcPts val="300"/>
              </a:spcBef>
            </a:pPr>
            <a:r>
              <a:rPr lang="en-US" sz="1400" dirty="0"/>
              <a:t>Document assets inventory</a:t>
            </a:r>
          </a:p>
          <a:p>
            <a:pPr lvl="1">
              <a:spcBef>
                <a:spcPts val="300"/>
              </a:spcBef>
            </a:pPr>
            <a:r>
              <a:rPr lang="en-US" sz="1400" dirty="0"/>
              <a:t>Document assets in System Security Plan (SSP) and </a:t>
            </a:r>
          </a:p>
          <a:p>
            <a:pPr lvl="1">
              <a:spcBef>
                <a:spcPts val="300"/>
              </a:spcBef>
            </a:pPr>
            <a:r>
              <a:rPr lang="en-US" sz="1400" dirty="0"/>
              <a:t>Provide a network diagram of the assessment scope (to include assets) to facilitate scoping discussions during the pre-assessment.</a:t>
            </a:r>
          </a:p>
        </p:txBody>
      </p:sp>
      <p:sp>
        <p:nvSpPr>
          <p:cNvPr id="11" name="Content Placeholder 2">
            <a:extLst>
              <a:ext uri="{FF2B5EF4-FFF2-40B4-BE49-F238E27FC236}">
                <a16:creationId xmlns:a16="http://schemas.microsoft.com/office/drawing/2014/main" id="{C18C1C22-9D4A-226B-F2FD-386A0DCE6EBD}"/>
              </a:ext>
            </a:extLst>
          </p:cNvPr>
          <p:cNvSpPr txBox="1">
            <a:spLocks/>
          </p:cNvSpPr>
          <p:nvPr/>
        </p:nvSpPr>
        <p:spPr>
          <a:xfrm>
            <a:off x="252027" y="1063090"/>
            <a:ext cx="9354563" cy="6596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Use the appropriate CMMC Assessment and Scoping Guides to understand requirements and to categorize all assets.</a:t>
            </a:r>
          </a:p>
        </p:txBody>
      </p:sp>
      <p:grpSp>
        <p:nvGrpSpPr>
          <p:cNvPr id="17" name="Group 16">
            <a:extLst>
              <a:ext uri="{FF2B5EF4-FFF2-40B4-BE49-F238E27FC236}">
                <a16:creationId xmlns:a16="http://schemas.microsoft.com/office/drawing/2014/main" id="{D9881F46-C6C7-BFA4-2C4C-F961A78F3947}"/>
              </a:ext>
            </a:extLst>
          </p:cNvPr>
          <p:cNvGrpSpPr/>
          <p:nvPr/>
        </p:nvGrpSpPr>
        <p:grpSpPr>
          <a:xfrm>
            <a:off x="716118" y="1972202"/>
            <a:ext cx="2743200" cy="3017520"/>
            <a:chOff x="645512" y="1361510"/>
            <a:chExt cx="2476500" cy="4912378"/>
          </a:xfrm>
        </p:grpSpPr>
        <p:sp>
          <p:nvSpPr>
            <p:cNvPr id="18" name="Rectangle 17">
              <a:extLst>
                <a:ext uri="{FF2B5EF4-FFF2-40B4-BE49-F238E27FC236}">
                  <a16:creationId xmlns:a16="http://schemas.microsoft.com/office/drawing/2014/main" id="{B080986C-3DF1-67C5-18EB-12E3C690219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L1</a:t>
              </a:r>
            </a:p>
          </p:txBody>
        </p:sp>
        <p:sp>
          <p:nvSpPr>
            <p:cNvPr id="19" name="Rectangle 18">
              <a:extLst>
                <a:ext uri="{FF2B5EF4-FFF2-40B4-BE49-F238E27FC236}">
                  <a16:creationId xmlns:a16="http://schemas.microsoft.com/office/drawing/2014/main" id="{4089ABEF-19FF-FF12-BCC4-967BB08A747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FCI Assets</a:t>
              </a:r>
            </a:p>
            <a:p>
              <a:pPr marL="285750" indent="-285750">
                <a:buFont typeface="Arial" panose="020B0604020202020204" pitchFamily="34" charset="0"/>
                <a:buChar char="•"/>
              </a:pPr>
              <a:r>
                <a:rPr lang="en-US" dirty="0">
                  <a:solidFill>
                    <a:schemeClr val="tx1"/>
                  </a:solidFill>
                </a:rPr>
                <a:t>Out-of-Scope Assets</a:t>
              </a:r>
            </a:p>
            <a:p>
              <a:pPr marL="285750" indent="-285750">
                <a:buFont typeface="Arial" panose="020B0604020202020204" pitchFamily="34" charset="0"/>
                <a:buChar char="•"/>
              </a:pPr>
              <a:r>
                <a:rPr lang="en-US" dirty="0">
                  <a:solidFill>
                    <a:schemeClr val="tx1"/>
                  </a:solidFill>
                </a:rPr>
                <a:t>Specialized Assets</a:t>
              </a:r>
            </a:p>
          </p:txBody>
        </p:sp>
      </p:grpSp>
      <p:grpSp>
        <p:nvGrpSpPr>
          <p:cNvPr id="20" name="Group 19">
            <a:extLst>
              <a:ext uri="{FF2B5EF4-FFF2-40B4-BE49-F238E27FC236}">
                <a16:creationId xmlns:a16="http://schemas.microsoft.com/office/drawing/2014/main" id="{2E1FE8F5-7E82-06E3-9571-44CDFF4042B0}"/>
              </a:ext>
            </a:extLst>
          </p:cNvPr>
          <p:cNvGrpSpPr/>
          <p:nvPr/>
        </p:nvGrpSpPr>
        <p:grpSpPr>
          <a:xfrm>
            <a:off x="6690468" y="1972146"/>
            <a:ext cx="2743200" cy="3017520"/>
            <a:chOff x="645512" y="1361510"/>
            <a:chExt cx="2476500" cy="4912378"/>
          </a:xfrm>
        </p:grpSpPr>
        <p:sp>
          <p:nvSpPr>
            <p:cNvPr id="21" name="Rectangle 20">
              <a:extLst>
                <a:ext uri="{FF2B5EF4-FFF2-40B4-BE49-F238E27FC236}">
                  <a16:creationId xmlns:a16="http://schemas.microsoft.com/office/drawing/2014/main" id="{7812E7E5-7884-ED06-586D-D3941EC0F3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L3</a:t>
              </a:r>
            </a:p>
          </p:txBody>
        </p:sp>
        <p:sp>
          <p:nvSpPr>
            <p:cNvPr id="22" name="Rectangle 21">
              <a:extLst>
                <a:ext uri="{FF2B5EF4-FFF2-40B4-BE49-F238E27FC236}">
                  <a16:creationId xmlns:a16="http://schemas.microsoft.com/office/drawing/2014/main" id="{298B9AC1-FB59-7AAC-EBB0-7A5EBBCEEA14}"/>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 Assets</a:t>
              </a:r>
            </a:p>
            <a:p>
              <a:pPr marL="742950" lvl="1" indent="-285750">
                <a:buFont typeface="Arial" panose="020B0604020202020204" pitchFamily="34" charset="0"/>
                <a:buChar char="•"/>
              </a:pPr>
              <a:r>
                <a:rPr lang="en-US" dirty="0">
                  <a:solidFill>
                    <a:schemeClr val="tx1"/>
                  </a:solidFill>
                </a:rPr>
                <a:t>CUI Assets</a:t>
              </a:r>
            </a:p>
            <a:p>
              <a:pPr marL="742950" lvl="1" indent="-285750">
                <a:buFont typeface="Arial" panose="020B0604020202020204" pitchFamily="34" charset="0"/>
                <a:buChar char="•"/>
              </a:pPr>
              <a:r>
                <a:rPr lang="en-US" dirty="0">
                  <a:solidFill>
                    <a:schemeClr val="tx1"/>
                  </a:solidFill>
                </a:rPr>
                <a:t>Security Protection Assets (SPA)*</a:t>
              </a:r>
            </a:p>
            <a:p>
              <a:pPr marL="742950" lvl="1" indent="-285750">
                <a:buFont typeface="Arial" panose="020B0604020202020204" pitchFamily="34" charset="0"/>
                <a:buChar char="•"/>
              </a:pPr>
              <a:r>
                <a:rPr lang="en-US" dirty="0"/>
                <a:t>Specialized Assets</a:t>
              </a:r>
            </a:p>
            <a:p>
              <a:pPr marL="285750" indent="-285750">
                <a:buFont typeface="Arial" panose="020B0604020202020204" pitchFamily="34" charset="0"/>
                <a:buChar char="•"/>
              </a:pPr>
              <a:r>
                <a:rPr lang="en-US" dirty="0"/>
                <a:t>Out-of-Scope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ea typeface="+mn-ea"/>
                <a:cs typeface="+mn-cs"/>
              </a:endParaRPr>
            </a:p>
          </p:txBody>
        </p:sp>
      </p:grpSp>
      <p:grpSp>
        <p:nvGrpSpPr>
          <p:cNvPr id="23" name="Group 22">
            <a:extLst>
              <a:ext uri="{FF2B5EF4-FFF2-40B4-BE49-F238E27FC236}">
                <a16:creationId xmlns:a16="http://schemas.microsoft.com/office/drawing/2014/main" id="{9F0AABB1-B895-28A6-E8F3-3492EEAE70F8}"/>
              </a:ext>
            </a:extLst>
          </p:cNvPr>
          <p:cNvGrpSpPr/>
          <p:nvPr/>
        </p:nvGrpSpPr>
        <p:grpSpPr>
          <a:xfrm>
            <a:off x="3703293" y="1972202"/>
            <a:ext cx="2743200" cy="3017520"/>
            <a:chOff x="645512" y="1361510"/>
            <a:chExt cx="2476500" cy="4912378"/>
          </a:xfrm>
        </p:grpSpPr>
        <p:sp>
          <p:nvSpPr>
            <p:cNvPr id="24" name="Rectangle 23">
              <a:extLst>
                <a:ext uri="{FF2B5EF4-FFF2-40B4-BE49-F238E27FC236}">
                  <a16:creationId xmlns:a16="http://schemas.microsoft.com/office/drawing/2014/main" id="{94EE4601-57F2-3E9F-0CBC-85CD11A76D8A}"/>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CMMC L2</a:t>
              </a:r>
            </a:p>
          </p:txBody>
        </p:sp>
        <p:sp>
          <p:nvSpPr>
            <p:cNvPr id="25" name="Rectangle 24">
              <a:extLst>
                <a:ext uri="{FF2B5EF4-FFF2-40B4-BE49-F238E27FC236}">
                  <a16:creationId xmlns:a16="http://schemas.microsoft.com/office/drawing/2014/main" id="{658749CA-E027-D566-F53F-A3435D545037}"/>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solidFill>
                    <a:schemeClr val="tx1"/>
                  </a:solidFill>
                </a:rPr>
                <a:t>In-Scope</a:t>
              </a:r>
            </a:p>
            <a:p>
              <a:pPr marL="742950" lvl="1" indent="-285750">
                <a:buFont typeface="Arial" panose="020B0604020202020204" pitchFamily="34" charset="0"/>
                <a:buChar char="•"/>
              </a:pPr>
              <a:r>
                <a:rPr lang="en-US" sz="1600" dirty="0">
                  <a:solidFill>
                    <a:schemeClr val="tx1"/>
                  </a:solidFill>
                </a:rPr>
                <a:t>CUI Assets</a:t>
              </a:r>
            </a:p>
            <a:p>
              <a:pPr marL="742950" lvl="1" indent="-285750">
                <a:buFont typeface="Arial" panose="020B0604020202020204" pitchFamily="34" charset="0"/>
                <a:buChar char="•"/>
              </a:pPr>
              <a:r>
                <a:rPr lang="en-US" sz="1600" dirty="0">
                  <a:solidFill>
                    <a:schemeClr val="tx1"/>
                  </a:solidFill>
                </a:rPr>
                <a:t>Security Protection Assets (SPA)*</a:t>
              </a:r>
            </a:p>
            <a:p>
              <a:pPr marL="742950" lvl="1" indent="-285750">
                <a:buFont typeface="Arial" panose="020B0604020202020204" pitchFamily="34" charset="0"/>
                <a:buChar char="•"/>
              </a:pPr>
              <a:r>
                <a:rPr lang="en-US" sz="1600" dirty="0">
                  <a:solidFill>
                    <a:schemeClr val="tx1"/>
                  </a:solidFill>
                </a:rPr>
                <a:t>Contractor Risk Managed Assets (CRMA)**</a:t>
              </a:r>
            </a:p>
            <a:p>
              <a:pPr marL="742950" lvl="1" indent="-285750">
                <a:buFont typeface="Arial" panose="020B0604020202020204" pitchFamily="34" charset="0"/>
                <a:buChar char="•"/>
              </a:pPr>
              <a:r>
                <a:rPr lang="en-US" sz="1600" dirty="0">
                  <a:solidFill>
                    <a:schemeClr val="tx1"/>
                  </a:solidFill>
                </a:rPr>
                <a:t>Specialized Assets**</a:t>
              </a:r>
            </a:p>
            <a:p>
              <a:pPr marL="285750" indent="-285750">
                <a:buFont typeface="Arial" panose="020B0604020202020204" pitchFamily="34" charset="0"/>
                <a:buChar char="•"/>
              </a:pPr>
              <a:r>
                <a:rPr lang="en-US" dirty="0">
                  <a:solidFill>
                    <a:schemeClr val="tx1"/>
                  </a:solidFill>
                </a:rPr>
                <a:t>Out-of-Scope Assets</a:t>
              </a:r>
            </a:p>
          </p:txBody>
        </p:sp>
      </p:grpSp>
      <p:sp>
        <p:nvSpPr>
          <p:cNvPr id="3" name="TextBox 2">
            <a:extLst>
              <a:ext uri="{FF2B5EF4-FFF2-40B4-BE49-F238E27FC236}">
                <a16:creationId xmlns:a16="http://schemas.microsoft.com/office/drawing/2014/main" id="{BB9FC7D0-4EEE-5CE0-FBDE-2CAD1300514B}"/>
              </a:ext>
            </a:extLst>
          </p:cNvPr>
          <p:cNvSpPr txBox="1"/>
          <p:nvPr/>
        </p:nvSpPr>
        <p:spPr>
          <a:xfrm>
            <a:off x="6178352" y="6561326"/>
            <a:ext cx="5088129" cy="338554"/>
          </a:xfrm>
          <a:prstGeom prst="rect">
            <a:avLst/>
          </a:prstGeom>
          <a:noFill/>
        </p:spPr>
        <p:txBody>
          <a:bodyPr wrap="square" rtlCol="0">
            <a:spAutoFit/>
          </a:bodyPr>
          <a:lstStyle/>
          <a:p>
            <a:r>
              <a:rPr lang="en-US" sz="800" dirty="0"/>
              <a:t>Source: </a:t>
            </a:r>
            <a:r>
              <a:rPr lang="en-US" sz="800" dirty="0">
                <a:effectLst/>
              </a:rPr>
              <a:t>CMMC Scoping Guide – Level 1, Version 2.13 | September 2024,</a:t>
            </a:r>
            <a:r>
              <a:rPr lang="en-US" sz="800" u="none" strike="noStrike" kern="100" dirty="0">
                <a:solidFill>
                  <a:srgbClr val="0000FF"/>
                </a:solidFill>
                <a:effectLst/>
                <a:ea typeface="Calibri" panose="020F0502020204030204" pitchFamily="34" charset="0"/>
                <a:cs typeface="Times New Roman" panose="02020603050405020304" pitchFamily="18" charset="0"/>
                <a:hlinkClick r:id="rId4"/>
              </a:rPr>
              <a:t> </a:t>
            </a:r>
            <a:r>
              <a:rPr lang="en-US" sz="800" kern="100" dirty="0">
                <a:effectLst/>
                <a:ea typeface="Calibri" panose="020F0502020204030204" pitchFamily="34" charset="0"/>
                <a:cs typeface="Times New Roman" panose="02020603050405020304" pitchFamily="18" charset="0"/>
              </a:rPr>
              <a:t>https://dodcio.defense.gov/Portals/0/Documents/CMMC/ScopingGuideL1.pdf</a:t>
            </a:r>
          </a:p>
        </p:txBody>
      </p:sp>
      <p:sp>
        <p:nvSpPr>
          <p:cNvPr id="7" name="Rectangle: Rounded Corners 6">
            <a:extLst>
              <a:ext uri="{FF2B5EF4-FFF2-40B4-BE49-F238E27FC236}">
                <a16:creationId xmlns:a16="http://schemas.microsoft.com/office/drawing/2014/main" id="{916D31C5-2D19-77CA-48A4-B847379146A5}"/>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995893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7153-BE55-41AF-AD83-CAAC938B96D1}"/>
              </a:ext>
            </a:extLst>
          </p:cNvPr>
          <p:cNvSpPr>
            <a:spLocks noGrp="1"/>
          </p:cNvSpPr>
          <p:nvPr>
            <p:ph type="title"/>
          </p:nvPr>
        </p:nvSpPr>
        <p:spPr>
          <a:xfrm>
            <a:off x="651353" y="365125"/>
            <a:ext cx="10702447" cy="795969"/>
          </a:xfrm>
        </p:spPr>
        <p:txBody>
          <a:bodyPr/>
          <a:lstStyle/>
          <a:p>
            <a:r>
              <a:rPr lang="en-US" dirty="0"/>
              <a:t>CMMC Assessment Activities (All Levels)</a:t>
            </a:r>
          </a:p>
        </p:txBody>
      </p:sp>
      <p:sp>
        <p:nvSpPr>
          <p:cNvPr id="3" name="Content Placeholder 2">
            <a:extLst>
              <a:ext uri="{FF2B5EF4-FFF2-40B4-BE49-F238E27FC236}">
                <a16:creationId xmlns:a16="http://schemas.microsoft.com/office/drawing/2014/main" id="{0FC31A02-B98A-47DE-A6DE-C4B7E0BFC2B7}"/>
              </a:ext>
            </a:extLst>
          </p:cNvPr>
          <p:cNvSpPr>
            <a:spLocks noGrp="1"/>
          </p:cNvSpPr>
          <p:nvPr>
            <p:ph idx="1"/>
          </p:nvPr>
        </p:nvSpPr>
        <p:spPr>
          <a:xfrm>
            <a:off x="543199" y="1161094"/>
            <a:ext cx="9350814" cy="5245393"/>
          </a:xfrm>
        </p:spPr>
        <p:txBody>
          <a:bodyPr>
            <a:normAutofit fontScale="92500" lnSpcReduction="20000"/>
          </a:bodyPr>
          <a:lstStyle/>
          <a:p>
            <a:r>
              <a:rPr lang="en-US" sz="1600" dirty="0">
                <a:solidFill>
                  <a:schemeClr val="tx1"/>
                </a:solidFill>
              </a:rPr>
              <a:t>OSCs</a:t>
            </a:r>
            <a:r>
              <a:rPr lang="en-US" sz="1600" dirty="0"/>
              <a:t> should become intimately familiar with the CMMC Assessment Guides along with the Assessment Objectives associated with each security requirement</a:t>
            </a:r>
          </a:p>
          <a:p>
            <a:r>
              <a:rPr lang="en-US" sz="1600" dirty="0"/>
              <a:t>Each security requirement will require the use of at least two assessment methods to validate assessment objectives to identify objective evidence.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Objectives</a:t>
            </a:r>
            <a:r>
              <a:rPr lang="en-US" b="1" dirty="0">
                <a:cs typeface="Calibri" panose="020F0502020204030204" pitchFamily="34" charset="0"/>
              </a:rPr>
              <a:t> </a:t>
            </a:r>
            <a:r>
              <a:rPr lang="en-US" dirty="0"/>
              <a:t>identify the specific list of objectives that must be satisfied to receive a rating of MET for the security requirement or process, which means your company has completed the  objectives for that security requirement or process</a:t>
            </a:r>
          </a:p>
          <a:p>
            <a:pPr lvl="1"/>
            <a:r>
              <a:rPr lang="en-US" b="1" dirty="0">
                <a:cs typeface="Calibri" panose="020F0502020204030204" pitchFamily="34" charset="0"/>
              </a:rPr>
              <a:t>Assessment </a:t>
            </a:r>
            <a:r>
              <a:rPr lang="en-US" b="1" u="sng" dirty="0">
                <a:cs typeface="Calibri" panose="020F0502020204030204" pitchFamily="34" charset="0"/>
              </a:rPr>
              <a:t>Methods</a:t>
            </a:r>
            <a:r>
              <a:rPr lang="en-US" b="1" dirty="0">
                <a:cs typeface="Calibri" panose="020F0502020204030204" pitchFamily="34" charset="0"/>
              </a:rPr>
              <a:t> </a:t>
            </a:r>
            <a:r>
              <a:rPr lang="en-US" dirty="0"/>
              <a:t>define the nature and the extent of the assessor’s actions – </a:t>
            </a:r>
          </a:p>
          <a:p>
            <a:pPr lvl="2"/>
            <a:r>
              <a:rPr lang="en-US" sz="1600" dirty="0"/>
              <a:t>Examine (Artifact)</a:t>
            </a:r>
          </a:p>
          <a:p>
            <a:pPr lvl="2"/>
            <a:r>
              <a:rPr lang="en-US" sz="1600" dirty="0"/>
              <a:t>Interview (Observation/Affirmation)</a:t>
            </a:r>
          </a:p>
          <a:p>
            <a:pPr lvl="2"/>
            <a:r>
              <a:rPr lang="en-US" sz="1600" dirty="0"/>
              <a:t>Test (Demonstrate)</a:t>
            </a:r>
          </a:p>
          <a:p>
            <a:pPr lvl="1">
              <a:lnSpc>
                <a:spcPct val="120000"/>
              </a:lnSpc>
            </a:pPr>
            <a:r>
              <a:rPr lang="en-US" b="1" dirty="0">
                <a:cs typeface="Calibri" panose="020F0502020204030204" pitchFamily="34" charset="0"/>
              </a:rPr>
              <a:t>Assessment </a:t>
            </a:r>
            <a:r>
              <a:rPr lang="en-US" b="1" u="sng" dirty="0">
                <a:cs typeface="Calibri" panose="020F0502020204030204" pitchFamily="34" charset="0"/>
              </a:rPr>
              <a:t>Objects</a:t>
            </a:r>
            <a:r>
              <a:rPr lang="en-US" b="1" dirty="0">
                <a:cs typeface="Calibri" panose="020F0502020204030204" pitchFamily="34" charset="0"/>
              </a:rPr>
              <a:t> </a:t>
            </a:r>
            <a:r>
              <a:rPr lang="en-US" dirty="0"/>
              <a:t>identify the specific items being assessed and can include specifications, mechanisms, activities, and individuals</a:t>
            </a:r>
          </a:p>
          <a:p>
            <a:r>
              <a:rPr lang="en-US" sz="1600" dirty="0"/>
              <a:t>Assessment of CMMC security requirement results in one of three possible findings:</a:t>
            </a:r>
          </a:p>
          <a:p>
            <a:pPr lvl="1"/>
            <a:r>
              <a:rPr lang="en-US" dirty="0"/>
              <a:t>MET</a:t>
            </a:r>
          </a:p>
          <a:p>
            <a:pPr lvl="1"/>
            <a:r>
              <a:rPr lang="en-US" dirty="0"/>
              <a:t>NOT MET</a:t>
            </a:r>
          </a:p>
          <a:p>
            <a:pPr lvl="1"/>
            <a:r>
              <a:rPr lang="en-US" dirty="0"/>
              <a:t>NOT APPLICABLE*</a:t>
            </a:r>
          </a:p>
          <a:p>
            <a:r>
              <a:rPr lang="en-US" sz="1600" dirty="0"/>
              <a:t>All Applicable CMMC practices will need a finding of MET* to demonstrate CMMC compliance</a:t>
            </a:r>
            <a:endParaRPr lang="en-US" sz="1200" dirty="0"/>
          </a:p>
          <a:p>
            <a:pPr marL="457200" lvl="1" indent="0">
              <a:buNone/>
            </a:pPr>
            <a:endParaRPr lang="en-US" sz="1100" dirty="0"/>
          </a:p>
        </p:txBody>
      </p:sp>
      <p:sp>
        <p:nvSpPr>
          <p:cNvPr id="5" name="Slide Number Placeholder 4">
            <a:extLst>
              <a:ext uri="{FF2B5EF4-FFF2-40B4-BE49-F238E27FC236}">
                <a16:creationId xmlns:a16="http://schemas.microsoft.com/office/drawing/2014/main" id="{861EA960-28C0-4A3E-9507-DC4DDE1FE4AC}"/>
              </a:ext>
            </a:extLst>
          </p:cNvPr>
          <p:cNvSpPr>
            <a:spLocks noGrp="1"/>
          </p:cNvSpPr>
          <p:nvPr>
            <p:ph type="sldNum" sz="quarter" idx="12"/>
          </p:nvPr>
        </p:nvSpPr>
        <p:spPr/>
        <p:txBody>
          <a:bodyPr/>
          <a:lstStyle/>
          <a:p>
            <a:fld id="{EBCD8977-B073-4460-AE63-2BD9EC7B16E4}" type="slidenum">
              <a:rPr lang="en-US" smtClean="0"/>
              <a:t>52</a:t>
            </a:fld>
            <a:endParaRPr lang="en-US" dirty="0"/>
          </a:p>
        </p:txBody>
      </p:sp>
      <p:pic>
        <p:nvPicPr>
          <p:cNvPr id="6" name="Picture 5">
            <a:extLst>
              <a:ext uri="{FF2B5EF4-FFF2-40B4-BE49-F238E27FC236}">
                <a16:creationId xmlns:a16="http://schemas.microsoft.com/office/drawing/2014/main" id="{D7949027-5EAA-4B32-8483-9E770790415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557FCB92-3C0E-D8AC-DB1C-FC41CFD041D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A79BAE6C-F2EC-0D09-CBD1-54066551F0BC}"/>
              </a:ext>
            </a:extLst>
          </p:cNvPr>
          <p:cNvSpPr txBox="1"/>
          <p:nvPr/>
        </p:nvSpPr>
        <p:spPr>
          <a:xfrm>
            <a:off x="1726582" y="6501146"/>
            <a:ext cx="2994148" cy="215444"/>
          </a:xfrm>
          <a:prstGeom prst="rect">
            <a:avLst/>
          </a:prstGeom>
          <a:noFill/>
        </p:spPr>
        <p:txBody>
          <a:bodyPr wrap="square" rtlCol="0">
            <a:spAutoFit/>
          </a:bodyPr>
          <a:lstStyle/>
          <a:p>
            <a:r>
              <a:rPr lang="en-US" sz="800" dirty="0"/>
              <a:t>* Not Applicable may be possible on select requirements</a:t>
            </a:r>
          </a:p>
        </p:txBody>
      </p:sp>
      <p:sp>
        <p:nvSpPr>
          <p:cNvPr id="9" name="TextBox 8">
            <a:extLst>
              <a:ext uri="{FF2B5EF4-FFF2-40B4-BE49-F238E27FC236}">
                <a16:creationId xmlns:a16="http://schemas.microsoft.com/office/drawing/2014/main" id="{763E2C67-9109-E00D-F77D-123A5031AF98}"/>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B7D298-CF2C-F614-A268-79079756D78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3586697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1F0845A-7A0B-901C-6D44-644404C09DC3}"/>
              </a:ext>
            </a:extLst>
          </p:cNvPr>
          <p:cNvPicPr>
            <a:picLocks noChangeAspect="1"/>
          </p:cNvPicPr>
          <p:nvPr/>
        </p:nvPicPr>
        <p:blipFill>
          <a:blip r:embed="rId3"/>
          <a:stretch>
            <a:fillRect/>
          </a:stretch>
        </p:blipFill>
        <p:spPr>
          <a:xfrm>
            <a:off x="257174" y="1003504"/>
            <a:ext cx="10659233" cy="5402058"/>
          </a:xfrm>
          <a:prstGeom prst="rect">
            <a:avLst/>
          </a:prstGeom>
        </p:spPr>
      </p:pic>
      <p:sp>
        <p:nvSpPr>
          <p:cNvPr id="2" name="Title 1">
            <a:extLst>
              <a:ext uri="{FF2B5EF4-FFF2-40B4-BE49-F238E27FC236}">
                <a16:creationId xmlns:a16="http://schemas.microsoft.com/office/drawing/2014/main" id="{BE573173-0FAA-4D0A-8442-EC94149199F5}"/>
              </a:ext>
            </a:extLst>
          </p:cNvPr>
          <p:cNvSpPr>
            <a:spLocks noGrp="1"/>
          </p:cNvSpPr>
          <p:nvPr>
            <p:ph type="title"/>
          </p:nvPr>
        </p:nvSpPr>
        <p:spPr>
          <a:xfrm>
            <a:off x="393355" y="289970"/>
            <a:ext cx="10515600" cy="1029324"/>
          </a:xfrm>
        </p:spPr>
        <p:txBody>
          <a:bodyPr>
            <a:normAutofit/>
          </a:bodyPr>
          <a:lstStyle/>
          <a:p>
            <a:r>
              <a:rPr lang="en-US" dirty="0"/>
              <a:t>Security Requirement and Assessment Objectives</a:t>
            </a:r>
          </a:p>
        </p:txBody>
      </p:sp>
      <p:sp>
        <p:nvSpPr>
          <p:cNvPr id="5" name="Slide Number Placeholder 4">
            <a:extLst>
              <a:ext uri="{FF2B5EF4-FFF2-40B4-BE49-F238E27FC236}">
                <a16:creationId xmlns:a16="http://schemas.microsoft.com/office/drawing/2014/main" id="{366AE17A-5CF1-4F30-9570-11EE1580C09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F9C0A79F-0784-4385-909D-E2CFF4E9C5F0}"/>
              </a:ext>
            </a:extLst>
          </p:cNvPr>
          <p:cNvSpPr/>
          <p:nvPr/>
        </p:nvSpPr>
        <p:spPr bwMode="auto">
          <a:xfrm>
            <a:off x="257174" y="2705623"/>
            <a:ext cx="10515601" cy="36619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mn-ea"/>
              <a:cs typeface="+mn-cs"/>
            </a:endParaRPr>
          </a:p>
        </p:txBody>
      </p:sp>
      <p:pic>
        <p:nvPicPr>
          <p:cNvPr id="8" name="Picture 7">
            <a:extLst>
              <a:ext uri="{FF2B5EF4-FFF2-40B4-BE49-F238E27FC236}">
                <a16:creationId xmlns:a16="http://schemas.microsoft.com/office/drawing/2014/main" id="{078C60D4-3343-4533-A566-81866962EE6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Rectangle: Rounded Corners 2">
            <a:extLst>
              <a:ext uri="{FF2B5EF4-FFF2-40B4-BE49-F238E27FC236}">
                <a16:creationId xmlns:a16="http://schemas.microsoft.com/office/drawing/2014/main" id="{6238315A-23EA-3132-021D-FC4980D2D378}"/>
              </a:ext>
            </a:extLst>
          </p:cNvPr>
          <p:cNvSpPr/>
          <p:nvPr/>
        </p:nvSpPr>
        <p:spPr>
          <a:xfrm>
            <a:off x="3236686" y="3744686"/>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4" name="Rectangle: Rounded Corners 3">
            <a:extLst>
              <a:ext uri="{FF2B5EF4-FFF2-40B4-BE49-F238E27FC236}">
                <a16:creationId xmlns:a16="http://schemas.microsoft.com/office/drawing/2014/main" id="{28A3E3CA-F8FB-1549-73BC-1A57605B3906}"/>
              </a:ext>
            </a:extLst>
          </p:cNvPr>
          <p:cNvSpPr/>
          <p:nvPr/>
        </p:nvSpPr>
        <p:spPr>
          <a:xfrm>
            <a:off x="6471938" y="4173173"/>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6" name="Rectangle: Rounded Corners 5">
            <a:extLst>
              <a:ext uri="{FF2B5EF4-FFF2-40B4-BE49-F238E27FC236}">
                <a16:creationId xmlns:a16="http://schemas.microsoft.com/office/drawing/2014/main" id="{EDC01343-5BAB-650C-FA6B-422F6B3C9555}"/>
              </a:ext>
            </a:extLst>
          </p:cNvPr>
          <p:cNvSpPr/>
          <p:nvPr/>
        </p:nvSpPr>
        <p:spPr>
          <a:xfrm>
            <a:off x="8510400" y="4601460"/>
            <a:ext cx="1132114"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9" name="Rectangle: Rounded Corners 8">
            <a:extLst>
              <a:ext uri="{FF2B5EF4-FFF2-40B4-BE49-F238E27FC236}">
                <a16:creationId xmlns:a16="http://schemas.microsoft.com/office/drawing/2014/main" id="{D661B36D-91EA-14CB-4067-208345AF437D}"/>
              </a:ext>
            </a:extLst>
          </p:cNvPr>
          <p:cNvSpPr/>
          <p:nvPr/>
        </p:nvSpPr>
        <p:spPr>
          <a:xfrm>
            <a:off x="2713403" y="5041376"/>
            <a:ext cx="887933" cy="333829"/>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0" name="Rectangle: Rounded Corners 9">
            <a:extLst>
              <a:ext uri="{FF2B5EF4-FFF2-40B4-BE49-F238E27FC236}">
                <a16:creationId xmlns:a16="http://schemas.microsoft.com/office/drawing/2014/main" id="{4FABAF75-6E72-E33D-3377-8A4AB333E290}"/>
              </a:ext>
            </a:extLst>
          </p:cNvPr>
          <p:cNvSpPr/>
          <p:nvPr/>
        </p:nvSpPr>
        <p:spPr>
          <a:xfrm>
            <a:off x="2727070" y="5498974"/>
            <a:ext cx="887933" cy="333828"/>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3" name="Rectangle: Rounded Corners 12">
            <a:extLst>
              <a:ext uri="{FF2B5EF4-FFF2-40B4-BE49-F238E27FC236}">
                <a16:creationId xmlns:a16="http://schemas.microsoft.com/office/drawing/2014/main" id="{DE9EF442-89F8-8C7A-3E65-E1224C3BE31A}"/>
              </a:ext>
            </a:extLst>
          </p:cNvPr>
          <p:cNvSpPr/>
          <p:nvPr/>
        </p:nvSpPr>
        <p:spPr>
          <a:xfrm>
            <a:off x="2681916" y="5947803"/>
            <a:ext cx="919421" cy="288433"/>
          </a:xfrm>
          <a:prstGeom prst="round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2AD6E786-CE42-1262-A6CB-155C17D7B780}"/>
              </a:ext>
            </a:extLst>
          </p:cNvPr>
          <p:cNvSpPr txBox="1"/>
          <p:nvPr/>
        </p:nvSpPr>
        <p:spPr>
          <a:xfrm>
            <a:off x="7604052" y="3155184"/>
            <a:ext cx="2944810" cy="923330"/>
          </a:xfrm>
          <a:prstGeom prst="rect">
            <a:avLst/>
          </a:prstGeom>
          <a:solidFill>
            <a:srgbClr val="CCCCFF"/>
          </a:solidFill>
          <a:ln w="57150">
            <a:solidFill>
              <a:srgbClr val="33CC33"/>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Look for Key Words to determine what is needed to be done or gathered</a:t>
            </a:r>
          </a:p>
        </p:txBody>
      </p:sp>
      <p:cxnSp>
        <p:nvCxnSpPr>
          <p:cNvPr id="17" name="Straight Arrow Connector 16">
            <a:extLst>
              <a:ext uri="{FF2B5EF4-FFF2-40B4-BE49-F238E27FC236}">
                <a16:creationId xmlns:a16="http://schemas.microsoft.com/office/drawing/2014/main" id="{4502BDDA-F8BB-C869-976C-3F383BBA3DF1}"/>
              </a:ext>
            </a:extLst>
          </p:cNvPr>
          <p:cNvCxnSpPr/>
          <p:nvPr/>
        </p:nvCxnSpPr>
        <p:spPr>
          <a:xfrm flipH="1">
            <a:off x="4368800" y="3429000"/>
            <a:ext cx="3235252" cy="482600"/>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DE5AC8C6-B4E2-FDC2-DD7A-6C43E42D29B6}"/>
              </a:ext>
            </a:extLst>
          </p:cNvPr>
          <p:cNvCxnSpPr>
            <a:cxnSpLocks/>
          </p:cNvCxnSpPr>
          <p:nvPr/>
        </p:nvCxnSpPr>
        <p:spPr>
          <a:xfrm flipH="1">
            <a:off x="3601338" y="3429000"/>
            <a:ext cx="4002714" cy="1636783"/>
          </a:xfrm>
          <a:prstGeom prst="straightConnector1">
            <a:avLst/>
          </a:prstGeom>
          <a:ln w="38100" cap="flat" cmpd="sng" algn="ctr">
            <a:solidFill>
              <a:srgbClr val="33CC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Footer Placeholder 3">
            <a:extLst>
              <a:ext uri="{FF2B5EF4-FFF2-40B4-BE49-F238E27FC236}">
                <a16:creationId xmlns:a16="http://schemas.microsoft.com/office/drawing/2014/main" id="{1632C12D-D5F9-164A-D88B-77CEA202E59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1" name="TextBox 10">
            <a:extLst>
              <a:ext uri="{FF2B5EF4-FFF2-40B4-BE49-F238E27FC236}">
                <a16:creationId xmlns:a16="http://schemas.microsoft.com/office/drawing/2014/main" id="{A5CFAD1F-BFCF-55C4-DEAA-278A108286DC}"/>
              </a:ext>
            </a:extLst>
          </p:cNvPr>
          <p:cNvSpPr txBox="1"/>
          <p:nvPr/>
        </p:nvSpPr>
        <p:spPr>
          <a:xfrm>
            <a:off x="5189523" y="6501146"/>
            <a:ext cx="50881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Guide – Level 1, Version 2.13 | September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https://dodcio.defense.gov/Portals/0/Documents/CMMC/AssessmentGuideL1.pdf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F39E6B7-0B5B-1407-97B6-427F03E72759}"/>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A</a:t>
            </a:r>
          </a:p>
        </p:txBody>
      </p:sp>
    </p:spTree>
    <p:extLst>
      <p:ext uri="{BB962C8B-B14F-4D97-AF65-F5344CB8AC3E}">
        <p14:creationId xmlns:p14="http://schemas.microsoft.com/office/powerpoint/2010/main" val="2258281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8B82-EFE5-4D48-BBF0-0016709320ED}"/>
              </a:ext>
            </a:extLst>
          </p:cNvPr>
          <p:cNvSpPr>
            <a:spLocks noGrp="1"/>
          </p:cNvSpPr>
          <p:nvPr>
            <p:ph type="title"/>
          </p:nvPr>
        </p:nvSpPr>
        <p:spPr>
          <a:xfrm>
            <a:off x="465729" y="214677"/>
            <a:ext cx="10678003" cy="1065163"/>
          </a:xfrm>
        </p:spPr>
        <p:txBody>
          <a:bodyPr>
            <a:normAutofit/>
          </a:bodyPr>
          <a:lstStyle/>
          <a:p>
            <a:r>
              <a:rPr lang="en-US" dirty="0"/>
              <a:t>Potential Assessment Methods and Objects</a:t>
            </a:r>
          </a:p>
        </p:txBody>
      </p:sp>
      <p:sp>
        <p:nvSpPr>
          <p:cNvPr id="5" name="Slide Number Placeholder 4">
            <a:extLst>
              <a:ext uri="{FF2B5EF4-FFF2-40B4-BE49-F238E27FC236}">
                <a16:creationId xmlns:a16="http://schemas.microsoft.com/office/drawing/2014/main" id="{35AE5B62-DBC4-44F5-A988-4760C0C4125F}"/>
              </a:ext>
            </a:extLst>
          </p:cNvPr>
          <p:cNvSpPr>
            <a:spLocks noGrp="1"/>
          </p:cNvSpPr>
          <p:nvPr>
            <p:ph type="sldNum" sz="quarter" idx="12"/>
          </p:nvPr>
        </p:nvSpPr>
        <p:spPr/>
        <p:txBody>
          <a:bodyPr/>
          <a:lstStyle/>
          <a:p>
            <a:fld id="{EBCD8977-B073-4460-AE63-2BD9EC7B16E4}" type="slidenum">
              <a:rPr lang="en-US" smtClean="0"/>
              <a:t>54</a:t>
            </a:fld>
            <a:endParaRPr lang="en-US" dirty="0"/>
          </a:p>
        </p:txBody>
      </p:sp>
      <p:grpSp>
        <p:nvGrpSpPr>
          <p:cNvPr id="19" name="Group 18">
            <a:extLst>
              <a:ext uri="{FF2B5EF4-FFF2-40B4-BE49-F238E27FC236}">
                <a16:creationId xmlns:a16="http://schemas.microsoft.com/office/drawing/2014/main" id="{2154A092-88A6-4227-A688-34CAE09C93C9}"/>
              </a:ext>
            </a:extLst>
          </p:cNvPr>
          <p:cNvGrpSpPr/>
          <p:nvPr/>
        </p:nvGrpSpPr>
        <p:grpSpPr>
          <a:xfrm>
            <a:off x="611188" y="1346809"/>
            <a:ext cx="10969624" cy="4980672"/>
            <a:chOff x="412751" y="762000"/>
            <a:chExt cx="10969624" cy="5446223"/>
          </a:xfrm>
        </p:grpSpPr>
        <p:pic>
          <p:nvPicPr>
            <p:cNvPr id="12" name="Picture 11">
              <a:extLst>
                <a:ext uri="{FF2B5EF4-FFF2-40B4-BE49-F238E27FC236}">
                  <a16:creationId xmlns:a16="http://schemas.microsoft.com/office/drawing/2014/main" id="{44CABE08-2419-4777-9834-5D75F17B0A93}"/>
                </a:ext>
              </a:extLst>
            </p:cNvPr>
            <p:cNvPicPr>
              <a:picLocks noChangeAspect="1"/>
            </p:cNvPicPr>
            <p:nvPr/>
          </p:nvPicPr>
          <p:blipFill>
            <a:blip r:embed="rId3"/>
            <a:stretch>
              <a:fillRect/>
            </a:stretch>
          </p:blipFill>
          <p:spPr>
            <a:xfrm>
              <a:off x="412752" y="762000"/>
              <a:ext cx="9165588" cy="5446223"/>
            </a:xfrm>
            <a:prstGeom prst="rect">
              <a:avLst/>
            </a:prstGeom>
          </p:spPr>
        </p:pic>
        <p:sp>
          <p:nvSpPr>
            <p:cNvPr id="13" name="Rectangle 12">
              <a:extLst>
                <a:ext uri="{FF2B5EF4-FFF2-40B4-BE49-F238E27FC236}">
                  <a16:creationId xmlns:a16="http://schemas.microsoft.com/office/drawing/2014/main" id="{A1D56E87-2EBD-4091-8BF4-BD72D6BA2617}"/>
                </a:ext>
              </a:extLst>
            </p:cNvPr>
            <p:cNvSpPr/>
            <p:nvPr/>
          </p:nvSpPr>
          <p:spPr bwMode="auto">
            <a:xfrm>
              <a:off x="412752" y="1285875"/>
              <a:ext cx="10255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4" name="Rectangle 13">
              <a:extLst>
                <a:ext uri="{FF2B5EF4-FFF2-40B4-BE49-F238E27FC236}">
                  <a16:creationId xmlns:a16="http://schemas.microsoft.com/office/drawing/2014/main" id="{7776C945-2D0D-4660-B349-572B03221274}"/>
                </a:ext>
              </a:extLst>
            </p:cNvPr>
            <p:cNvSpPr/>
            <p:nvPr/>
          </p:nvSpPr>
          <p:spPr bwMode="auto">
            <a:xfrm>
              <a:off x="412752" y="5276850"/>
              <a:ext cx="568323"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5" name="Rectangle 14">
              <a:extLst>
                <a:ext uri="{FF2B5EF4-FFF2-40B4-BE49-F238E27FC236}">
                  <a16:creationId xmlns:a16="http://schemas.microsoft.com/office/drawing/2014/main" id="{9F6BDDCC-897A-4014-97D1-C322C6CEC1B8}"/>
                </a:ext>
              </a:extLst>
            </p:cNvPr>
            <p:cNvSpPr/>
            <p:nvPr/>
          </p:nvSpPr>
          <p:spPr bwMode="auto">
            <a:xfrm>
              <a:off x="412751" y="4171950"/>
              <a:ext cx="1177924" cy="29527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6" name="Right Brace 15">
              <a:extLst>
                <a:ext uri="{FF2B5EF4-FFF2-40B4-BE49-F238E27FC236}">
                  <a16:creationId xmlns:a16="http://schemas.microsoft.com/office/drawing/2014/main" id="{CCAB19B9-2527-4C69-B7F2-7095EAAB2D49}"/>
                </a:ext>
              </a:extLst>
            </p:cNvPr>
            <p:cNvSpPr/>
            <p:nvPr/>
          </p:nvSpPr>
          <p:spPr bwMode="auto">
            <a:xfrm>
              <a:off x="9489758" y="1704975"/>
              <a:ext cx="419100" cy="2228850"/>
            </a:xfrm>
            <a:prstGeom prst="rightBrace">
              <a:avLst/>
            </a:prstGeom>
            <a:noFill/>
            <a:ln w="38100" cap="sq" cmpd="sng" algn="ctr">
              <a:solidFill>
                <a:srgbClr val="FF0000"/>
              </a:solidFill>
              <a:prstDash val="solid"/>
              <a:miter lim="800000"/>
              <a:headEnd type="none" w="med" len="med"/>
              <a:tailEnd type="none" w="med" len="med"/>
            </a:ln>
            <a:effectLst/>
          </p:spPr>
          <p:txBody>
            <a:bodyPr rtlCol="0" anchor="ctr"/>
            <a:lstStyle/>
            <a:p>
              <a:pPr algn="ctr"/>
              <a:endParaRPr lang="en-US"/>
            </a:p>
          </p:txBody>
        </p:sp>
        <p:sp>
          <p:nvSpPr>
            <p:cNvPr id="17" name="TextBox 16">
              <a:extLst>
                <a:ext uri="{FF2B5EF4-FFF2-40B4-BE49-F238E27FC236}">
                  <a16:creationId xmlns:a16="http://schemas.microsoft.com/office/drawing/2014/main" id="{7596B84E-EFAD-43D9-8AEE-8FB0F1C52424}"/>
                </a:ext>
              </a:extLst>
            </p:cNvPr>
            <p:cNvSpPr txBox="1"/>
            <p:nvPr/>
          </p:nvSpPr>
          <p:spPr>
            <a:xfrm>
              <a:off x="10077450" y="2628900"/>
              <a:ext cx="1304925" cy="706745"/>
            </a:xfrm>
            <a:prstGeom prst="rect">
              <a:avLst/>
            </a:prstGeom>
            <a:noFill/>
          </p:spPr>
          <p:txBody>
            <a:bodyPr wrap="square" rtlCol="0">
              <a:spAutoFit/>
            </a:bodyPr>
            <a:lstStyle/>
            <a:p>
              <a:r>
                <a:rPr lang="en-US" b="1" dirty="0">
                  <a:solidFill>
                    <a:srgbClr val="C00000"/>
                  </a:solidFill>
                  <a:latin typeface="Calibri" panose="020F0502020204030204" pitchFamily="34" charset="0"/>
                  <a:cs typeface="Calibri" panose="020F0502020204030204" pitchFamily="34" charset="0"/>
                </a:rPr>
                <a:t>Potential</a:t>
              </a:r>
            </a:p>
            <a:p>
              <a:r>
                <a:rPr lang="en-US" b="1" dirty="0">
                  <a:solidFill>
                    <a:srgbClr val="C00000"/>
                  </a:solidFill>
                  <a:latin typeface="Calibri" panose="020F0502020204030204" pitchFamily="34" charset="0"/>
                  <a:cs typeface="Calibri" panose="020F0502020204030204" pitchFamily="34" charset="0"/>
                </a:rPr>
                <a:t>Objects</a:t>
              </a:r>
            </a:p>
          </p:txBody>
        </p:sp>
      </p:grpSp>
      <p:pic>
        <p:nvPicPr>
          <p:cNvPr id="18" name="Picture 17">
            <a:extLst>
              <a:ext uri="{FF2B5EF4-FFF2-40B4-BE49-F238E27FC236}">
                <a16:creationId xmlns:a16="http://schemas.microsoft.com/office/drawing/2014/main" id="{34096084-A37C-48C2-93B6-72767FA883F6}"/>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9C97DDC4-2BAE-10F8-1516-9D0C67E69F2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TextBox 3">
            <a:extLst>
              <a:ext uri="{FF2B5EF4-FFF2-40B4-BE49-F238E27FC236}">
                <a16:creationId xmlns:a16="http://schemas.microsoft.com/office/drawing/2014/main" id="{694B7974-9EAA-F1E4-D402-46E2A8B76DFB}"/>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E98D116E-4E8F-839B-AD3C-82E4B2E4D4AA}"/>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476222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1</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55</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630449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L1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56</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graphicFrame>
        <p:nvGraphicFramePr>
          <p:cNvPr id="7" name="Diagram 6">
            <a:extLst>
              <a:ext uri="{FF2B5EF4-FFF2-40B4-BE49-F238E27FC236}">
                <a16:creationId xmlns:a16="http://schemas.microsoft.com/office/drawing/2014/main" id="{E666221F-AA3A-FC67-A204-5BDE340D2DC6}"/>
              </a:ext>
            </a:extLst>
          </p:cNvPr>
          <p:cNvGraphicFramePr/>
          <p:nvPr/>
        </p:nvGraphicFramePr>
        <p:xfrm>
          <a:off x="2325384" y="1453661"/>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Rounded Corners 8">
            <a:extLst>
              <a:ext uri="{FF2B5EF4-FFF2-40B4-BE49-F238E27FC236}">
                <a16:creationId xmlns:a16="http://schemas.microsoft.com/office/drawing/2014/main" id="{E36E7A1E-9A2F-475C-70F7-224652053085}"/>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63504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98D6B-8FF2-EF55-EF59-640A0CACE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4CCA5-BD9D-B7CE-F80C-47820297CDF3}"/>
              </a:ext>
            </a:extLst>
          </p:cNvPr>
          <p:cNvSpPr>
            <a:spLocks noGrp="1"/>
          </p:cNvSpPr>
          <p:nvPr>
            <p:ph type="title"/>
          </p:nvPr>
        </p:nvSpPr>
        <p:spPr>
          <a:xfrm>
            <a:off x="651353" y="365125"/>
            <a:ext cx="10702447" cy="795969"/>
          </a:xfrm>
        </p:spPr>
        <p:txBody>
          <a:bodyPr/>
          <a:lstStyle/>
          <a:p>
            <a:r>
              <a:rPr lang="en-US" dirty="0"/>
              <a:t>Identify Self-Assessment Scope – CMMC L1</a:t>
            </a:r>
          </a:p>
        </p:txBody>
      </p:sp>
      <p:sp>
        <p:nvSpPr>
          <p:cNvPr id="3" name="Content Placeholder 2">
            <a:extLst>
              <a:ext uri="{FF2B5EF4-FFF2-40B4-BE49-F238E27FC236}">
                <a16:creationId xmlns:a16="http://schemas.microsoft.com/office/drawing/2014/main" id="{2304DBB8-E2A8-9E84-B72A-F618B8B642C7}"/>
              </a:ext>
            </a:extLst>
          </p:cNvPr>
          <p:cNvSpPr>
            <a:spLocks noGrp="1"/>
          </p:cNvSpPr>
          <p:nvPr>
            <p:ph idx="1"/>
          </p:nvPr>
        </p:nvSpPr>
        <p:spPr>
          <a:xfrm>
            <a:off x="543198" y="1299411"/>
            <a:ext cx="9354563" cy="4892841"/>
          </a:xfrm>
        </p:spPr>
        <p:txBody>
          <a:bodyPr>
            <a:normAutofit/>
          </a:bodyPr>
          <a:lstStyle/>
          <a:p>
            <a:r>
              <a:rPr lang="en-US" sz="2400" dirty="0"/>
              <a:t>Prior to conducting self-assessment, the scope needs to be identified, </a:t>
            </a:r>
            <a:r>
              <a:rPr lang="en-US" sz="2400" dirty="0">
                <a:hlinkClick r:id="rId3"/>
              </a:rPr>
              <a:t>CMMC Scoping Guide – Level 1</a:t>
            </a:r>
            <a:endParaRPr lang="en-US" sz="2400" dirty="0"/>
          </a:p>
          <a:p>
            <a:pPr marL="0" indent="0">
              <a:buNone/>
            </a:pPr>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1765A3EB-CBDD-2207-0576-EDC2EF0D4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79FC5737-9A38-6749-F8DB-ED89CED1B8D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6B2A8963-47B6-932D-8F0A-A8516CBC0469}"/>
              </a:ext>
            </a:extLst>
          </p:cNvPr>
          <p:cNvSpPr txBox="1"/>
          <p:nvPr/>
        </p:nvSpPr>
        <p:spPr>
          <a:xfrm>
            <a:off x="5189523" y="6492002"/>
            <a:ext cx="50881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1, Version 2.13 | September 2024,</a:t>
            </a:r>
            <a:r>
              <a:rPr kumimoji="0" lang="en-US" sz="800" b="0" i="0" u="none" strike="noStrike" kern="100" cap="none" spc="0" normalizeH="0" baseline="0" noProof="0" dirty="0">
                <a:ln>
                  <a:noFill/>
                </a:ln>
                <a:solidFill>
                  <a:srgbClr val="0000FF"/>
                </a:solidFill>
                <a:effectLst/>
                <a:uLnTx/>
                <a:uFillTx/>
                <a:latin typeface="Trebuchet MS" panose="020B0603020202020204"/>
                <a:ea typeface="Calibri" panose="020F0502020204030204" pitchFamily="34" charset="0"/>
                <a:cs typeface="Times New Roman" panose="02020603050405020304" pitchFamily="18" charset="0"/>
                <a:hlinkClick r:id="rId3"/>
              </a:rPr>
              <a:t>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https://dodcio.defense.gov/Portals/0/Documents/CMMC/ScopingGuideL1.pdf</a:t>
            </a:r>
          </a:p>
        </p:txBody>
      </p:sp>
      <p:sp>
        <p:nvSpPr>
          <p:cNvPr id="4" name="Footer Placeholder 3">
            <a:extLst>
              <a:ext uri="{FF2B5EF4-FFF2-40B4-BE49-F238E27FC236}">
                <a16:creationId xmlns:a16="http://schemas.microsoft.com/office/drawing/2014/main" id="{E2F4A387-913C-5698-698C-6D90E2AE2B37}"/>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7" name="Rectangle 1">
            <a:extLst>
              <a:ext uri="{FF2B5EF4-FFF2-40B4-BE49-F238E27FC236}">
                <a16:creationId xmlns:a16="http://schemas.microsoft.com/office/drawing/2014/main" id="{284DD45B-510C-0A0C-5591-C335B2562BFF}"/>
              </a:ext>
            </a:extLst>
          </p:cNvPr>
          <p:cNvSpPr>
            <a:spLocks noChangeArrowheads="1"/>
          </p:cNvSpPr>
          <p:nvPr/>
        </p:nvSpPr>
        <p:spPr bwMode="auto">
          <a:xfrm>
            <a:off x="467191" y="2228563"/>
            <a:ext cx="972317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in scope for a Level 1 self-assessment include, all assets that process, store, or transmit Federal Contract Information (FCI) including people, technology, facilities and external service providers (ESP).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Out-of-Scope Assets:</a:t>
            </a:r>
            <a:b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br>
            <a:r>
              <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Assets that do not process, store, or transmit FCI are excluded from the Level 1 self-assessment.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Note: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Specialized Assets, are </a:t>
            </a:r>
            <a:r>
              <a:rPr kumimoji="0" lang="en-US" sz="1800" b="1"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not</a:t>
            </a:r>
            <a:r>
              <a:rPr kumimoji="0" 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rPr>
              <a:t> part of the Level 1 self-assessment scope and are not assessed against CMMC requirements.</a:t>
            </a:r>
            <a:endParaRPr kumimoji="0" lang="en-US" altLang="en-US" sz="1800" b="0" i="0" u="none" strike="noStrike" kern="1200" cap="none" spc="0" normalizeH="0" baseline="0" noProof="0" dirty="0">
              <a:ln>
                <a:noFill/>
              </a:ln>
              <a:solidFill>
                <a:schemeClr val="tx1">
                  <a:lumMod val="75000"/>
                  <a:lumOff val="25000"/>
                </a:schemeClr>
              </a:solidFill>
              <a:effectLst/>
              <a:uLnTx/>
              <a:uFillTx/>
              <a:latin typeface="Trebuchet MS" panose="020B0603020202020204" pitchFamily="34" charset="0"/>
              <a:ea typeface="+mn-ea"/>
              <a:cs typeface="+mn-cs"/>
            </a:endParaRPr>
          </a:p>
        </p:txBody>
      </p:sp>
      <p:sp>
        <p:nvSpPr>
          <p:cNvPr id="9" name="Rectangle: Rounded Corners 8">
            <a:extLst>
              <a:ext uri="{FF2B5EF4-FFF2-40B4-BE49-F238E27FC236}">
                <a16:creationId xmlns:a16="http://schemas.microsoft.com/office/drawing/2014/main" id="{98B81B59-68A8-435C-0296-4F11C60EB9F3}"/>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107508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BF9E-CBE3-A964-7958-D00484C20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7965C-B3B7-A0B8-25A7-6637068CB4A1}"/>
              </a:ext>
            </a:extLst>
          </p:cNvPr>
          <p:cNvSpPr>
            <a:spLocks noGrp="1"/>
          </p:cNvSpPr>
          <p:nvPr>
            <p:ph type="title"/>
          </p:nvPr>
        </p:nvSpPr>
        <p:spPr>
          <a:xfrm>
            <a:off x="651353" y="365125"/>
            <a:ext cx="10702447" cy="795969"/>
          </a:xfrm>
        </p:spPr>
        <p:txBody>
          <a:bodyPr/>
          <a:lstStyle/>
          <a:p>
            <a:r>
              <a:rPr lang="en-US" dirty="0"/>
              <a:t>Assessment Specifics – CMMC L1</a:t>
            </a:r>
          </a:p>
        </p:txBody>
      </p:sp>
      <p:sp>
        <p:nvSpPr>
          <p:cNvPr id="3" name="Content Placeholder 2">
            <a:extLst>
              <a:ext uri="{FF2B5EF4-FFF2-40B4-BE49-F238E27FC236}">
                <a16:creationId xmlns:a16="http://schemas.microsoft.com/office/drawing/2014/main" id="{C0BC5CB2-4DF7-3A92-85FA-53335A7D45D5}"/>
              </a:ext>
            </a:extLst>
          </p:cNvPr>
          <p:cNvSpPr>
            <a:spLocks noGrp="1"/>
          </p:cNvSpPr>
          <p:nvPr>
            <p:ph idx="1"/>
          </p:nvPr>
        </p:nvSpPr>
        <p:spPr>
          <a:xfrm>
            <a:off x="543199" y="1161094"/>
            <a:ext cx="8915434" cy="5245393"/>
          </a:xfrm>
        </p:spPr>
        <p:txBody>
          <a:bodyPr>
            <a:normAutofit fontScale="77500" lnSpcReduction="20000"/>
          </a:bodyPr>
          <a:lstStyle/>
          <a:p>
            <a:r>
              <a:rPr lang="en-US" sz="2900" dirty="0"/>
              <a:t>There are no documentation requirements for L1 self-assessments including In-scope, Out-of-scope, and Specialized assets.</a:t>
            </a:r>
          </a:p>
          <a:p>
            <a:r>
              <a:rPr lang="en-US" sz="2900" dirty="0"/>
              <a:t>Asset Categories</a:t>
            </a:r>
          </a:p>
          <a:p>
            <a:pPr lvl="1"/>
            <a:r>
              <a:rPr lang="en-US" sz="2700" dirty="0"/>
              <a:t>In-Scope: assets that process, store, or transmit Federal Contract Information (FCI)</a:t>
            </a:r>
          </a:p>
          <a:p>
            <a:pPr lvl="1"/>
            <a:r>
              <a:rPr lang="en-US" sz="2700" dirty="0"/>
              <a:t>Out-of-Scope: assets that does not process, store, or transmit FCI. These assets are not part of L1 self-assessment scope</a:t>
            </a:r>
          </a:p>
          <a:p>
            <a:pPr lvl="1"/>
            <a:r>
              <a:rPr lang="en-US" sz="2700" dirty="0"/>
              <a:t>Specialized Assets: assets that can process, store, or transmit FCI but are unable to be fully secured. Specialized Assets are not part of L1 self-assessment scope.</a:t>
            </a:r>
          </a:p>
          <a:p>
            <a:r>
              <a:rPr lang="en-US" sz="2900" dirty="0"/>
              <a:t>Security Requirements</a:t>
            </a:r>
          </a:p>
          <a:p>
            <a:pPr lvl="1"/>
            <a:r>
              <a:rPr lang="en-US" sz="2700" dirty="0"/>
              <a:t>15 required by FAR Clause 52.204-21</a:t>
            </a:r>
          </a:p>
          <a:p>
            <a:pPr lvl="2"/>
            <a:r>
              <a:rPr lang="en-US" sz="2500" dirty="0"/>
              <a:t>17 security requirements from NIST SP 800-171 R2 / CMMC L1</a:t>
            </a:r>
          </a:p>
          <a:p>
            <a:pPr lvl="1"/>
            <a:r>
              <a:rPr lang="en-US" sz="2700" dirty="0"/>
              <a:t>Plan of Action and Milestones (POA&amp;MS) are not permitted</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6853B6A4-2E00-F872-D7A5-D12C5CE34DBD}"/>
              </a:ext>
            </a:extLst>
          </p:cNvPr>
          <p:cNvSpPr>
            <a:spLocks noGrp="1"/>
          </p:cNvSpPr>
          <p:nvPr>
            <p:ph type="sldNum" sz="quarter" idx="12"/>
          </p:nvPr>
        </p:nvSpPr>
        <p:spPr/>
        <p:txBody>
          <a:bodyPr/>
          <a:lstStyle/>
          <a:p>
            <a:fld id="{EBCD8977-B073-4460-AE63-2BD9EC7B16E4}" type="slidenum">
              <a:rPr lang="en-US" smtClean="0"/>
              <a:t>58</a:t>
            </a:fld>
            <a:endParaRPr lang="en-US" dirty="0"/>
          </a:p>
        </p:txBody>
      </p:sp>
      <p:pic>
        <p:nvPicPr>
          <p:cNvPr id="6" name="Picture 5">
            <a:extLst>
              <a:ext uri="{FF2B5EF4-FFF2-40B4-BE49-F238E27FC236}">
                <a16:creationId xmlns:a16="http://schemas.microsoft.com/office/drawing/2014/main" id="{93DB8478-7680-3393-F3EA-A526A6121FF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563D0189-04F9-95C7-F121-AD94C9457FAF}"/>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77572A4-5AD4-476E-2239-2AD7B43A449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570DCE1A-7F6D-8B30-176D-4A678E119D8B}"/>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39042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2</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59</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290606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368340B-8D63-97C4-4F6F-4BF4EB7FC7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L2 Assessment Process Flow</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Trebuchet MS" panose="020B0603020202020204"/>
                <a:ea typeface="+mn-ea"/>
                <a:cs typeface="+mn-cs"/>
              </a:rPr>
              <a:t>Note: </a:t>
            </a: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CMMC Program Final Rule is published, however Title 48 (DFARS rule) is still in rulemaking. Certain aspects and requirements of this clause may change. Refer to the</a:t>
            </a:r>
            <a:r>
              <a:rPr kumimoji="0" lang="en-US" sz="800" b="0" i="1" u="none" strike="noStrike" kern="1200" cap="none" spc="0" normalizeH="0" baseline="0" noProof="0" dirty="0">
                <a:ln>
                  <a:noFill/>
                </a:ln>
                <a:solidFill>
                  <a:prstClr val="black"/>
                </a:solidFill>
                <a:effectLst/>
                <a:uLnTx/>
                <a:uFillTx/>
                <a:latin typeface="Trebuchet MS" panose="020B0603020202020204"/>
                <a:ea typeface="+mn-ea"/>
                <a:cs typeface="+mn-cs"/>
              </a:rPr>
              <a:t> Resources Guide </a:t>
            </a: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*DoD/</a:t>
            </a:r>
            <a:r>
              <a:rPr kumimoji="0" lang="en-US" sz="1000" b="0" i="0" u="none" strike="noStrike" kern="1200" cap="none" spc="0" normalizeH="0" baseline="0" noProof="0" dirty="0" err="1">
                <a:ln>
                  <a:noFill/>
                </a:ln>
                <a:solidFill>
                  <a:prstClr val="black"/>
                </a:solidFill>
                <a:effectLst/>
                <a:uLnTx/>
                <a:uFillTx/>
                <a:latin typeface="Trebuchet MS" panose="020B0603020202020204"/>
                <a:ea typeface="+mn-ea"/>
                <a:cs typeface="+mn-cs"/>
              </a:rPr>
              <a:t>CyberAB</a:t>
            </a: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2DC6B030-1AEB-39EA-0AAF-F1A71E595685}"/>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grpSp>
        <p:nvGrpSpPr>
          <p:cNvPr id="11" name="Group 10">
            <a:extLst>
              <a:ext uri="{FF2B5EF4-FFF2-40B4-BE49-F238E27FC236}">
                <a16:creationId xmlns:a16="http://schemas.microsoft.com/office/drawing/2014/main" id="{E221CBEF-6BF9-11D3-8ECC-19195B4943CB}"/>
              </a:ext>
            </a:extLst>
          </p:cNvPr>
          <p:cNvGrpSpPr/>
          <p:nvPr/>
        </p:nvGrpSpPr>
        <p:grpSpPr>
          <a:xfrm>
            <a:off x="5560651" y="1623913"/>
            <a:ext cx="5508237" cy="3950678"/>
            <a:chOff x="252051" y="1716233"/>
            <a:chExt cx="5508237" cy="3950678"/>
          </a:xfrm>
        </p:grpSpPr>
        <p:graphicFrame>
          <p:nvGraphicFramePr>
            <p:cNvPr id="12" name="Diagram 11">
              <a:extLst>
                <a:ext uri="{FF2B5EF4-FFF2-40B4-BE49-F238E27FC236}">
                  <a16:creationId xmlns:a16="http://schemas.microsoft.com/office/drawing/2014/main" id="{4FE795DA-FA7D-38AB-F57B-037F45C66310}"/>
                </a:ext>
              </a:extLst>
            </p:cNvPr>
            <p:cNvGraphicFramePr/>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08664913-5A70-7794-7409-504071E1BE25}"/>
                </a:ext>
              </a:extLst>
            </p:cNvPr>
            <p:cNvGrpSpPr/>
            <p:nvPr/>
          </p:nvGrpSpPr>
          <p:grpSpPr>
            <a:xfrm>
              <a:off x="2344039" y="3055043"/>
              <a:ext cx="1324260" cy="1273058"/>
              <a:chOff x="419065" y="2140756"/>
              <a:chExt cx="1324260" cy="1273058"/>
            </a:xfrm>
          </p:grpSpPr>
          <p:sp>
            <p:nvSpPr>
              <p:cNvPr id="21" name="Flowchart: Connector 20">
                <a:extLst>
                  <a:ext uri="{FF2B5EF4-FFF2-40B4-BE49-F238E27FC236}">
                    <a16:creationId xmlns:a16="http://schemas.microsoft.com/office/drawing/2014/main" id="{2B77D64D-D7DA-BF98-8EAB-F9E91406A063}"/>
                  </a:ext>
                </a:extLst>
              </p:cNvPr>
              <p:cNvSpPr/>
              <p:nvPr/>
            </p:nvSpPr>
            <p:spPr>
              <a:xfrm>
                <a:off x="419065" y="2140756"/>
                <a:ext cx="1324260" cy="1273058"/>
              </a:xfrm>
              <a:prstGeom prst="flowChartConnector">
                <a:avLst/>
              </a:prstGeom>
              <a:solidFill>
                <a:srgbClr val="00B05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Flowchart: Connector 4">
                <a:extLst>
                  <a:ext uri="{FF2B5EF4-FFF2-40B4-BE49-F238E27FC236}">
                    <a16:creationId xmlns:a16="http://schemas.microsoft.com/office/drawing/2014/main" id="{606CC3FD-29CB-A19F-8779-5931DA011CA1}"/>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CAP</a:t>
                </a:r>
                <a:endParaRPr kumimoji="0" lang="en-US" sz="11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spTree>
    <p:extLst>
      <p:ext uri="{BB962C8B-B14F-4D97-AF65-F5344CB8AC3E}">
        <p14:creationId xmlns:p14="http://schemas.microsoft.com/office/powerpoint/2010/main" val="883056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BDAC-BA8A-A5FB-1082-A93339635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26D15-21FF-DA24-C766-7BCFEBE8C4E2}"/>
              </a:ext>
            </a:extLst>
          </p:cNvPr>
          <p:cNvSpPr>
            <a:spLocks noGrp="1"/>
          </p:cNvSpPr>
          <p:nvPr>
            <p:ph type="title"/>
          </p:nvPr>
        </p:nvSpPr>
        <p:spPr>
          <a:xfrm>
            <a:off x="543198" y="252481"/>
            <a:ext cx="10702447" cy="795969"/>
          </a:xfrm>
        </p:spPr>
        <p:txBody>
          <a:bodyPr/>
          <a:lstStyle/>
          <a:p>
            <a:r>
              <a:rPr lang="en-US" dirty="0"/>
              <a:t>Identify Assessment Scope – CMMC Level 2</a:t>
            </a:r>
          </a:p>
        </p:txBody>
      </p:sp>
      <p:sp>
        <p:nvSpPr>
          <p:cNvPr id="3" name="Content Placeholder 2">
            <a:extLst>
              <a:ext uri="{FF2B5EF4-FFF2-40B4-BE49-F238E27FC236}">
                <a16:creationId xmlns:a16="http://schemas.microsoft.com/office/drawing/2014/main" id="{0EBFAC3B-7312-9518-854A-4AC664D28125}"/>
              </a:ext>
            </a:extLst>
          </p:cNvPr>
          <p:cNvSpPr>
            <a:spLocks noGrp="1"/>
          </p:cNvSpPr>
          <p:nvPr>
            <p:ph idx="1"/>
          </p:nvPr>
        </p:nvSpPr>
        <p:spPr>
          <a:xfrm>
            <a:off x="305692" y="1035501"/>
            <a:ext cx="9871462" cy="602043"/>
          </a:xfrm>
        </p:spPr>
        <p:txBody>
          <a:bodyPr>
            <a:noAutofit/>
          </a:bodyPr>
          <a:lstStyle/>
          <a:p>
            <a:pPr>
              <a:spcBef>
                <a:spcPts val="300"/>
              </a:spcBef>
            </a:pPr>
            <a:r>
              <a:rPr lang="en-US" dirty="0"/>
              <a:t>Identify the scope, </a:t>
            </a:r>
            <a:r>
              <a:rPr lang="en-US" dirty="0">
                <a:hlinkClick r:id="rId3"/>
              </a:rPr>
              <a:t>CMMC Assessment Scope Level 2</a:t>
            </a:r>
            <a:r>
              <a:rPr lang="en-US" dirty="0"/>
              <a:t> and the CMMC Level 2, Asset Categories are:</a:t>
            </a:r>
          </a:p>
          <a:p>
            <a:pPr marL="0" indent="0">
              <a:spcBef>
                <a:spcPts val="300"/>
              </a:spcBef>
              <a:buNone/>
            </a:pPr>
            <a:endParaRPr lang="en-US" dirty="0"/>
          </a:p>
        </p:txBody>
      </p:sp>
      <p:sp>
        <p:nvSpPr>
          <p:cNvPr id="5" name="Slide Number Placeholder 4">
            <a:extLst>
              <a:ext uri="{FF2B5EF4-FFF2-40B4-BE49-F238E27FC236}">
                <a16:creationId xmlns:a16="http://schemas.microsoft.com/office/drawing/2014/main" id="{308AC607-9AE1-6187-07E5-3F14D3B864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C650E0A4-23B7-E3A0-4E36-284C77EFF4A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TextBox 7">
            <a:extLst>
              <a:ext uri="{FF2B5EF4-FFF2-40B4-BE49-F238E27FC236}">
                <a16:creationId xmlns:a16="http://schemas.microsoft.com/office/drawing/2014/main" id="{D961B9AF-81A7-20AF-C4A4-C97B8C7E3D7D}"/>
              </a:ext>
            </a:extLst>
          </p:cNvPr>
          <p:cNvSpPr txBox="1"/>
          <p:nvPr/>
        </p:nvSpPr>
        <p:spPr>
          <a:xfrm>
            <a:off x="6227454" y="6481917"/>
            <a:ext cx="50742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Scoping Guide – Level 2,</a:t>
            </a:r>
            <a:r>
              <a:rPr lang="en-US" sz="800" dirty="0">
                <a:effectLst/>
              </a:rPr>
              <a:t> Version 2.13 | September 2024,</a:t>
            </a:r>
            <a:r>
              <a:rPr kumimoji="0" lang="en-US" sz="800" b="0" i="0" u="sng"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https://dodcio.defense.gov/Portals/0/Documents/CMMC/ScopingGuideL2.pdf</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Footer Placeholder 3">
            <a:extLst>
              <a:ext uri="{FF2B5EF4-FFF2-40B4-BE49-F238E27FC236}">
                <a16:creationId xmlns:a16="http://schemas.microsoft.com/office/drawing/2014/main" id="{BE348824-7F55-923F-DC0F-D92C854E9EA2}"/>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Cyber/CMMC Training</a:t>
            </a:r>
          </a:p>
        </p:txBody>
      </p:sp>
      <p:grpSp>
        <p:nvGrpSpPr>
          <p:cNvPr id="27" name="Group 26">
            <a:extLst>
              <a:ext uri="{FF2B5EF4-FFF2-40B4-BE49-F238E27FC236}">
                <a16:creationId xmlns:a16="http://schemas.microsoft.com/office/drawing/2014/main" id="{C07D71C5-C5C5-63E8-57AC-C6C29BFA30F1}"/>
              </a:ext>
            </a:extLst>
          </p:cNvPr>
          <p:cNvGrpSpPr/>
          <p:nvPr/>
        </p:nvGrpSpPr>
        <p:grpSpPr>
          <a:xfrm>
            <a:off x="3079732" y="1747054"/>
            <a:ext cx="2476500" cy="3383280"/>
            <a:chOff x="645512" y="1361510"/>
            <a:chExt cx="2476500" cy="4912378"/>
          </a:xfrm>
        </p:grpSpPr>
        <p:sp>
          <p:nvSpPr>
            <p:cNvPr id="28" name="Rectangle 27">
              <a:extLst>
                <a:ext uri="{FF2B5EF4-FFF2-40B4-BE49-F238E27FC236}">
                  <a16:creationId xmlns:a16="http://schemas.microsoft.com/office/drawing/2014/main" id="{724E47CF-D1DB-CFD2-6BCE-E24AD168A688}"/>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29" name="Rectangle 28">
              <a:extLst>
                <a:ext uri="{FF2B5EF4-FFF2-40B4-BE49-F238E27FC236}">
                  <a16:creationId xmlns:a16="http://schemas.microsoft.com/office/drawing/2014/main" id="{8DEC161B-182A-2BB2-227C-5B41E704590E}"/>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providing security functions or capabilities within the contractor's CMMC Assessment Scope, regardless of CUI involvement. These include: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People</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Technology</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ea typeface="+mn-ea"/>
                  <a:cs typeface="+mn-cs"/>
                </a:rPr>
                <a:t>Facilities</a:t>
              </a:r>
            </a:p>
          </p:txBody>
        </p:sp>
      </p:grpSp>
      <p:grpSp>
        <p:nvGrpSpPr>
          <p:cNvPr id="36" name="Group 35">
            <a:extLst>
              <a:ext uri="{FF2B5EF4-FFF2-40B4-BE49-F238E27FC236}">
                <a16:creationId xmlns:a16="http://schemas.microsoft.com/office/drawing/2014/main" id="{5A1CCCDB-47BE-B3CD-6866-7BD511F26B22}"/>
              </a:ext>
            </a:extLst>
          </p:cNvPr>
          <p:cNvGrpSpPr/>
          <p:nvPr/>
        </p:nvGrpSpPr>
        <p:grpSpPr>
          <a:xfrm>
            <a:off x="388730" y="1736616"/>
            <a:ext cx="2476500" cy="3383280"/>
            <a:chOff x="645512" y="1361510"/>
            <a:chExt cx="2476500" cy="4912378"/>
          </a:xfrm>
        </p:grpSpPr>
        <p:sp>
          <p:nvSpPr>
            <p:cNvPr id="37" name="Rectangle 36">
              <a:extLst>
                <a:ext uri="{FF2B5EF4-FFF2-40B4-BE49-F238E27FC236}">
                  <a16:creationId xmlns:a16="http://schemas.microsoft.com/office/drawing/2014/main" id="{BD1CA24B-1ABF-64EB-D2AA-22843B9B8A9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38" name="Rectangle 37">
              <a:extLst>
                <a:ext uri="{FF2B5EF4-FFF2-40B4-BE49-F238E27FC236}">
                  <a16:creationId xmlns:a16="http://schemas.microsoft.com/office/drawing/2014/main" id="{8DDBC40B-1FB4-F533-EAED-62758E1EC705}"/>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process, store, or transmit Controlled Unclassified Information (CUI).</a:t>
              </a: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39" name="Group 38">
            <a:extLst>
              <a:ext uri="{FF2B5EF4-FFF2-40B4-BE49-F238E27FC236}">
                <a16:creationId xmlns:a16="http://schemas.microsoft.com/office/drawing/2014/main" id="{8BD630BF-29CF-6110-BDF7-FA80673E9F19}"/>
              </a:ext>
            </a:extLst>
          </p:cNvPr>
          <p:cNvGrpSpPr/>
          <p:nvPr/>
        </p:nvGrpSpPr>
        <p:grpSpPr>
          <a:xfrm>
            <a:off x="5787436" y="1749142"/>
            <a:ext cx="2476500" cy="3383280"/>
            <a:chOff x="645512" y="1361510"/>
            <a:chExt cx="2476500" cy="4912378"/>
          </a:xfrm>
        </p:grpSpPr>
        <p:sp>
          <p:nvSpPr>
            <p:cNvPr id="40" name="Rectangle 39">
              <a:extLst>
                <a:ext uri="{FF2B5EF4-FFF2-40B4-BE49-F238E27FC236}">
                  <a16:creationId xmlns:a16="http://schemas.microsoft.com/office/drawing/2014/main" id="{5525ABD3-EAB4-1E84-3312-B84E2FFE4982}"/>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Contractor Risk Managed Assets</a:t>
              </a:r>
            </a:p>
          </p:txBody>
        </p:sp>
        <p:sp>
          <p:nvSpPr>
            <p:cNvPr id="41" name="Rectangle 40">
              <a:extLst>
                <a:ext uri="{FF2B5EF4-FFF2-40B4-BE49-F238E27FC236}">
                  <a16:creationId xmlns:a16="http://schemas.microsoft.com/office/drawing/2014/main" id="{C66C8C41-FEE8-A1EF-96F4-B92937E45D1F}"/>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can, but are not intended to, process, store, or transmit CUI because of security policy, procedures, and practices in place.</a:t>
              </a:r>
            </a:p>
          </p:txBody>
        </p:sp>
      </p:grpSp>
      <p:grpSp>
        <p:nvGrpSpPr>
          <p:cNvPr id="46" name="Group 45">
            <a:extLst>
              <a:ext uri="{FF2B5EF4-FFF2-40B4-BE49-F238E27FC236}">
                <a16:creationId xmlns:a16="http://schemas.microsoft.com/office/drawing/2014/main" id="{9E2EAB5C-6AB8-363E-42A4-7966550E600B}"/>
              </a:ext>
            </a:extLst>
          </p:cNvPr>
          <p:cNvGrpSpPr/>
          <p:nvPr/>
        </p:nvGrpSpPr>
        <p:grpSpPr>
          <a:xfrm>
            <a:off x="8507666" y="1738704"/>
            <a:ext cx="2476500" cy="3383280"/>
            <a:chOff x="645512" y="1361510"/>
            <a:chExt cx="2476500" cy="4912378"/>
          </a:xfrm>
        </p:grpSpPr>
        <p:sp>
          <p:nvSpPr>
            <p:cNvPr id="47" name="Rectangle 46">
              <a:extLst>
                <a:ext uri="{FF2B5EF4-FFF2-40B4-BE49-F238E27FC236}">
                  <a16:creationId xmlns:a16="http://schemas.microsoft.com/office/drawing/2014/main" id="{ACC4F80E-46BF-FDE1-F85B-1B4C1AE0D2F7}"/>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48" name="Rectangle 47">
              <a:extLst>
                <a:ext uri="{FF2B5EF4-FFF2-40B4-BE49-F238E27FC236}">
                  <a16:creationId xmlns:a16="http://schemas.microsoft.com/office/drawing/2014/main" id="{89545C12-B583-5C45-41A9-5AFFCA7ABCB3}"/>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Assets that may or may not handle CUI, including: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Government Property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Internet of Things  (IoT) Devices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Restricted Information Systems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Test Equipment</a:t>
              </a:r>
            </a:p>
          </p:txBody>
        </p:sp>
      </p:grpSp>
      <p:sp>
        <p:nvSpPr>
          <p:cNvPr id="49" name="Content Placeholder 2">
            <a:extLst>
              <a:ext uri="{FF2B5EF4-FFF2-40B4-BE49-F238E27FC236}">
                <a16:creationId xmlns:a16="http://schemas.microsoft.com/office/drawing/2014/main" id="{E25A7A97-111E-72A7-0018-55D6DF0F62A0}"/>
              </a:ext>
            </a:extLst>
          </p:cNvPr>
          <p:cNvSpPr txBox="1">
            <a:spLocks/>
          </p:cNvSpPr>
          <p:nvPr/>
        </p:nvSpPr>
        <p:spPr>
          <a:xfrm>
            <a:off x="543198" y="5265872"/>
            <a:ext cx="7824188" cy="15545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sz="1400" dirty="0"/>
              <a:t>For all assets (people, facilities, technologies, service providers), the contractor is required to:</a:t>
            </a:r>
          </a:p>
          <a:p>
            <a:pPr lvl="1">
              <a:spcBef>
                <a:spcPts val="0"/>
              </a:spcBef>
            </a:pPr>
            <a:r>
              <a:rPr lang="en-US" sz="1400" dirty="0"/>
              <a:t>Document assets inventory</a:t>
            </a:r>
          </a:p>
          <a:p>
            <a:pPr lvl="1">
              <a:spcBef>
                <a:spcPts val="0"/>
              </a:spcBef>
            </a:pPr>
            <a:r>
              <a:rPr lang="en-US" sz="1400" dirty="0"/>
              <a:t>Document assets in System Security Plan (SSP), and </a:t>
            </a:r>
          </a:p>
          <a:p>
            <a:pPr lvl="1">
              <a:spcBef>
                <a:spcPts val="0"/>
              </a:spcBef>
            </a:pPr>
            <a:r>
              <a:rPr lang="en-US" sz="1400" dirty="0"/>
              <a:t>Provide a network diagram of the assessment scope (to include assets) to facilitate scoping discussions during the pre-assessment.</a:t>
            </a:r>
          </a:p>
        </p:txBody>
      </p:sp>
      <p:sp>
        <p:nvSpPr>
          <p:cNvPr id="4" name="Rectangle: Rounded Corners 3">
            <a:extLst>
              <a:ext uri="{FF2B5EF4-FFF2-40B4-BE49-F238E27FC236}">
                <a16:creationId xmlns:a16="http://schemas.microsoft.com/office/drawing/2014/main" id="{B3B85766-E3AD-67C1-E346-14632A85D1AE}"/>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Tree>
    <p:extLst>
      <p:ext uri="{BB962C8B-B14F-4D97-AF65-F5344CB8AC3E}">
        <p14:creationId xmlns:p14="http://schemas.microsoft.com/office/powerpoint/2010/main" val="3674721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CMMC Assessment Process (CAP) – CMMC L2</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Process, Version 2.0 | December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https://cyberab.org/Portals/0/CMMC%20Assessment%20Process%20v2.0.pdf?ver=fEk1pUK1Fg26fVtopxv_DA%3d%3d</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Review SSP</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Validate CMMC Assessment Scope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Confirm availability of evidence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Determine readiness for Assessment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Compose Assessment team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Complete Pre-Assessment form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 of Pre-Assessment and planning information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Pre-Assessment form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Adverse determination of Assessment Readiness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In-Brief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Assess Implementation of Security Requirements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Apply Sampling Values for Depth and Coverage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Assessment Scoring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External Service Providers (ESPs)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Cloud Service Providers (CSPs)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Daily Checkpoint Meetings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Compile and Compose Assessment Results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Out-Brief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Certification results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Administer Assessment Appeals (if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Generate Certificate of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Issues Certificate of CMMC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Close-Out POA&amp;M (if required)</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3" name="Rectangle: Rounded Corners 2">
            <a:extLst>
              <a:ext uri="{FF2B5EF4-FFF2-40B4-BE49-F238E27FC236}">
                <a16:creationId xmlns:a16="http://schemas.microsoft.com/office/drawing/2014/main" id="{BC6B3F87-DE47-66D0-B1F7-D442FE0F1C6A}"/>
              </a:ext>
            </a:extLst>
          </p:cNvPr>
          <p:cNvSpPr/>
          <p:nvPr/>
        </p:nvSpPr>
        <p:spPr>
          <a:xfrm>
            <a:off x="77382" y="446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spTree>
    <p:extLst>
      <p:ext uri="{BB962C8B-B14F-4D97-AF65-F5344CB8AC3E}">
        <p14:creationId xmlns:p14="http://schemas.microsoft.com/office/powerpoint/2010/main" val="1559451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82F6-7D0D-488D-AB1A-325F3060FE35}"/>
              </a:ext>
            </a:extLst>
          </p:cNvPr>
          <p:cNvSpPr>
            <a:spLocks noGrp="1"/>
          </p:cNvSpPr>
          <p:nvPr>
            <p:ph type="title"/>
          </p:nvPr>
        </p:nvSpPr>
        <p:spPr/>
        <p:txBody>
          <a:bodyPr/>
          <a:lstStyle/>
          <a:p>
            <a:r>
              <a:rPr lang="en-US" dirty="0"/>
              <a:t>CMMC Level 3</a:t>
            </a:r>
          </a:p>
        </p:txBody>
      </p:sp>
      <p:sp>
        <p:nvSpPr>
          <p:cNvPr id="3" name="Text Placeholder 2">
            <a:extLst>
              <a:ext uri="{FF2B5EF4-FFF2-40B4-BE49-F238E27FC236}">
                <a16:creationId xmlns:a16="http://schemas.microsoft.com/office/drawing/2014/main" id="{693F7C53-E643-4A85-BA7D-09840A315A20}"/>
              </a:ext>
            </a:extLst>
          </p:cNvPr>
          <p:cNvSpPr>
            <a:spLocks noGrp="1"/>
          </p:cNvSpPr>
          <p:nvPr>
            <p:ph type="body" idx="1"/>
          </p:nvPr>
        </p:nvSpPr>
        <p:spPr/>
        <p:txBody>
          <a:bodyPr/>
          <a:lstStyle/>
          <a:p>
            <a:r>
              <a:rPr lang="en-US" dirty="0"/>
              <a:t>Assessment Process</a:t>
            </a:r>
          </a:p>
        </p:txBody>
      </p:sp>
      <p:sp>
        <p:nvSpPr>
          <p:cNvPr id="5" name="Slide Number Placeholder 4">
            <a:extLst>
              <a:ext uri="{FF2B5EF4-FFF2-40B4-BE49-F238E27FC236}">
                <a16:creationId xmlns:a16="http://schemas.microsoft.com/office/drawing/2014/main" id="{D8E59839-3CBF-480E-B558-3388F6ADA000}"/>
              </a:ext>
            </a:extLst>
          </p:cNvPr>
          <p:cNvSpPr>
            <a:spLocks noGrp="1"/>
          </p:cNvSpPr>
          <p:nvPr>
            <p:ph type="sldNum" sz="quarter" idx="12"/>
          </p:nvPr>
        </p:nvSpPr>
        <p:spPr/>
        <p:txBody>
          <a:bodyPr/>
          <a:lstStyle/>
          <a:p>
            <a:fld id="{EBCD8977-B073-4460-AE63-2BD9EC7B16E4}" type="slidenum">
              <a:rPr lang="en-US" smtClean="0"/>
              <a:t>63</a:t>
            </a:fld>
            <a:endParaRPr lang="en-US"/>
          </a:p>
        </p:txBody>
      </p:sp>
      <p:pic>
        <p:nvPicPr>
          <p:cNvPr id="4" name="Picture 3">
            <a:extLst>
              <a:ext uri="{FF2B5EF4-FFF2-40B4-BE49-F238E27FC236}">
                <a16:creationId xmlns:a16="http://schemas.microsoft.com/office/drawing/2014/main" id="{1F1B0B62-08AF-22C0-E88C-29BC51AFE0CD}"/>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898689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E8D5-B9BA-2A56-7831-00AE42766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4E832-C08A-D74B-66DC-6647884C2921}"/>
              </a:ext>
            </a:extLst>
          </p:cNvPr>
          <p:cNvSpPr>
            <a:spLocks noGrp="1"/>
          </p:cNvSpPr>
          <p:nvPr>
            <p:ph type="title"/>
          </p:nvPr>
        </p:nvSpPr>
        <p:spPr>
          <a:xfrm>
            <a:off x="651353" y="365125"/>
            <a:ext cx="10702447" cy="795969"/>
          </a:xfrm>
        </p:spPr>
        <p:txBody>
          <a:bodyPr>
            <a:normAutofit/>
          </a:bodyPr>
          <a:lstStyle/>
          <a:p>
            <a:r>
              <a:rPr lang="en-US" dirty="0"/>
              <a:t>CMMC L3 Assessment Process Flow </a:t>
            </a:r>
          </a:p>
        </p:txBody>
      </p:sp>
      <p:sp>
        <p:nvSpPr>
          <p:cNvPr id="5" name="Slide Number Placeholder 4">
            <a:extLst>
              <a:ext uri="{FF2B5EF4-FFF2-40B4-BE49-F238E27FC236}">
                <a16:creationId xmlns:a16="http://schemas.microsoft.com/office/drawing/2014/main" id="{609E9545-A43E-0472-CFC6-6BDB7318CF83}"/>
              </a:ext>
            </a:extLst>
          </p:cNvPr>
          <p:cNvSpPr>
            <a:spLocks noGrp="1"/>
          </p:cNvSpPr>
          <p:nvPr>
            <p:ph type="sldNum" sz="quarter" idx="12"/>
          </p:nvPr>
        </p:nvSpPr>
        <p:spPr>
          <a:xfrm>
            <a:off x="8654163" y="5939762"/>
            <a:ext cx="683339" cy="365125"/>
          </a:xfrm>
        </p:spPr>
        <p:txBody>
          <a:bodyPr/>
          <a:lstStyle/>
          <a:p>
            <a:fld id="{EBCD8977-B073-4460-AE63-2BD9EC7B16E4}" type="slidenum">
              <a:rPr lang="en-US" smtClean="0"/>
              <a:t>64</a:t>
            </a:fld>
            <a:endParaRPr lang="en-US"/>
          </a:p>
        </p:txBody>
      </p:sp>
      <p:pic>
        <p:nvPicPr>
          <p:cNvPr id="6" name="Picture 5">
            <a:extLst>
              <a:ext uri="{FF2B5EF4-FFF2-40B4-BE49-F238E27FC236}">
                <a16:creationId xmlns:a16="http://schemas.microsoft.com/office/drawing/2014/main" id="{6C715056-CAC7-4AD3-B5A7-316BFC790477}"/>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0D7B3DEB-1CDF-8241-F975-EE47EEB4C10F}"/>
              </a:ext>
            </a:extLst>
          </p:cNvPr>
          <p:cNvSpPr txBox="1"/>
          <p:nvPr/>
        </p:nvSpPr>
        <p:spPr>
          <a:xfrm>
            <a:off x="2325384" y="6423979"/>
            <a:ext cx="7118729" cy="338554"/>
          </a:xfrm>
          <a:prstGeom prst="rect">
            <a:avLst/>
          </a:prstGeom>
          <a:noFill/>
        </p:spPr>
        <p:txBody>
          <a:bodyPr wrap="square" rtlCol="0">
            <a:spAutoFit/>
          </a:bodyPr>
          <a:lstStyle/>
          <a:p>
            <a:r>
              <a:rPr lang="en-US" sz="800" b="1" dirty="0"/>
              <a:t>Note: </a:t>
            </a:r>
            <a:r>
              <a:rPr lang="en-US" sz="800" dirty="0"/>
              <a:t>CMMC Program Final Rule is published, however Title 48 (DFARS rule) is still in rulemaking. Certain aspects and requirements of this clause may change. Refer to the</a:t>
            </a:r>
            <a:r>
              <a:rPr lang="en-US" sz="800" i="1" dirty="0"/>
              <a:t> Resources Guide </a:t>
            </a:r>
            <a:r>
              <a:rPr lang="en-US" sz="800" dirty="0"/>
              <a:t>provided in this training for the most updated information.</a:t>
            </a:r>
          </a:p>
        </p:txBody>
      </p:sp>
      <p:sp>
        <p:nvSpPr>
          <p:cNvPr id="8" name="Footer Placeholder 3">
            <a:extLst>
              <a:ext uri="{FF2B5EF4-FFF2-40B4-BE49-F238E27FC236}">
                <a16:creationId xmlns:a16="http://schemas.microsoft.com/office/drawing/2014/main" id="{15BE7D12-E3BE-311C-1A6F-2364B30592F0}"/>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13" name="TextBox 12">
            <a:extLst>
              <a:ext uri="{FF2B5EF4-FFF2-40B4-BE49-F238E27FC236}">
                <a16:creationId xmlns:a16="http://schemas.microsoft.com/office/drawing/2014/main" id="{3647CE3F-B311-9925-18B9-20348AAF4DA3}"/>
              </a:ext>
            </a:extLst>
          </p:cNvPr>
          <p:cNvSpPr txBox="1"/>
          <p:nvPr/>
        </p:nvSpPr>
        <p:spPr>
          <a:xfrm>
            <a:off x="443037" y="6223924"/>
            <a:ext cx="1940567" cy="400110"/>
          </a:xfrm>
          <a:prstGeom prst="rect">
            <a:avLst/>
          </a:prstGeom>
          <a:noFill/>
        </p:spPr>
        <p:txBody>
          <a:bodyPr wrap="square" rtlCol="0">
            <a:spAutoFit/>
          </a:bodyPr>
          <a:lstStyle/>
          <a:p>
            <a:r>
              <a:rPr lang="en-US" sz="1000" dirty="0"/>
              <a:t>*DoD/</a:t>
            </a:r>
            <a:r>
              <a:rPr lang="en-US" sz="1000" dirty="0" err="1"/>
              <a:t>CyberAB</a:t>
            </a:r>
            <a:r>
              <a:rPr lang="en-US" sz="1000" dirty="0"/>
              <a:t> CMMC Assessment Process (CAP)</a:t>
            </a:r>
          </a:p>
        </p:txBody>
      </p:sp>
      <p:graphicFrame>
        <p:nvGraphicFramePr>
          <p:cNvPr id="7" name="Diagram 6">
            <a:extLst>
              <a:ext uri="{FF2B5EF4-FFF2-40B4-BE49-F238E27FC236}">
                <a16:creationId xmlns:a16="http://schemas.microsoft.com/office/drawing/2014/main" id="{E666221F-AA3A-FC67-A204-5BDE340D2DC6}"/>
              </a:ext>
            </a:extLst>
          </p:cNvPr>
          <p:cNvGraphicFramePr/>
          <p:nvPr>
            <p:extLst>
              <p:ext uri="{D42A27DB-BD31-4B8C-83A1-F6EECF244321}">
                <p14:modId xmlns:p14="http://schemas.microsoft.com/office/powerpoint/2010/main" val="190705179"/>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B1DD9BC6-9D01-A518-4458-63A3277AD586}"/>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nvGrpSpPr>
          <p:cNvPr id="11" name="Group 10">
            <a:extLst>
              <a:ext uri="{FF2B5EF4-FFF2-40B4-BE49-F238E27FC236}">
                <a16:creationId xmlns:a16="http://schemas.microsoft.com/office/drawing/2014/main" id="{23E0E4C2-0D7B-86DB-7C25-5E5114F37C28}"/>
              </a:ext>
            </a:extLst>
          </p:cNvPr>
          <p:cNvGrpSpPr/>
          <p:nvPr/>
        </p:nvGrpSpPr>
        <p:grpSpPr>
          <a:xfrm>
            <a:off x="5760288" y="1618761"/>
            <a:ext cx="5508237" cy="3950678"/>
            <a:chOff x="252051" y="1716233"/>
            <a:chExt cx="5508237" cy="3950678"/>
          </a:xfrm>
        </p:grpSpPr>
        <p:graphicFrame>
          <p:nvGraphicFramePr>
            <p:cNvPr id="12" name="Diagram 11">
              <a:extLst>
                <a:ext uri="{FF2B5EF4-FFF2-40B4-BE49-F238E27FC236}">
                  <a16:creationId xmlns:a16="http://schemas.microsoft.com/office/drawing/2014/main" id="{183D4E0D-36B7-7A02-B40C-C2265B7A36A7}"/>
                </a:ext>
              </a:extLst>
            </p:cNvPr>
            <p:cNvGraphicFramePr/>
            <p:nvPr>
              <p:extLst>
                <p:ext uri="{D42A27DB-BD31-4B8C-83A1-F6EECF244321}">
                  <p14:modId xmlns:p14="http://schemas.microsoft.com/office/powerpoint/2010/main" val="3739026255"/>
                </p:ext>
              </p:extLst>
            </p:nvPr>
          </p:nvGraphicFramePr>
          <p:xfrm>
            <a:off x="252051" y="1716233"/>
            <a:ext cx="5508237" cy="3950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6" name="Group 15">
              <a:extLst>
                <a:ext uri="{FF2B5EF4-FFF2-40B4-BE49-F238E27FC236}">
                  <a16:creationId xmlns:a16="http://schemas.microsoft.com/office/drawing/2014/main" id="{624A003A-4472-C343-1C18-D761457E6579}"/>
                </a:ext>
              </a:extLst>
            </p:cNvPr>
            <p:cNvGrpSpPr/>
            <p:nvPr/>
          </p:nvGrpSpPr>
          <p:grpSpPr>
            <a:xfrm>
              <a:off x="2344039" y="3055043"/>
              <a:ext cx="1324260" cy="1273058"/>
              <a:chOff x="419065" y="2140756"/>
              <a:chExt cx="1324260" cy="1273058"/>
            </a:xfrm>
          </p:grpSpPr>
          <p:sp>
            <p:nvSpPr>
              <p:cNvPr id="20" name="Flowchart: Connector 19">
                <a:extLst>
                  <a:ext uri="{FF2B5EF4-FFF2-40B4-BE49-F238E27FC236}">
                    <a16:creationId xmlns:a16="http://schemas.microsoft.com/office/drawing/2014/main" id="{9172A7D7-2D53-E06B-30A7-D6A4E0F92712}"/>
                  </a:ext>
                </a:extLst>
              </p:cNvPr>
              <p:cNvSpPr/>
              <p:nvPr/>
            </p:nvSpPr>
            <p:spPr>
              <a:xfrm>
                <a:off x="419065" y="2140756"/>
                <a:ext cx="1324260" cy="1273058"/>
              </a:xfrm>
              <a:prstGeom prst="flowChartConnector">
                <a:avLst/>
              </a:prstGeom>
              <a:solidFill>
                <a:srgbClr val="0070C0"/>
              </a:solidFill>
              <a:ln w="19050" cap="rnd"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Flowchart: Connector 4">
                <a:extLst>
                  <a:ext uri="{FF2B5EF4-FFF2-40B4-BE49-F238E27FC236}">
                    <a16:creationId xmlns:a16="http://schemas.microsoft.com/office/drawing/2014/main" id="{C3EFF497-FA37-1C8D-0A7B-1EBFC6553006}"/>
                  </a:ext>
                </a:extLst>
              </p:cNvPr>
              <p:cNvSpPr txBox="1"/>
              <p:nvPr/>
            </p:nvSpPr>
            <p:spPr>
              <a:xfrm>
                <a:off x="612998" y="2327191"/>
                <a:ext cx="936394" cy="900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kern="1200" dirty="0">
                    <a:solidFill>
                      <a:schemeClr val="bg1"/>
                    </a:solidFill>
                    <a:latin typeface="Trebuchet MS" panose="020B0603020202020204"/>
                    <a:ea typeface="+mn-ea"/>
                    <a:cs typeface="+mn-cs"/>
                  </a:rPr>
                  <a:t>DCMA DIBCAC</a:t>
                </a:r>
                <a:endParaRPr lang="en-US" sz="1000" kern="1200" dirty="0">
                  <a:solidFill>
                    <a:schemeClr val="bg1"/>
                  </a:solidFill>
                  <a:latin typeface="Trebuchet MS" panose="020B0603020202020204"/>
                  <a:ea typeface="+mn-ea"/>
                  <a:cs typeface="+mn-cs"/>
                </a:endParaRPr>
              </a:p>
            </p:txBody>
          </p:sp>
        </p:grpSp>
      </p:grpSp>
    </p:spTree>
    <p:extLst>
      <p:ext uri="{BB962C8B-B14F-4D97-AF65-F5344CB8AC3E}">
        <p14:creationId xmlns:p14="http://schemas.microsoft.com/office/powerpoint/2010/main" val="4153768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DCMA DIBCAC Assessment Process</a:t>
            </a:r>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9261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Assessment Process, Version 2.0 | December 2024, </a:t>
            </a:r>
            <a:r>
              <a:rPr kumimoji="0" lang="en-US" sz="800" b="0" i="0" u="none" strike="noStrike" kern="1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https://cyberab.org/Portals/0/CMMC%20Assessment%20Process%20v2.0.pdf?ver=fEk1pUK1Fg26fVtopxv_DA%3d%3d</a:t>
            </a:r>
            <a:endPar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
        <p:nvSpPr>
          <p:cNvPr id="19" name="Rectangle 18">
            <a:extLst>
              <a:ext uri="{FF2B5EF4-FFF2-40B4-BE49-F238E27FC236}">
                <a16:creationId xmlns:a16="http://schemas.microsoft.com/office/drawing/2014/main" id="{453F52C8-8822-2042-9EA9-D06950B18614}"/>
              </a:ext>
            </a:extLst>
          </p:cNvPr>
          <p:cNvSpPr/>
          <p:nvPr/>
        </p:nvSpPr>
        <p:spPr>
          <a:xfrm>
            <a:off x="570356"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1</a:t>
            </a:r>
          </a:p>
        </p:txBody>
      </p:sp>
      <p:sp>
        <p:nvSpPr>
          <p:cNvPr id="17" name="Rectangle 16">
            <a:extLst>
              <a:ext uri="{FF2B5EF4-FFF2-40B4-BE49-F238E27FC236}">
                <a16:creationId xmlns:a16="http://schemas.microsoft.com/office/drawing/2014/main" id="{C1EE81C9-24FC-1CB7-4446-01D6D66466F8}"/>
              </a:ext>
            </a:extLst>
          </p:cNvPr>
          <p:cNvSpPr/>
          <p:nvPr/>
        </p:nvSpPr>
        <p:spPr>
          <a:xfrm>
            <a:off x="570356"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Review SSP</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Validate CMMC Assessment Scope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Confirm availability of evidence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Determine readiness for Assessment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Compose Assessment team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Complete Pre-Assessment form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 of Pre-Assessment and planning information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Pre-Assessment form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Adverse determination of Assessment Readiness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5C29FA78-3D3D-5213-47F5-B1109761D554}"/>
              </a:ext>
            </a:extLst>
          </p:cNvPr>
          <p:cNvSpPr/>
          <p:nvPr/>
        </p:nvSpPr>
        <p:spPr>
          <a:xfrm>
            <a:off x="3127853"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2</a:t>
            </a:r>
          </a:p>
        </p:txBody>
      </p:sp>
      <p:sp>
        <p:nvSpPr>
          <p:cNvPr id="23" name="Rectangle 22">
            <a:extLst>
              <a:ext uri="{FF2B5EF4-FFF2-40B4-BE49-F238E27FC236}">
                <a16:creationId xmlns:a16="http://schemas.microsoft.com/office/drawing/2014/main" id="{12CF47E3-9125-2769-327D-F8A46AF690DF}"/>
              </a:ext>
            </a:extLst>
          </p:cNvPr>
          <p:cNvSpPr/>
          <p:nvPr/>
        </p:nvSpPr>
        <p:spPr>
          <a:xfrm>
            <a:off x="3127853"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In-Brief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Assess Implementation of Security Requirements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Apply Sampling Values for Depth and Coverage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Assessment Scoring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External Service Providers (ESPs)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Address Cloud Service Providers (CSPs)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Daily Checkpoint Meetings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A9EE533F-2D45-4AD7-4F81-03CBB5CFC151}"/>
              </a:ext>
            </a:extLst>
          </p:cNvPr>
          <p:cNvSpPr/>
          <p:nvPr/>
        </p:nvSpPr>
        <p:spPr>
          <a:xfrm>
            <a:off x="5685350"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3</a:t>
            </a:r>
          </a:p>
        </p:txBody>
      </p:sp>
      <p:sp>
        <p:nvSpPr>
          <p:cNvPr id="25" name="Rectangle 24">
            <a:extLst>
              <a:ext uri="{FF2B5EF4-FFF2-40B4-BE49-F238E27FC236}">
                <a16:creationId xmlns:a16="http://schemas.microsoft.com/office/drawing/2014/main" id="{5164EE7D-FDA6-E66E-772D-8BC4BBEE6653}"/>
              </a:ext>
            </a:extLst>
          </p:cNvPr>
          <p:cNvSpPr/>
          <p:nvPr/>
        </p:nvSpPr>
        <p:spPr>
          <a:xfrm>
            <a:off x="5685350"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Compile and Compose Assessment Results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Conduct Quality Assurance Review</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Convene Out-Brief Meeting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Upload Certification results into CMMC </a:t>
            </a:r>
            <a:r>
              <a:rPr kumimoji="0" lang="en-US" sz="1400" b="0" i="0" u="none" strike="noStrike" kern="1200" cap="none" spc="0" normalizeH="0" baseline="0" noProof="0" dirty="0" err="1">
                <a:ln>
                  <a:noFill/>
                </a:ln>
                <a:solidFill>
                  <a:prstClr val="black"/>
                </a:solidFill>
                <a:effectLst/>
                <a:uLnTx/>
                <a:uFillTx/>
                <a:latin typeface="Trebuchet MS" panose="020B0603020202020204"/>
                <a:ea typeface="+mn-ea"/>
                <a:cs typeface="+mn-cs"/>
              </a:rPr>
              <a:t>eMASS</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Administer Assessment Appeals (if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5F36A38F-381C-596A-492D-3CECB03BCFE1}"/>
              </a:ext>
            </a:extLst>
          </p:cNvPr>
          <p:cNvSpPr/>
          <p:nvPr/>
        </p:nvSpPr>
        <p:spPr>
          <a:xfrm>
            <a:off x="8258474" y="1161094"/>
            <a:ext cx="2476500" cy="4010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Phase 4</a:t>
            </a:r>
          </a:p>
        </p:txBody>
      </p:sp>
      <p:sp>
        <p:nvSpPr>
          <p:cNvPr id="27" name="Rectangle 26">
            <a:extLst>
              <a:ext uri="{FF2B5EF4-FFF2-40B4-BE49-F238E27FC236}">
                <a16:creationId xmlns:a16="http://schemas.microsoft.com/office/drawing/2014/main" id="{818BDE34-3352-9A86-6745-4A52A33C6983}"/>
              </a:ext>
            </a:extLst>
          </p:cNvPr>
          <p:cNvSpPr/>
          <p:nvPr/>
        </p:nvSpPr>
        <p:spPr>
          <a:xfrm>
            <a:off x="8258474" y="1588769"/>
            <a:ext cx="2476500" cy="448470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Generate Certificate of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Issues Certificate of CMMC Status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Close-Out POA&amp;M (if required)</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rebuchet MS" panose="020B0603020202020204"/>
              <a:ea typeface="+mn-ea"/>
              <a:cs typeface="+mn-cs"/>
            </a:endParaRPr>
          </a:p>
        </p:txBody>
      </p:sp>
      <p:sp>
        <p:nvSpPr>
          <p:cNvPr id="7" name="Rectangle: Rounded Corners 6">
            <a:extLst>
              <a:ext uri="{FF2B5EF4-FFF2-40B4-BE49-F238E27FC236}">
                <a16:creationId xmlns:a16="http://schemas.microsoft.com/office/drawing/2014/main" id="{B8ADDA68-E532-7EEF-4D39-D3EEE04B852A}"/>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Trebuchet MS" panose="020B0603020202020204"/>
                <a:ea typeface="+mn-ea"/>
                <a:cs typeface="+mn-cs"/>
              </a:rPr>
              <a:t>3</a:t>
            </a:r>
          </a:p>
        </p:txBody>
      </p:sp>
    </p:spTree>
    <p:extLst>
      <p:ext uri="{BB962C8B-B14F-4D97-AF65-F5344CB8AC3E}">
        <p14:creationId xmlns:p14="http://schemas.microsoft.com/office/powerpoint/2010/main" val="3938715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161094"/>
            <a:ext cx="8915434" cy="5245393"/>
          </a:xfrm>
        </p:spPr>
        <p:txBody>
          <a:bodyPr>
            <a:normAutofit fontScale="92500" lnSpcReduction="20000"/>
          </a:bodyPr>
          <a:lstStyle/>
          <a:p>
            <a:r>
              <a:rPr lang="en-US" sz="2900" dirty="0">
                <a:solidFill>
                  <a:schemeClr val="tx1"/>
                </a:solidFill>
              </a:rPr>
              <a:t>Pre-Requisites</a:t>
            </a:r>
          </a:p>
          <a:p>
            <a:pPr lvl="1"/>
            <a:r>
              <a:rPr lang="en-US" sz="2000" dirty="0"/>
              <a:t>Must have a Final Level 2 CMMC Third-Party Assessment Organization (C3PAO) CMMC status for the same CMMC Assessment Scope as the L3 assessment</a:t>
            </a:r>
          </a:p>
          <a:p>
            <a:pPr lvl="2"/>
            <a:r>
              <a:rPr lang="en-US" sz="1800" dirty="0"/>
              <a:t>The CMMC L3 assessment scope may be a subset of the L2 assessment scope</a:t>
            </a:r>
          </a:p>
          <a:p>
            <a:pPr lvl="1"/>
            <a:r>
              <a:rPr lang="en-US" sz="2000" dirty="0"/>
              <a:t>Assets designated as Contractor Risk Managed Assets (CRMAs) in the L2 assessment scope will be treated as CUI assets in the L3 assessment.</a:t>
            </a:r>
          </a:p>
          <a:p>
            <a:pPr lvl="1"/>
            <a:r>
              <a:rPr lang="en-US" sz="2000" dirty="0"/>
              <a:t>Assessment requirements for Specialized Assets differ between L2 and L3</a:t>
            </a:r>
          </a:p>
          <a:p>
            <a:pPr lvl="1"/>
            <a:r>
              <a:rPr lang="en-US" sz="2000" dirty="0"/>
              <a:t>Organizations Seeking Certifications (OSCs) may have CRMAs and Specialized Assets assessed by a C3PAO during the L2 certification assessment.</a:t>
            </a:r>
          </a:p>
          <a:p>
            <a:pPr lvl="1"/>
            <a:r>
              <a:rPr lang="en-US" sz="2000" dirty="0"/>
              <a:t>Defense Contract Management Agency (DCMA) Defense Industrial Base Cyber Assessment Center (DIBCAC) may check any L2 security requirements of any in-scope asset as part of the L3 assessment.</a:t>
            </a:r>
          </a:p>
          <a:p>
            <a:pPr lvl="1"/>
            <a:r>
              <a:rPr lang="en-US" sz="2000" dirty="0"/>
              <a:t>OSCs need to assess and comply against the 24 L3 security requirements.</a:t>
            </a:r>
          </a:p>
          <a:p>
            <a:pPr lvl="1"/>
            <a:r>
              <a:rPr lang="en-US" sz="2000" dirty="0"/>
              <a:t>Contact the DCMA DIBCAC via contacts provided here: </a:t>
            </a:r>
            <a:r>
              <a:rPr lang="en-US" sz="2100" dirty="0">
                <a:hlinkClick r:id="rId3"/>
              </a:rPr>
              <a:t>https://www.dcma.mil/DIBCAC/</a:t>
            </a:r>
            <a:r>
              <a:rPr lang="en-US" sz="2100" dirty="0"/>
              <a:t>   </a:t>
            </a:r>
          </a:p>
          <a:p>
            <a:endParaRPr lang="en-US" sz="24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66</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338554"/>
          </a:xfrm>
          <a:prstGeom prst="rect">
            <a:avLst/>
          </a:prstGeom>
          <a:noFill/>
        </p:spPr>
        <p:txBody>
          <a:bodyPr wrap="square" rtlCol="0">
            <a:spAutoFit/>
          </a:bodyPr>
          <a:lstStyle/>
          <a:p>
            <a:r>
              <a:rPr lang="en-US" sz="800" dirty="0"/>
              <a:t>Source: </a:t>
            </a:r>
            <a:r>
              <a:rPr lang="en-US" sz="800" dirty="0">
                <a:effectLst/>
              </a:rPr>
              <a:t>CMMC Assessment Scope – Level 3,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https://dodcio.defense.gov/Portals/0/Documents/CMMC/ScopingGuideL3.pdf</a:t>
            </a:r>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Rectangle: Rounded Corners 6">
            <a:extLst>
              <a:ext uri="{FF2B5EF4-FFF2-40B4-BE49-F238E27FC236}">
                <a16:creationId xmlns:a16="http://schemas.microsoft.com/office/drawing/2014/main" id="{FCEAF3DA-A4A5-3382-1BA1-47F4EC9CC18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8329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9E69-06F4-D49F-06B7-07D1450D7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87FF-1865-4CCD-8497-FA41CD82BCFB}"/>
              </a:ext>
            </a:extLst>
          </p:cNvPr>
          <p:cNvSpPr>
            <a:spLocks noGrp="1"/>
          </p:cNvSpPr>
          <p:nvPr>
            <p:ph type="title"/>
          </p:nvPr>
        </p:nvSpPr>
        <p:spPr>
          <a:xfrm>
            <a:off x="651353" y="365125"/>
            <a:ext cx="10702447" cy="795969"/>
          </a:xfrm>
        </p:spPr>
        <p:txBody>
          <a:bodyPr/>
          <a:lstStyle/>
          <a:p>
            <a:r>
              <a:rPr lang="en-US" dirty="0"/>
              <a:t>Assessment Specifics – CMMC L3 (cont’d)</a:t>
            </a:r>
          </a:p>
        </p:txBody>
      </p:sp>
      <p:sp>
        <p:nvSpPr>
          <p:cNvPr id="3" name="Content Placeholder 2">
            <a:extLst>
              <a:ext uri="{FF2B5EF4-FFF2-40B4-BE49-F238E27FC236}">
                <a16:creationId xmlns:a16="http://schemas.microsoft.com/office/drawing/2014/main" id="{BE5AF118-C3FD-7D14-64DC-28192F221A4C}"/>
              </a:ext>
            </a:extLst>
          </p:cNvPr>
          <p:cNvSpPr>
            <a:spLocks noGrp="1"/>
          </p:cNvSpPr>
          <p:nvPr>
            <p:ph idx="1"/>
          </p:nvPr>
        </p:nvSpPr>
        <p:spPr>
          <a:xfrm>
            <a:off x="543199" y="1232535"/>
            <a:ext cx="8915434" cy="624843"/>
          </a:xfrm>
        </p:spPr>
        <p:txBody>
          <a:bodyPr>
            <a:normAutofit/>
          </a:bodyPr>
          <a:lstStyle/>
          <a:p>
            <a:pPr marL="0" indent="0">
              <a:buNone/>
            </a:pPr>
            <a:r>
              <a:rPr lang="en-US" sz="2900" dirty="0">
                <a:solidFill>
                  <a:schemeClr val="tx1"/>
                </a:solidFill>
              </a:rPr>
              <a:t>Asset Categories</a:t>
            </a:r>
            <a:endParaRPr lang="en-US" sz="2900" dirty="0"/>
          </a:p>
          <a:p>
            <a:pPr marL="457200" lvl="1" indent="0">
              <a:buNone/>
            </a:pPr>
            <a:endParaRPr lang="en-US" sz="1700" dirty="0"/>
          </a:p>
          <a:p>
            <a:pPr marL="457200" lvl="1" indent="0">
              <a:buNone/>
            </a:pPr>
            <a:endParaRPr lang="en-US" sz="2100" dirty="0"/>
          </a:p>
        </p:txBody>
      </p:sp>
      <p:sp>
        <p:nvSpPr>
          <p:cNvPr id="5" name="Slide Number Placeholder 4">
            <a:extLst>
              <a:ext uri="{FF2B5EF4-FFF2-40B4-BE49-F238E27FC236}">
                <a16:creationId xmlns:a16="http://schemas.microsoft.com/office/drawing/2014/main" id="{5D8D8721-3F21-D08A-320D-941C3C1492EB}"/>
              </a:ext>
            </a:extLst>
          </p:cNvPr>
          <p:cNvSpPr>
            <a:spLocks noGrp="1"/>
          </p:cNvSpPr>
          <p:nvPr>
            <p:ph type="sldNum" sz="quarter" idx="12"/>
          </p:nvPr>
        </p:nvSpPr>
        <p:spPr/>
        <p:txBody>
          <a:bodyPr/>
          <a:lstStyle/>
          <a:p>
            <a:fld id="{EBCD8977-B073-4460-AE63-2BD9EC7B16E4}" type="slidenum">
              <a:rPr lang="en-US" smtClean="0"/>
              <a:t>67</a:t>
            </a:fld>
            <a:endParaRPr lang="en-US" dirty="0"/>
          </a:p>
        </p:txBody>
      </p:sp>
      <p:pic>
        <p:nvPicPr>
          <p:cNvPr id="6" name="Picture 5">
            <a:extLst>
              <a:ext uri="{FF2B5EF4-FFF2-40B4-BE49-F238E27FC236}">
                <a16:creationId xmlns:a16="http://schemas.microsoft.com/office/drawing/2014/main" id="{AE15654A-6BA0-75F9-1CF2-F7AC9F4C84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1" name="TextBox 10">
            <a:extLst>
              <a:ext uri="{FF2B5EF4-FFF2-40B4-BE49-F238E27FC236}">
                <a16:creationId xmlns:a16="http://schemas.microsoft.com/office/drawing/2014/main" id="{9D6FA4A5-3799-CA9A-6CB6-C7975965A326}"/>
              </a:ext>
            </a:extLst>
          </p:cNvPr>
          <p:cNvSpPr txBox="1"/>
          <p:nvPr/>
        </p:nvSpPr>
        <p:spPr>
          <a:xfrm>
            <a:off x="5189523" y="6501146"/>
            <a:ext cx="5088129" cy="461665"/>
          </a:xfrm>
          <a:prstGeom prst="rect">
            <a:avLst/>
          </a:prstGeom>
          <a:noFill/>
        </p:spPr>
        <p:txBody>
          <a:bodyPr wrap="square" rtlCol="0">
            <a:spAutoFit/>
          </a:bodyPr>
          <a:lstStyle/>
          <a:p>
            <a:r>
              <a:rPr lang="en-US" sz="800" dirty="0"/>
              <a:t>Source: </a:t>
            </a:r>
            <a:r>
              <a:rPr lang="en-US" sz="800" dirty="0">
                <a:effectLst/>
              </a:rPr>
              <a:t>CMMC Assessment Guide – Level 1, Version 2.13 | September 2024, </a:t>
            </a:r>
            <a:r>
              <a:rPr lang="en-US" sz="800" kern="100" dirty="0">
                <a:effectLst/>
                <a:ea typeface="Calibri" panose="020F0502020204030204" pitchFamily="34" charset="0"/>
                <a:cs typeface="Times New Roman" panose="02020603050405020304" pitchFamily="18" charset="0"/>
              </a:rPr>
              <a:t>https://dodcio.defense.gov/Portals/0/Documents/CMMC/AssessmentGuideL1.pdf</a:t>
            </a:r>
          </a:p>
          <a:p>
            <a:endParaRPr lang="en-US" sz="8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117CE5-D547-83AB-E729-714DF81B6CCB}"/>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7676B7C4-C043-1B8C-EB4C-F3CA64879605}"/>
              </a:ext>
            </a:extLst>
          </p:cNvPr>
          <p:cNvGrpSpPr/>
          <p:nvPr/>
        </p:nvGrpSpPr>
        <p:grpSpPr>
          <a:xfrm>
            <a:off x="974522" y="1971888"/>
            <a:ext cx="2476500" cy="3383280"/>
            <a:chOff x="645512" y="1361510"/>
            <a:chExt cx="2476500" cy="4912378"/>
          </a:xfrm>
        </p:grpSpPr>
        <p:sp>
          <p:nvSpPr>
            <p:cNvPr id="9" name="Rectangle 8">
              <a:extLst>
                <a:ext uri="{FF2B5EF4-FFF2-40B4-BE49-F238E27FC236}">
                  <a16:creationId xmlns:a16="http://schemas.microsoft.com/office/drawing/2014/main" id="{1CAD11DC-D0F9-A703-59CD-5F49376B84E3}"/>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CUI Assets</a:t>
              </a:r>
            </a:p>
          </p:txBody>
        </p:sp>
        <p:sp>
          <p:nvSpPr>
            <p:cNvPr id="10" name="Rectangle 9">
              <a:extLst>
                <a:ext uri="{FF2B5EF4-FFF2-40B4-BE49-F238E27FC236}">
                  <a16:creationId xmlns:a16="http://schemas.microsoft.com/office/drawing/2014/main" id="{0A8A022A-0C47-1659-34FC-54ADB3B68286}"/>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that process, store, or transmit Controlled Unclassified Information (CUI).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a:defRPr/>
              </a:pPr>
              <a:r>
                <a:rPr lang="en-US" sz="1400" dirty="0">
                  <a:solidFill>
                    <a:schemeClr val="tx1"/>
                  </a:solidFill>
                </a:rPr>
                <a:t>For L3, it also include assets that can, but are not intended to, process, store, or transmit CUI (defined as Contractor Risk Managed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grpSp>
        <p:nvGrpSpPr>
          <p:cNvPr id="12" name="Group 11">
            <a:extLst>
              <a:ext uri="{FF2B5EF4-FFF2-40B4-BE49-F238E27FC236}">
                <a16:creationId xmlns:a16="http://schemas.microsoft.com/office/drawing/2014/main" id="{B97E65DC-3762-E0C0-AD85-29D62AD1602C}"/>
              </a:ext>
            </a:extLst>
          </p:cNvPr>
          <p:cNvGrpSpPr/>
          <p:nvPr/>
        </p:nvGrpSpPr>
        <p:grpSpPr>
          <a:xfrm>
            <a:off x="3840601" y="1947485"/>
            <a:ext cx="2476500" cy="3383280"/>
            <a:chOff x="645512" y="1361510"/>
            <a:chExt cx="2476500" cy="4912378"/>
          </a:xfrm>
        </p:grpSpPr>
        <p:sp>
          <p:nvSpPr>
            <p:cNvPr id="13" name="Rectangle 12">
              <a:extLst>
                <a:ext uri="{FF2B5EF4-FFF2-40B4-BE49-F238E27FC236}">
                  <a16:creationId xmlns:a16="http://schemas.microsoft.com/office/drawing/2014/main" id="{9CB7F8BF-C447-234A-630A-DB802DA947AE}"/>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Security Protection Assets</a:t>
              </a:r>
            </a:p>
          </p:txBody>
        </p:sp>
        <p:sp>
          <p:nvSpPr>
            <p:cNvPr id="14" name="Rectangle 13">
              <a:extLst>
                <a:ext uri="{FF2B5EF4-FFF2-40B4-BE49-F238E27FC236}">
                  <a16:creationId xmlns:a16="http://schemas.microsoft.com/office/drawing/2014/main" id="{9C392CDC-2AA4-AC1B-4B8F-19F0FC96F9FD}"/>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provide security functions or capabilities to the contractor’s CMMC Assessment Scope, irrespective of whether or not these assets process, store, or transmit CUI</a:t>
              </a:r>
              <a:endParaRPr kumimoji="0" lang="en-US" sz="1400" b="1" i="0" u="none" strike="noStrike" kern="1200" cap="none" spc="0" normalizeH="0" baseline="0" noProof="0" dirty="0">
                <a:ln>
                  <a:noFill/>
                </a:ln>
                <a:solidFill>
                  <a:schemeClr val="tx1"/>
                </a:solidFill>
                <a:effectLst/>
                <a:uLnTx/>
                <a:uFillTx/>
                <a:ea typeface="+mn-ea"/>
                <a:cs typeface="+mn-cs"/>
              </a:endParaRPr>
            </a:p>
          </p:txBody>
        </p:sp>
      </p:grpSp>
      <p:grpSp>
        <p:nvGrpSpPr>
          <p:cNvPr id="15" name="Group 14">
            <a:extLst>
              <a:ext uri="{FF2B5EF4-FFF2-40B4-BE49-F238E27FC236}">
                <a16:creationId xmlns:a16="http://schemas.microsoft.com/office/drawing/2014/main" id="{CD11AB9B-86AB-1A85-5FD7-B7279EC9D43E}"/>
              </a:ext>
            </a:extLst>
          </p:cNvPr>
          <p:cNvGrpSpPr/>
          <p:nvPr/>
        </p:nvGrpSpPr>
        <p:grpSpPr>
          <a:xfrm>
            <a:off x="6634015" y="1971888"/>
            <a:ext cx="2476500" cy="3383280"/>
            <a:chOff x="645512" y="1361510"/>
            <a:chExt cx="2476500" cy="4912378"/>
          </a:xfrm>
        </p:grpSpPr>
        <p:sp>
          <p:nvSpPr>
            <p:cNvPr id="16" name="Rectangle 15">
              <a:extLst>
                <a:ext uri="{FF2B5EF4-FFF2-40B4-BE49-F238E27FC236}">
                  <a16:creationId xmlns:a16="http://schemas.microsoft.com/office/drawing/2014/main" id="{6760525B-3915-0037-BF3A-B6DBA8A43DE5}"/>
                </a:ext>
              </a:extLst>
            </p:cNvPr>
            <p:cNvSpPr/>
            <p:nvPr/>
          </p:nvSpPr>
          <p:spPr>
            <a:xfrm>
              <a:off x="645512" y="1361510"/>
              <a:ext cx="2476500" cy="8543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1600" b="1" dirty="0"/>
                <a:t>Specialized Assets</a:t>
              </a:r>
            </a:p>
          </p:txBody>
        </p:sp>
        <p:sp>
          <p:nvSpPr>
            <p:cNvPr id="17" name="Rectangle 16">
              <a:extLst>
                <a:ext uri="{FF2B5EF4-FFF2-40B4-BE49-F238E27FC236}">
                  <a16:creationId xmlns:a16="http://schemas.microsoft.com/office/drawing/2014/main" id="{EA66E3A5-0907-6568-2F6F-E083D540B43A}"/>
                </a:ext>
              </a:extLst>
            </p:cNvPr>
            <p:cNvSpPr/>
            <p:nvPr/>
          </p:nvSpPr>
          <p:spPr>
            <a:xfrm>
              <a:off x="645512" y="2215840"/>
              <a:ext cx="2476500" cy="405804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r>
                <a:rPr kumimoji="0" lang="en-US" sz="1400" b="0" i="0" u="none" strike="noStrike" kern="1200" cap="none" spc="0" normalizeH="0" baseline="0" noProof="0" dirty="0">
                  <a:ln>
                    <a:noFill/>
                  </a:ln>
                  <a:solidFill>
                    <a:schemeClr val="tx1"/>
                  </a:solidFill>
                  <a:effectLst/>
                  <a:uLnTx/>
                  <a:uFillTx/>
                  <a:ea typeface="+mn-ea"/>
                  <a:cs typeface="+mn-cs"/>
                </a:rPr>
                <a:t>Assets </a:t>
              </a:r>
              <a:r>
                <a:rPr lang="en-US" sz="1400" dirty="0">
                  <a:solidFill>
                    <a:schemeClr val="tx1"/>
                  </a:solidFill>
                </a:rPr>
                <a:t>that can process, store, or transmit CUI but are unable to be fully secured, including: Internet of Things (IoT) devices, Industrial Internet of Things (</a:t>
              </a:r>
              <a:r>
                <a:rPr lang="en-US" sz="1400" dirty="0" err="1">
                  <a:solidFill>
                    <a:schemeClr val="tx1"/>
                  </a:solidFill>
                </a:rPr>
                <a:t>IIoT</a:t>
              </a:r>
              <a:r>
                <a:rPr lang="en-US" sz="1400" dirty="0">
                  <a:solidFill>
                    <a:schemeClr val="tx1"/>
                  </a:solidFill>
                </a:rPr>
                <a:t>) devices, Operational Technology (OT), Government Furnished Equipment (GFE), Restricted Information Systems, and Test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p:txBody>
        </p:sp>
      </p:grpSp>
      <p:sp>
        <p:nvSpPr>
          <p:cNvPr id="18" name="Rectangle: Rounded Corners 17">
            <a:extLst>
              <a:ext uri="{FF2B5EF4-FFF2-40B4-BE49-F238E27FC236}">
                <a16:creationId xmlns:a16="http://schemas.microsoft.com/office/drawing/2014/main" id="{50FC4F3F-0AF4-CE76-6E94-C16D103A6DE7}"/>
              </a:ext>
            </a:extLst>
          </p:cNvPr>
          <p:cNvSpPr/>
          <p:nvPr/>
        </p:nvSpPr>
        <p:spPr>
          <a:xfrm>
            <a:off x="77382" y="446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60122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1F0-23D3-42A1-B2A4-CFC4B827042B}"/>
              </a:ext>
            </a:extLst>
          </p:cNvPr>
          <p:cNvSpPr>
            <a:spLocks noGrp="1"/>
          </p:cNvSpPr>
          <p:nvPr>
            <p:ph type="title"/>
          </p:nvPr>
        </p:nvSpPr>
        <p:spPr>
          <a:xfrm>
            <a:off x="444500" y="115478"/>
            <a:ext cx="10515600" cy="832304"/>
          </a:xfrm>
        </p:spPr>
        <p:txBody>
          <a:bodyPr>
            <a:normAutofit/>
          </a:bodyPr>
          <a:lstStyle/>
          <a:p>
            <a:r>
              <a:rPr lang="en-US" dirty="0"/>
              <a:t>How to Prepare for CMMC (All Levels) </a:t>
            </a:r>
          </a:p>
        </p:txBody>
      </p:sp>
      <p:sp>
        <p:nvSpPr>
          <p:cNvPr id="3" name="Content Placeholder 2">
            <a:extLst>
              <a:ext uri="{FF2B5EF4-FFF2-40B4-BE49-F238E27FC236}">
                <a16:creationId xmlns:a16="http://schemas.microsoft.com/office/drawing/2014/main" id="{020491CF-A0B6-4042-A0CB-B8DA3878155C}"/>
              </a:ext>
            </a:extLst>
          </p:cNvPr>
          <p:cNvSpPr>
            <a:spLocks noGrp="1"/>
          </p:cNvSpPr>
          <p:nvPr>
            <p:ph idx="1"/>
          </p:nvPr>
        </p:nvSpPr>
        <p:spPr>
          <a:xfrm>
            <a:off x="414693" y="727825"/>
            <a:ext cx="4876800" cy="5913005"/>
          </a:xfrm>
        </p:spPr>
        <p:txBody>
          <a:bodyPr>
            <a:noAutofit/>
          </a:bodyPr>
          <a:lstStyle/>
          <a:p>
            <a:pPr marL="0" indent="0">
              <a:buNone/>
            </a:pPr>
            <a:r>
              <a:rPr lang="en-US" sz="1600" b="1" dirty="0"/>
              <a:t>Recommendations prior to contract award:</a:t>
            </a:r>
          </a:p>
          <a:p>
            <a:r>
              <a:rPr lang="en-US" sz="1600" dirty="0"/>
              <a:t>Understand contract requirements: FAR 52.204-21, CMMC requirements, FCI, CUI and other applicable clauses and standards, and CMMC requirements (Section 2)</a:t>
            </a:r>
          </a:p>
          <a:p>
            <a:r>
              <a:rPr lang="en-US" sz="1600" dirty="0"/>
              <a:t>Be aware of contractual reporting requirements (Section 4)</a:t>
            </a:r>
          </a:p>
          <a:p>
            <a:r>
              <a:rPr lang="en-US" sz="1600" dirty="0"/>
              <a:t>Identify possible data types and locations, access, and security as well as documenting all assets and asset categories</a:t>
            </a:r>
          </a:p>
          <a:p>
            <a:r>
              <a:rPr lang="en-US" sz="1600" dirty="0"/>
              <a:t>Keep following cybersecurity best practices (Section 5)</a:t>
            </a:r>
          </a:p>
          <a:p>
            <a:r>
              <a:rPr lang="en-US" sz="1600" dirty="0"/>
              <a:t>Perform your self-assessment</a:t>
            </a:r>
          </a:p>
          <a:p>
            <a:r>
              <a:rPr lang="en-US" sz="1600" dirty="0">
                <a:effectLst/>
                <a:ea typeface="Times New Roman" panose="02020603050405020304" pitchFamily="18" charset="0"/>
              </a:rPr>
              <a:t>Update </a:t>
            </a:r>
            <a:r>
              <a:rPr lang="en-US" sz="1600" dirty="0"/>
              <a:t>Supplier Performance Risk System (</a:t>
            </a:r>
            <a:r>
              <a:rPr lang="en-US" sz="1600" dirty="0">
                <a:effectLst/>
                <a:ea typeface="Times New Roman" panose="02020603050405020304" pitchFamily="18" charset="0"/>
              </a:rPr>
              <a:t>SPRS) self-assessment yearly</a:t>
            </a:r>
            <a:endParaRPr lang="en-US" sz="1600" dirty="0"/>
          </a:p>
          <a:p>
            <a:r>
              <a:rPr lang="en-US" sz="1600" dirty="0"/>
              <a:t>Understand subcontractor compliance requirements and keep up to date with regulatory changes</a:t>
            </a:r>
          </a:p>
          <a:p>
            <a:r>
              <a:rPr lang="en-US" sz="1600" dirty="0"/>
              <a:t>Be aware of flow down requirements for subcontractors*</a:t>
            </a:r>
          </a:p>
          <a:p>
            <a:endParaRPr lang="en-US" sz="1600" dirty="0"/>
          </a:p>
          <a:p>
            <a:pPr marL="0" indent="0">
              <a:buNone/>
            </a:pPr>
            <a:endParaRPr lang="en-US" sz="1600" dirty="0"/>
          </a:p>
          <a:p>
            <a:endParaRPr lang="en-US" sz="1600" dirty="0"/>
          </a:p>
        </p:txBody>
      </p:sp>
      <p:sp>
        <p:nvSpPr>
          <p:cNvPr id="5" name="Slide Number Placeholder 4">
            <a:extLst>
              <a:ext uri="{FF2B5EF4-FFF2-40B4-BE49-F238E27FC236}">
                <a16:creationId xmlns:a16="http://schemas.microsoft.com/office/drawing/2014/main" id="{5DE52EB2-75B7-4CAB-8E38-6C7108D1650A}"/>
              </a:ext>
            </a:extLst>
          </p:cNvPr>
          <p:cNvSpPr>
            <a:spLocks noGrp="1"/>
          </p:cNvSpPr>
          <p:nvPr>
            <p:ph type="sldNum" sz="quarter" idx="12"/>
          </p:nvPr>
        </p:nvSpPr>
        <p:spPr/>
        <p:txBody>
          <a:bodyPr/>
          <a:lstStyle/>
          <a:p>
            <a:fld id="{EBCD8977-B073-4460-AE63-2BD9EC7B16E4}" type="slidenum">
              <a:rPr lang="en-US" smtClean="0"/>
              <a:t>68</a:t>
            </a:fld>
            <a:endParaRPr lang="en-US"/>
          </a:p>
        </p:txBody>
      </p:sp>
      <p:sp>
        <p:nvSpPr>
          <p:cNvPr id="6" name="Content Placeholder 2">
            <a:extLst>
              <a:ext uri="{FF2B5EF4-FFF2-40B4-BE49-F238E27FC236}">
                <a16:creationId xmlns:a16="http://schemas.microsoft.com/office/drawing/2014/main" id="{8C844A5D-57C0-4CC9-A891-AD9D20E1088E}"/>
              </a:ext>
            </a:extLst>
          </p:cNvPr>
          <p:cNvSpPr txBox="1">
            <a:spLocks/>
          </p:cNvSpPr>
          <p:nvPr/>
        </p:nvSpPr>
        <p:spPr>
          <a:xfrm>
            <a:off x="5356657" y="3471726"/>
            <a:ext cx="4528750" cy="29810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tx1">
                    <a:lumMod val="75000"/>
                    <a:lumOff val="25000"/>
                  </a:schemeClr>
                </a:solidFill>
              </a:rPr>
              <a:t>Recommendations for after contract award:</a:t>
            </a:r>
          </a:p>
          <a:p>
            <a:r>
              <a:rPr lang="en-US" sz="1600" dirty="0">
                <a:solidFill>
                  <a:schemeClr val="tx1">
                    <a:lumMod val="75000"/>
                    <a:lumOff val="25000"/>
                  </a:schemeClr>
                </a:solidFill>
              </a:rPr>
              <a:t>Keep self-assessment score up to date (annually)</a:t>
            </a:r>
          </a:p>
          <a:p>
            <a:r>
              <a:rPr lang="en-US" sz="1600" dirty="0">
                <a:solidFill>
                  <a:schemeClr val="tx1">
                    <a:lumMod val="75000"/>
                    <a:lumOff val="25000"/>
                  </a:schemeClr>
                </a:solidFill>
              </a:rPr>
              <a:t>Senior Affirming Official attests the organization is satisfying and will maintain its specified cybersecurity requirements annually. </a:t>
            </a:r>
          </a:p>
          <a:p>
            <a:r>
              <a:rPr lang="en-US" sz="1600" dirty="0">
                <a:solidFill>
                  <a:schemeClr val="tx1">
                    <a:lumMod val="75000"/>
                    <a:lumOff val="25000"/>
                  </a:schemeClr>
                </a:solidFill>
              </a:rPr>
              <a:t>Keep asset list, documentation and certification up to date</a:t>
            </a:r>
          </a:p>
          <a:p>
            <a:r>
              <a:rPr lang="en-US" sz="1600" dirty="0">
                <a:solidFill>
                  <a:schemeClr val="tx1">
                    <a:lumMod val="75000"/>
                    <a:lumOff val="25000"/>
                  </a:schemeClr>
                </a:solidFill>
              </a:rPr>
              <a:t>Monitor any changes to your environment</a:t>
            </a:r>
          </a:p>
          <a:p>
            <a:r>
              <a:rPr lang="en-US" sz="1600" dirty="0">
                <a:solidFill>
                  <a:schemeClr val="tx1">
                    <a:lumMod val="75000"/>
                    <a:lumOff val="25000"/>
                  </a:schemeClr>
                </a:solidFill>
              </a:rPr>
              <a:t>Follow and maintain reporting requirements</a:t>
            </a:r>
          </a:p>
          <a:p>
            <a:r>
              <a:rPr lang="en-US" sz="1600" dirty="0">
                <a:solidFill>
                  <a:schemeClr val="tx1">
                    <a:lumMod val="75000"/>
                    <a:lumOff val="25000"/>
                  </a:schemeClr>
                </a:solidFill>
              </a:rPr>
              <a:t>Be aware of flow down requirements for subcontractors, e.g., limit data flow down to only what is needed</a:t>
            </a:r>
          </a:p>
        </p:txBody>
      </p:sp>
      <p:pic>
        <p:nvPicPr>
          <p:cNvPr id="8" name="Picture 7">
            <a:extLst>
              <a:ext uri="{FF2B5EF4-FFF2-40B4-BE49-F238E27FC236}">
                <a16:creationId xmlns:a16="http://schemas.microsoft.com/office/drawing/2014/main" id="{FA096030-44E5-4BAA-A0E6-55138F34A9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3494" y="881711"/>
            <a:ext cx="3332863" cy="2220899"/>
          </a:xfrm>
          <a:prstGeom prst="rect">
            <a:avLst/>
          </a:prstGeom>
        </p:spPr>
      </p:pic>
      <p:sp>
        <p:nvSpPr>
          <p:cNvPr id="9" name="TextBox 8">
            <a:extLst>
              <a:ext uri="{FF2B5EF4-FFF2-40B4-BE49-F238E27FC236}">
                <a16:creationId xmlns:a16="http://schemas.microsoft.com/office/drawing/2014/main" id="{8908E120-E20B-4A38-A1BC-E25C4F5240BA}"/>
              </a:ext>
            </a:extLst>
          </p:cNvPr>
          <p:cNvSpPr txBox="1"/>
          <p:nvPr/>
        </p:nvSpPr>
        <p:spPr>
          <a:xfrm>
            <a:off x="6016026" y="3155032"/>
            <a:ext cx="3572819" cy="231243"/>
          </a:xfrm>
          <a:prstGeom prst="rect">
            <a:avLst/>
          </a:prstGeom>
          <a:noFill/>
        </p:spPr>
        <p:txBody>
          <a:bodyPr wrap="square" rtlCol="0">
            <a:spAutoFit/>
          </a:bodyPr>
          <a:lstStyle/>
          <a:p>
            <a:r>
              <a:rPr lang="en-US" sz="900">
                <a:hlinkClick r:id="rId4" tooltip="http://folksonomy.co/?permalink=2246"/>
              </a:rPr>
              <a:t>This Photo</a:t>
            </a:r>
            <a:r>
              <a:rPr lang="en-US" sz="900"/>
              <a:t> by Unknown Author is licensed under </a:t>
            </a:r>
            <a:r>
              <a:rPr lang="en-US" sz="900">
                <a:hlinkClick r:id="rId5" tooltip="https://creativecommons.org/licenses/by-nc-sa/3.0/"/>
              </a:rPr>
              <a:t>CC BY-SA-NC</a:t>
            </a:r>
            <a:endParaRPr lang="en-US" sz="900"/>
          </a:p>
        </p:txBody>
      </p:sp>
      <p:pic>
        <p:nvPicPr>
          <p:cNvPr id="10" name="Picture 9">
            <a:extLst>
              <a:ext uri="{FF2B5EF4-FFF2-40B4-BE49-F238E27FC236}">
                <a16:creationId xmlns:a16="http://schemas.microsoft.com/office/drawing/2014/main" id="{0374A88F-EA8D-429F-A406-9F93B4ABBC90}"/>
              </a:ext>
            </a:extLst>
          </p:cNvPr>
          <p:cNvPicPr>
            <a:picLocks noChangeAspect="1"/>
          </p:cNvPicPr>
          <p:nvPr/>
        </p:nvPicPr>
        <p:blipFill>
          <a:blip r:embed="rId6"/>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BDB0C0B0-4A2A-296B-E1DE-6DC0A65312CF}"/>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
        <p:nvSpPr>
          <p:cNvPr id="4" name="Rectangle: Rounded Corners 3">
            <a:extLst>
              <a:ext uri="{FF2B5EF4-FFF2-40B4-BE49-F238E27FC236}">
                <a16:creationId xmlns:a16="http://schemas.microsoft.com/office/drawing/2014/main" id="{8D59F1EE-2254-041C-BE19-8C165992865E}"/>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
        <p:nvSpPr>
          <p:cNvPr id="11" name="TextBox 10">
            <a:extLst>
              <a:ext uri="{FF2B5EF4-FFF2-40B4-BE49-F238E27FC236}">
                <a16:creationId xmlns:a16="http://schemas.microsoft.com/office/drawing/2014/main" id="{46B5B1DE-7CD3-FC74-C219-6B27F0DE0E12}"/>
              </a:ext>
            </a:extLst>
          </p:cNvPr>
          <p:cNvSpPr txBox="1"/>
          <p:nvPr/>
        </p:nvSpPr>
        <p:spPr>
          <a:xfrm>
            <a:off x="2917424" y="6576368"/>
            <a:ext cx="3727925" cy="230832"/>
          </a:xfrm>
          <a:prstGeom prst="rect">
            <a:avLst/>
          </a:prstGeom>
          <a:noFill/>
        </p:spPr>
        <p:txBody>
          <a:bodyPr wrap="square" rtlCol="0">
            <a:spAutoFit/>
          </a:bodyPr>
          <a:lstStyle/>
          <a:p>
            <a:r>
              <a:rPr lang="en-US" sz="900" dirty="0"/>
              <a:t>*Note: Exception for Commercial of the shelf (COTS) products</a:t>
            </a:r>
          </a:p>
        </p:txBody>
      </p:sp>
    </p:spTree>
    <p:extLst>
      <p:ext uri="{BB962C8B-B14F-4D97-AF65-F5344CB8AC3E}">
        <p14:creationId xmlns:p14="http://schemas.microsoft.com/office/powerpoint/2010/main" val="3471663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358900"/>
            <a:ext cx="8826661" cy="4416867"/>
          </a:xfrm>
        </p:spPr>
        <p:txBody>
          <a:bodyPr/>
          <a:lstStyle/>
          <a:p>
            <a:r>
              <a:rPr lang="en-US" dirty="0"/>
              <a:t>Understanding the CMMC assessment process:</a:t>
            </a:r>
          </a:p>
          <a:p>
            <a:pPr lvl="1"/>
            <a:r>
              <a:rPr lang="en-US" dirty="0"/>
              <a:t>Identifying the assessment scope</a:t>
            </a:r>
          </a:p>
          <a:p>
            <a:pPr lvl="1"/>
            <a:r>
              <a:rPr lang="en-US" dirty="0"/>
              <a:t>Understanding the four phases of the CMMC assessment process</a:t>
            </a:r>
          </a:p>
          <a:p>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69</a:t>
            </a:fld>
            <a:endParaRPr lang="en-US"/>
          </a:p>
        </p:txBody>
      </p:sp>
      <p:pic>
        <p:nvPicPr>
          <p:cNvPr id="6" name="Picture 5">
            <a:extLst>
              <a:ext uri="{FF2B5EF4-FFF2-40B4-BE49-F238E27FC236}">
                <a16:creationId xmlns:a16="http://schemas.microsoft.com/office/drawing/2014/main" id="{B1442DCA-23B2-44D4-AEF8-8A71EF9C30A4}"/>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2" name="TextBox 11">
            <a:extLst>
              <a:ext uri="{FF2B5EF4-FFF2-40B4-BE49-F238E27FC236}">
                <a16:creationId xmlns:a16="http://schemas.microsoft.com/office/drawing/2014/main" id="{E5E50594-B71A-40F0-855C-A0F5B57EF02F}"/>
              </a:ext>
            </a:extLst>
          </p:cNvPr>
          <p:cNvSpPr txBox="1"/>
          <p:nvPr/>
        </p:nvSpPr>
        <p:spPr>
          <a:xfrm>
            <a:off x="630196" y="5844749"/>
            <a:ext cx="7960468" cy="353943"/>
          </a:xfrm>
          <a:prstGeom prst="rect">
            <a:avLst/>
          </a:prstGeom>
          <a:noFill/>
        </p:spPr>
        <p:txBody>
          <a:bodyPr wrap="square" rtlCol="0">
            <a:spAutoFit/>
          </a:bodyPr>
          <a:lstStyle/>
          <a:p>
            <a:r>
              <a:rPr lang="en-US" sz="1700" dirty="0"/>
              <a:t>Next: Section 4 – Incident Reporting</a:t>
            </a:r>
          </a:p>
        </p:txBody>
      </p:sp>
      <p:sp>
        <p:nvSpPr>
          <p:cNvPr id="7" name="Footer Placeholder 3">
            <a:extLst>
              <a:ext uri="{FF2B5EF4-FFF2-40B4-BE49-F238E27FC236}">
                <a16:creationId xmlns:a16="http://schemas.microsoft.com/office/drawing/2014/main" id="{255661F2-547A-32D8-03BB-1E4C8165E40C}"/>
              </a:ext>
            </a:extLst>
          </p:cNvPr>
          <p:cNvSpPr>
            <a:spLocks noGrp="1"/>
          </p:cNvSpPr>
          <p:nvPr>
            <p:ph type="ftr" sz="quarter" idx="11"/>
          </p:nvPr>
        </p:nvSpPr>
        <p:spPr>
          <a:xfrm>
            <a:off x="469778" y="6576368"/>
            <a:ext cx="1338828" cy="230832"/>
          </a:xfrm>
        </p:spPr>
        <p:txBody>
          <a:bodyPr wrap="none" anchor="b" anchorCtr="1">
            <a:spAutoFit/>
          </a:bodyPr>
          <a:lstStyle/>
          <a:p>
            <a:r>
              <a:rPr lang="en-US"/>
              <a:t>Cyber/CMMC Training</a:t>
            </a:r>
          </a:p>
        </p:txBody>
      </p:sp>
    </p:spTree>
    <p:extLst>
      <p:ext uri="{BB962C8B-B14F-4D97-AF65-F5344CB8AC3E}">
        <p14:creationId xmlns:p14="http://schemas.microsoft.com/office/powerpoint/2010/main" val="335863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5D69B2BC-A3B0-DE87-4C52-72E849430ED9}"/>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FF795DEE-A804-1696-2B29-4FDE32AC6A99}"/>
              </a:ext>
            </a:extLst>
          </p:cNvPr>
          <p:cNvGrpSpPr/>
          <p:nvPr/>
        </p:nvGrpSpPr>
        <p:grpSpPr>
          <a:xfrm>
            <a:off x="314343" y="1082349"/>
            <a:ext cx="9291878" cy="5188603"/>
            <a:chOff x="1730496" y="1104906"/>
            <a:chExt cx="8695432" cy="4771422"/>
          </a:xfrm>
        </p:grpSpPr>
        <p:sp>
          <p:nvSpPr>
            <p:cNvPr id="6" name="Right Arrow 28">
              <a:extLst>
                <a:ext uri="{FF2B5EF4-FFF2-40B4-BE49-F238E27FC236}">
                  <a16:creationId xmlns:a16="http://schemas.microsoft.com/office/drawing/2014/main" id="{284F0E43-714F-C8D5-C028-399E4F168D62}"/>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7" name="Content Placeholder 4">
              <a:extLst>
                <a:ext uri="{FF2B5EF4-FFF2-40B4-BE49-F238E27FC236}">
                  <a16:creationId xmlns:a16="http://schemas.microsoft.com/office/drawing/2014/main" id="{9E5CE603-B555-B794-827A-80E0A7ACE00C}"/>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8" name="Content Placeholder 4">
              <a:extLst>
                <a:ext uri="{FF2B5EF4-FFF2-40B4-BE49-F238E27FC236}">
                  <a16:creationId xmlns:a16="http://schemas.microsoft.com/office/drawing/2014/main" id="{D300511B-8B35-B8AE-4F7A-B7677D0FE295}"/>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9" name="Content Placeholder 4">
              <a:extLst>
                <a:ext uri="{FF2B5EF4-FFF2-40B4-BE49-F238E27FC236}">
                  <a16:creationId xmlns:a16="http://schemas.microsoft.com/office/drawing/2014/main" id="{72586B26-0BE8-E7FA-40A8-1753CDDA7EAA}"/>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t>timely and reliable access to, and use of, information.</a:t>
              </a:r>
            </a:p>
          </p:txBody>
        </p:sp>
        <p:sp>
          <p:nvSpPr>
            <p:cNvPr id="11" name="Right Arrow 29">
              <a:extLst>
                <a:ext uri="{FF2B5EF4-FFF2-40B4-BE49-F238E27FC236}">
                  <a16:creationId xmlns:a16="http://schemas.microsoft.com/office/drawing/2014/main" id="{04B69DED-5A2F-AD03-C14C-1772940790F8}"/>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2" name="Right Arrow 30">
              <a:extLst>
                <a:ext uri="{FF2B5EF4-FFF2-40B4-BE49-F238E27FC236}">
                  <a16:creationId xmlns:a16="http://schemas.microsoft.com/office/drawing/2014/main" id="{0894A1D2-F28B-81D2-C703-1221BACA3A85}"/>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3" name="Isosceles Triangle 12">
              <a:extLst>
                <a:ext uri="{FF2B5EF4-FFF2-40B4-BE49-F238E27FC236}">
                  <a16:creationId xmlns:a16="http://schemas.microsoft.com/office/drawing/2014/main" id="{E75B400F-491D-F707-7C18-B9EC91D2B9D9}"/>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Times New Roman" panose="02020603050405020304" pitchFamily="18" charset="0"/>
              </a:endParaRPr>
            </a:p>
          </p:txBody>
        </p:sp>
        <p:sp>
          <p:nvSpPr>
            <p:cNvPr id="14" name="TextBox 13">
              <a:extLst>
                <a:ext uri="{FF2B5EF4-FFF2-40B4-BE49-F238E27FC236}">
                  <a16:creationId xmlns:a16="http://schemas.microsoft.com/office/drawing/2014/main" id="{11F230E0-C63F-F746-B133-3B5515F712A0}"/>
                </a:ext>
              </a:extLst>
            </p:cNvPr>
            <p:cNvSpPr txBox="1"/>
            <p:nvPr/>
          </p:nvSpPr>
          <p:spPr>
            <a:xfrm rot="17994753">
              <a:off x="4118844" y="2262610"/>
              <a:ext cx="2661034" cy="345625"/>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chemeClr val="bg1"/>
                  </a:solidFill>
                  <a:effectLst>
                    <a:outerShdw blurRad="38100" dist="38100" dir="2700000" algn="tl">
                      <a:srgbClr val="000000">
                        <a:alpha val="43137"/>
                      </a:srgbClr>
                    </a:outerShdw>
                  </a:effectLst>
                  <a:latin typeface="Times New Roman"/>
                  <a:cs typeface="Times New Roman"/>
                </a:rPr>
                <a:t>CONFIDENTIALITY</a:t>
              </a:r>
            </a:p>
          </p:txBody>
        </p:sp>
        <p:sp>
          <p:nvSpPr>
            <p:cNvPr id="15" name="TextBox 14">
              <a:extLst>
                <a:ext uri="{FF2B5EF4-FFF2-40B4-BE49-F238E27FC236}">
                  <a16:creationId xmlns:a16="http://schemas.microsoft.com/office/drawing/2014/main" id="{E704BD25-E89B-501A-2237-25AD4783089E}"/>
                </a:ext>
              </a:extLst>
            </p:cNvPr>
            <p:cNvSpPr txBox="1"/>
            <p:nvPr/>
          </p:nvSpPr>
          <p:spPr>
            <a:xfrm rot="3604242">
              <a:off x="5564486" y="2428590"/>
              <a:ext cx="2268186" cy="35676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INTEGRITY</a:t>
              </a:r>
            </a:p>
          </p:txBody>
        </p:sp>
        <p:sp>
          <p:nvSpPr>
            <p:cNvPr id="16" name="TextBox 15">
              <a:extLst>
                <a:ext uri="{FF2B5EF4-FFF2-40B4-BE49-F238E27FC236}">
                  <a16:creationId xmlns:a16="http://schemas.microsoft.com/office/drawing/2014/main" id="{35ABA06E-0290-3233-EB03-711B99C1C3CF}"/>
                </a:ext>
              </a:extLst>
            </p:cNvPr>
            <p:cNvSpPr txBox="1"/>
            <p:nvPr/>
          </p:nvSpPr>
          <p:spPr>
            <a:xfrm>
              <a:off x="4556932" y="3565863"/>
              <a:ext cx="3021035" cy="33963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AVAILABILITY</a:t>
              </a:r>
            </a:p>
          </p:txBody>
        </p:sp>
        <p:sp>
          <p:nvSpPr>
            <p:cNvPr id="17" name="TextBox 16">
              <a:extLst>
                <a:ext uri="{FF2B5EF4-FFF2-40B4-BE49-F238E27FC236}">
                  <a16:creationId xmlns:a16="http://schemas.microsoft.com/office/drawing/2014/main" id="{664CA53C-8D7D-46B7-B9E3-A9AA7C261C58}"/>
                </a:ext>
              </a:extLst>
            </p:cNvPr>
            <p:cNvSpPr txBox="1"/>
            <p:nvPr/>
          </p:nvSpPr>
          <p:spPr>
            <a:xfrm>
              <a:off x="5318821" y="2453154"/>
              <a:ext cx="1429555" cy="87739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solidFill>
                    <a:srgbClr val="FFFFFF"/>
                  </a:solidFill>
                  <a:effectLst>
                    <a:outerShdw blurRad="38100" dist="38100" dir="2700000" algn="tl">
                      <a:srgbClr val="000000">
                        <a:alpha val="43137"/>
                      </a:srgbClr>
                    </a:outerShdw>
                  </a:effectLst>
                </a:rPr>
                <a:t>CIA </a:t>
              </a:r>
            </a:p>
            <a:p>
              <a:pPr algn="ctr"/>
              <a:r>
                <a:rPr lang="en-US" sz="2800" b="1" dirty="0">
                  <a:solidFill>
                    <a:srgbClr val="FFFFFF"/>
                  </a:solidFill>
                  <a:effectLst>
                    <a:outerShdw blurRad="38100" dist="38100" dir="2700000" algn="tl">
                      <a:srgbClr val="000000">
                        <a:alpha val="43137"/>
                      </a:srgbClr>
                    </a:outerShdw>
                  </a:effectLst>
                </a:rPr>
                <a:t>TRIAD</a:t>
              </a:r>
            </a:p>
          </p:txBody>
        </p:sp>
      </p:grpSp>
      <p:sp>
        <p:nvSpPr>
          <p:cNvPr id="10" name="Plus Sign 9">
            <a:extLst>
              <a:ext uri="{FF2B5EF4-FFF2-40B4-BE49-F238E27FC236}">
                <a16:creationId xmlns:a16="http://schemas.microsoft.com/office/drawing/2014/main" id="{48D2886E-5F2B-10B0-07B7-49A4C8D56C0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80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DEDC-5F4F-4CBD-A675-98DCE1780F85}"/>
              </a:ext>
            </a:extLst>
          </p:cNvPr>
          <p:cNvSpPr>
            <a:spLocks noGrp="1"/>
          </p:cNvSpPr>
          <p:nvPr>
            <p:ph type="ctrTitle"/>
          </p:nvPr>
        </p:nvSpPr>
        <p:spPr/>
        <p:txBody>
          <a:bodyPr/>
          <a:lstStyle/>
          <a:p>
            <a:r>
              <a:rPr lang="en-US" dirty="0"/>
              <a:t>Incident Reporting</a:t>
            </a:r>
          </a:p>
        </p:txBody>
      </p:sp>
      <p:sp>
        <p:nvSpPr>
          <p:cNvPr id="3" name="Subtitle 2">
            <a:extLst>
              <a:ext uri="{FF2B5EF4-FFF2-40B4-BE49-F238E27FC236}">
                <a16:creationId xmlns:a16="http://schemas.microsoft.com/office/drawing/2014/main" id="{A2566097-A210-42C8-8B68-02A7B8773803}"/>
              </a:ext>
            </a:extLst>
          </p:cNvPr>
          <p:cNvSpPr>
            <a:spLocks noGrp="1"/>
          </p:cNvSpPr>
          <p:nvPr>
            <p:ph type="subTitle" idx="1"/>
          </p:nvPr>
        </p:nvSpPr>
        <p:spPr/>
        <p:txBody>
          <a:bodyPr/>
          <a:lstStyle/>
          <a:p>
            <a:r>
              <a:rPr lang="en-US" dirty="0"/>
              <a:t>Section 4</a:t>
            </a:r>
          </a:p>
        </p:txBody>
      </p:sp>
      <p:sp>
        <p:nvSpPr>
          <p:cNvPr id="5" name="Slide Number Placeholder 4">
            <a:extLst>
              <a:ext uri="{FF2B5EF4-FFF2-40B4-BE49-F238E27FC236}">
                <a16:creationId xmlns:a16="http://schemas.microsoft.com/office/drawing/2014/main" id="{17918FBD-48D4-43C7-A87A-20FA20C7E69F}"/>
              </a:ext>
            </a:extLst>
          </p:cNvPr>
          <p:cNvSpPr>
            <a:spLocks noGrp="1"/>
          </p:cNvSpPr>
          <p:nvPr>
            <p:ph type="sldNum" sz="quarter" idx="12"/>
          </p:nvPr>
        </p:nvSpPr>
        <p:spPr/>
        <p:txBody>
          <a:bodyPr/>
          <a:lstStyle/>
          <a:p>
            <a:fld id="{EBCD8977-B073-4460-AE63-2BD9EC7B16E4}" type="slidenum">
              <a:rPr lang="en-US" smtClean="0"/>
              <a:t>70</a:t>
            </a:fld>
            <a:endParaRPr lang="en-US" dirty="0"/>
          </a:p>
        </p:txBody>
      </p:sp>
      <p:pic>
        <p:nvPicPr>
          <p:cNvPr id="6" name="Picture 5">
            <a:extLst>
              <a:ext uri="{FF2B5EF4-FFF2-40B4-BE49-F238E27FC236}">
                <a16:creationId xmlns:a16="http://schemas.microsoft.com/office/drawing/2014/main" id="{FB18EE5D-77D9-4B52-8C63-84B3D81600C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36786369-FAA9-5308-D72E-85FAF01617E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935127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a:bodyPr>
          <a:lstStyle/>
          <a:p>
            <a:pPr marL="0" indent="0">
              <a:buNone/>
            </a:pPr>
            <a:r>
              <a:rPr lang="en-US" sz="1700" dirty="0"/>
              <a:t>Topics covered in this section:</a:t>
            </a:r>
          </a:p>
          <a:p>
            <a:pPr lvl="1"/>
            <a:r>
              <a:rPr lang="en-US" dirty="0"/>
              <a:t>Common Cyber Incidents</a:t>
            </a:r>
          </a:p>
          <a:p>
            <a:pPr lvl="1"/>
            <a:r>
              <a:rPr lang="en-US" dirty="0"/>
              <a:t>Cyber Incident Reporting Tips</a:t>
            </a:r>
          </a:p>
          <a:p>
            <a:pPr lvl="1"/>
            <a:r>
              <a:rPr lang="en-US" dirty="0"/>
              <a:t>Cyber Incident Reporting – CMMC Level 2 &amp; 3</a:t>
            </a:r>
          </a:p>
          <a:p>
            <a:pPr marL="0" indent="0">
              <a:buNone/>
            </a:pPr>
            <a:r>
              <a:rPr lang="en-US" sz="1700" dirty="0"/>
              <a:t>The objectives of this section are:</a:t>
            </a:r>
          </a:p>
          <a:p>
            <a:pPr lvl="1"/>
            <a:r>
              <a:rPr lang="en-US" dirty="0"/>
              <a:t>Provide understanding of common cyber incidents; and</a:t>
            </a:r>
          </a:p>
          <a:p>
            <a:pPr lvl="1"/>
            <a:r>
              <a:rPr lang="en-US" dirty="0"/>
              <a:t>Provide understanding of cyber incident reporting tips.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71</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9" name="TextBox 18">
            <a:extLst>
              <a:ext uri="{FF2B5EF4-FFF2-40B4-BE49-F238E27FC236}">
                <a16:creationId xmlns:a16="http://schemas.microsoft.com/office/drawing/2014/main" id="{7CFD949E-D372-429C-8D1E-DF2DC55A12A8}"/>
              </a:ext>
            </a:extLst>
          </p:cNvPr>
          <p:cNvSpPr txBox="1">
            <a:spLocks/>
          </p:cNvSpPr>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a:t>
            </a:r>
            <a:r>
              <a:rPr lang="en-US" sz="1600" dirty="0">
                <a:solidFill>
                  <a:schemeClr val="bg1"/>
                </a:solidFill>
                <a:cs typeface="Arial" panose="020B0604020202020204" pitchFamily="34" charset="0"/>
              </a:rPr>
              <a:t> for a Glossary and Acronym Guide</a:t>
            </a:r>
          </a:p>
        </p:txBody>
      </p:sp>
      <p:sp>
        <p:nvSpPr>
          <p:cNvPr id="4" name="Footer Placeholder 3">
            <a:extLst>
              <a:ext uri="{FF2B5EF4-FFF2-40B4-BE49-F238E27FC236}">
                <a16:creationId xmlns:a16="http://schemas.microsoft.com/office/drawing/2014/main" id="{519359E0-0E8C-5CFB-4429-D7406DA0EDC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FD8715CA-2EF1-FA33-13F8-3BFD321FB98C}"/>
              </a:ext>
            </a:extLst>
          </p:cNvPr>
          <p:cNvGrpSpPr/>
          <p:nvPr/>
        </p:nvGrpSpPr>
        <p:grpSpPr>
          <a:xfrm>
            <a:off x="2787275" y="5172921"/>
            <a:ext cx="4494879" cy="1577355"/>
            <a:chOff x="2787275" y="5211021"/>
            <a:chExt cx="4494879" cy="1577355"/>
          </a:xfrm>
        </p:grpSpPr>
        <p:grpSp>
          <p:nvGrpSpPr>
            <p:cNvPr id="14" name="Group 13">
              <a:extLst>
                <a:ext uri="{FF2B5EF4-FFF2-40B4-BE49-F238E27FC236}">
                  <a16:creationId xmlns:a16="http://schemas.microsoft.com/office/drawing/2014/main" id="{93507F58-C6E2-1B99-2222-458ACE099DB8}"/>
                </a:ext>
              </a:extLst>
            </p:cNvPr>
            <p:cNvGrpSpPr/>
            <p:nvPr/>
          </p:nvGrpSpPr>
          <p:grpSpPr>
            <a:xfrm>
              <a:off x="2787275" y="5211021"/>
              <a:ext cx="4494879" cy="1577355"/>
              <a:chOff x="2787275" y="5211021"/>
              <a:chExt cx="4494879" cy="1577355"/>
            </a:xfrm>
          </p:grpSpPr>
          <p:grpSp>
            <p:nvGrpSpPr>
              <p:cNvPr id="16" name="Group 15">
                <a:extLst>
                  <a:ext uri="{FF2B5EF4-FFF2-40B4-BE49-F238E27FC236}">
                    <a16:creationId xmlns:a16="http://schemas.microsoft.com/office/drawing/2014/main" id="{98F377F6-91D0-9D78-0EDE-7ADCF0B567F9}"/>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A056C23B-36F7-772D-3488-A0DBF2CBFCEB}"/>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7EB7D03F-5856-3C09-C714-81EF1D1C85C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FB2EFEA0-DDA6-97E6-F878-22DB415C0543}"/>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BCDF6611-508A-F163-0798-C200178F04BD}"/>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77E5B10B-9577-5798-DFE5-1854ACFD29DB}"/>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5" name="Rectangle: Rounded Corners 14">
              <a:extLst>
                <a:ext uri="{FF2B5EF4-FFF2-40B4-BE49-F238E27FC236}">
                  <a16:creationId xmlns:a16="http://schemas.microsoft.com/office/drawing/2014/main" id="{0E2293B6-61BA-49D2-1C01-7A28CE3EAE85}"/>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50355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3544E6-C322-421D-94E2-47344324A65F}"/>
              </a:ext>
            </a:extLst>
          </p:cNvPr>
          <p:cNvSpPr>
            <a:spLocks noGrp="1"/>
          </p:cNvSpPr>
          <p:nvPr>
            <p:ph type="sldNum" sz="quarter" idx="12"/>
          </p:nvPr>
        </p:nvSpPr>
        <p:spPr/>
        <p:txBody>
          <a:bodyPr/>
          <a:lstStyle/>
          <a:p>
            <a:fld id="{EBCD8977-B073-4460-AE63-2BD9EC7B16E4}" type="slidenum">
              <a:rPr lang="en-US" smtClean="0"/>
              <a:t>72</a:t>
            </a:fld>
            <a:endParaRPr lang="en-US" dirty="0"/>
          </a:p>
        </p:txBody>
      </p:sp>
      <p:sp>
        <p:nvSpPr>
          <p:cNvPr id="6" name="Content Placeholder 3">
            <a:extLst>
              <a:ext uri="{FF2B5EF4-FFF2-40B4-BE49-F238E27FC236}">
                <a16:creationId xmlns:a16="http://schemas.microsoft.com/office/drawing/2014/main" id="{004D0C66-F474-43B4-A571-BABF489CE6D6}"/>
              </a:ext>
            </a:extLst>
          </p:cNvPr>
          <p:cNvSpPr txBox="1">
            <a:spLocks/>
          </p:cNvSpPr>
          <p:nvPr/>
        </p:nvSpPr>
        <p:spPr bwMode="auto">
          <a:xfrm>
            <a:off x="491048" y="3201800"/>
            <a:ext cx="11209902" cy="2986058"/>
          </a:xfrm>
          <a:prstGeom prst="rect">
            <a:avLst/>
          </a:prstGeom>
          <a:ln>
            <a:headEnd/>
            <a:tailEnd/>
          </a:ln>
          <a:effectLst/>
        </p:spPr>
        <p:style>
          <a:lnRef idx="3">
            <a:schemeClr val="lt1"/>
          </a:lnRef>
          <a:fillRef idx="1">
            <a:schemeClr val="dk1"/>
          </a:fillRef>
          <a:effectRef idx="1">
            <a:schemeClr val="dk1"/>
          </a:effectRef>
          <a:fontRef idx="minor">
            <a:schemeClr val="lt1"/>
          </a:fontRef>
        </p:style>
        <p:txBody>
          <a:bodyPr vert="horz" wrap="square" lIns="457200" tIns="91440" rIns="457200" bIns="182880" numCol="1" anchor="t" anchorCtr="0" compatLnSpc="1">
            <a:prstTxWarp prst="textNoShape">
              <a:avLst/>
            </a:prstTxWarp>
            <a:noAutofit/>
          </a:bodyPr>
          <a:lstStyle>
            <a:lvl1pPr marL="222250" indent="-222250" algn="l" defTabSz="887413" rtl="0" eaLnBrk="1" fontAlgn="base" hangingPunct="1">
              <a:spcBef>
                <a:spcPts val="0"/>
              </a:spcBef>
              <a:spcAft>
                <a:spcPct val="0"/>
              </a:spcAft>
              <a:buSzPct val="100000"/>
              <a:buChar char="•"/>
              <a:defRPr sz="1800" b="1">
                <a:solidFill>
                  <a:srgbClr val="636664"/>
                </a:solidFill>
                <a:effectLst/>
                <a:latin typeface="Calibri" panose="020F0502020204030204" pitchFamily="34" charset="0"/>
                <a:ea typeface="ＭＳ Ｐゴシック" pitchFamily="-112" charset="-128"/>
                <a:cs typeface="Calibri" panose="020F0502020204030204" pitchFamily="34" charset="0"/>
              </a:defRPr>
            </a:lvl1pPr>
            <a:lvl2pPr marL="511175" indent="-279400" algn="l" defTabSz="887413" rtl="0" eaLnBrk="1" fontAlgn="base" hangingPunct="1">
              <a:spcBef>
                <a:spcPts val="0"/>
              </a:spcBef>
              <a:spcAft>
                <a:spcPct val="0"/>
              </a:spcAft>
              <a:buSzPct val="10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2pPr>
            <a:lvl3pPr marL="744538" indent="-233363" algn="l" defTabSz="887413" rtl="0" eaLnBrk="1" fontAlgn="base" hangingPunct="1">
              <a:spcBef>
                <a:spcPts val="0"/>
              </a:spcBef>
              <a:spcAft>
                <a:spcPct val="0"/>
              </a:spcAft>
              <a:buSzPct val="80000"/>
              <a:buChar char="•"/>
              <a:defRPr sz="1800" b="0">
                <a:solidFill>
                  <a:srgbClr val="636664"/>
                </a:solidFill>
                <a:effectLst/>
                <a:latin typeface="Calibri Light" panose="020F0302020204030204" pitchFamily="34" charset="0"/>
                <a:ea typeface="ＭＳ Ｐゴシック" pitchFamily="-112" charset="-128"/>
                <a:cs typeface="Calibri Light" panose="020F0302020204030204" pitchFamily="34" charset="0"/>
              </a:defRPr>
            </a:lvl3pPr>
            <a:lvl4pPr marL="914400" indent="-169863"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4pPr>
            <a:lvl5pPr marL="1146175" indent="-177800" algn="l" defTabSz="887413" rtl="0" eaLnBrk="1" fontAlgn="base" hangingPunct="1">
              <a:spcBef>
                <a:spcPct val="20000"/>
              </a:spcBef>
              <a:spcAft>
                <a:spcPct val="0"/>
              </a:spcAft>
              <a:buSzPct val="80000"/>
              <a:buFont typeface="Arial" pitchFamily="34" charset="0"/>
              <a:buChar char="•"/>
              <a:defRPr sz="2000" b="1">
                <a:solidFill>
                  <a:schemeClr val="bg2"/>
                </a:solidFill>
                <a:effectLst/>
                <a:latin typeface="Arial" panose="020B0604020202020204" pitchFamily="34" charset="0"/>
                <a:ea typeface="ＭＳ Ｐゴシック" pitchFamily="-112" charset="-128"/>
                <a:cs typeface="Arial" panose="020B0604020202020204" pitchFamily="34" charset="0"/>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algn="ctr">
              <a:lnSpc>
                <a:spcPct val="110000"/>
              </a:lnSpc>
              <a:spcAft>
                <a:spcPts val="600"/>
              </a:spcAft>
              <a:buNone/>
            </a:pPr>
            <a:r>
              <a:rPr lang="en-US" sz="2800" b="0" kern="1400" dirty="0">
                <a:solidFill>
                  <a:schemeClr val="bg2"/>
                </a:solidFill>
                <a:latin typeface="Calibri Light" panose="020F0302020204030204" pitchFamily="34" charset="0"/>
              </a:rPr>
              <a:t>Our customers count on our products and services to support their mission each and every time.  This includes timely reporting if information is compromised or exposed to unauthorized parties. </a:t>
            </a:r>
          </a:p>
          <a:p>
            <a:pPr marL="0" indent="0" algn="ctr">
              <a:lnSpc>
                <a:spcPct val="110000"/>
              </a:lnSpc>
              <a:spcAft>
                <a:spcPts val="600"/>
              </a:spcAft>
              <a:buNone/>
            </a:pPr>
            <a:r>
              <a:rPr lang="en-US" sz="2800" b="0" kern="1400" dirty="0">
                <a:solidFill>
                  <a:schemeClr val="bg2"/>
                </a:solidFill>
                <a:latin typeface="Calibri Light" panose="020F0302020204030204" pitchFamily="34" charset="0"/>
              </a:rPr>
              <a:t>Cyber incident reporting is the process of reporting any actual or potential cyber incidents to the appropriate authority or organization.</a:t>
            </a:r>
          </a:p>
        </p:txBody>
      </p:sp>
      <p:sp>
        <p:nvSpPr>
          <p:cNvPr id="7" name="Rectangle 6">
            <a:extLst>
              <a:ext uri="{FF2B5EF4-FFF2-40B4-BE49-F238E27FC236}">
                <a16:creationId xmlns:a16="http://schemas.microsoft.com/office/drawing/2014/main" id="{CA4DC5DB-6429-4CCC-B3BA-23C92D6EFBFC}"/>
              </a:ext>
            </a:extLst>
          </p:cNvPr>
          <p:cNvSpPr/>
          <p:nvPr/>
        </p:nvSpPr>
        <p:spPr bwMode="auto">
          <a:xfrm>
            <a:off x="1328365" y="1415310"/>
            <a:ext cx="9535267" cy="15583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round/>
            <a:headEnd type="none" w="med" len="med"/>
            <a:tailEnd type="none" w="med" len="med"/>
          </a:ln>
          <a:effectLst/>
        </p:spPr>
        <p:txBody>
          <a:bodyPr vert="horz" wrap="square" lIns="1920240" tIns="0" rIns="0" bIns="0" numCol="1" rtlCol="0" anchor="ctr" anchorCtr="0" compatLnSpc="1">
            <a:prstTxWarp prst="textNoShape">
              <a:avLst/>
            </a:prstTxWarp>
            <a:noAutofit/>
          </a:bodyPr>
          <a:lstStyle/>
          <a:p>
            <a:pPr marL="0" marR="0" indent="0" defTabSz="914400" rtl="0" eaLnBrk="0" fontAlgn="base" latinLnBrk="0" hangingPunct="0">
              <a:lnSpc>
                <a:spcPts val="6600"/>
              </a:lnSpc>
              <a:spcBef>
                <a:spcPct val="0"/>
              </a:spcBef>
              <a:spcAft>
                <a:spcPct val="0"/>
              </a:spcAft>
              <a:buClrTx/>
              <a:buSzTx/>
              <a:buFontTx/>
              <a:buNone/>
              <a:tabLst/>
            </a:pPr>
            <a:endParaRPr kumimoji="0" lang="en-US" sz="6600" i="0" u="none" strike="noStrike" cap="none" normalizeH="0" baseline="0" dirty="0">
              <a:ln>
                <a:noFill/>
              </a:ln>
              <a:latin typeface="Calibri Light" panose="020F0302020204030204" pitchFamily="34" charset="0"/>
            </a:endParaRPr>
          </a:p>
        </p:txBody>
      </p:sp>
      <p:sp>
        <p:nvSpPr>
          <p:cNvPr id="8" name="Title 1">
            <a:extLst>
              <a:ext uri="{FF2B5EF4-FFF2-40B4-BE49-F238E27FC236}">
                <a16:creationId xmlns:a16="http://schemas.microsoft.com/office/drawing/2014/main" id="{CB56DA46-24E1-44E3-8021-EA1767FEDBEA}"/>
              </a:ext>
            </a:extLst>
          </p:cNvPr>
          <p:cNvSpPr txBox="1">
            <a:spLocks/>
          </p:cNvSpPr>
          <p:nvPr/>
        </p:nvSpPr>
        <p:spPr>
          <a:xfrm>
            <a:off x="348032" y="299490"/>
            <a:ext cx="10515600" cy="10265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Cyber Incident Reporting</a:t>
            </a:r>
          </a:p>
        </p:txBody>
      </p:sp>
      <p:sp>
        <p:nvSpPr>
          <p:cNvPr id="2" name="Footer Placeholder 3">
            <a:extLst>
              <a:ext uri="{FF2B5EF4-FFF2-40B4-BE49-F238E27FC236}">
                <a16:creationId xmlns:a16="http://schemas.microsoft.com/office/drawing/2014/main" id="{3D7E48B1-720F-00E3-8BCC-25B9DB54210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Rectangle: Rounded Corners 2">
            <a:extLst>
              <a:ext uri="{FF2B5EF4-FFF2-40B4-BE49-F238E27FC236}">
                <a16:creationId xmlns:a16="http://schemas.microsoft.com/office/drawing/2014/main" id="{2FEECED9-0B2D-C441-8D9C-14B02536820D}"/>
              </a:ext>
            </a:extLst>
          </p:cNvPr>
          <p:cNvSpPr/>
          <p:nvPr/>
        </p:nvSpPr>
        <p:spPr>
          <a:xfrm>
            <a:off x="77382" y="44618"/>
            <a:ext cx="274320" cy="27432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spTree>
    <p:extLst>
      <p:ext uri="{BB962C8B-B14F-4D97-AF65-F5344CB8AC3E}">
        <p14:creationId xmlns:p14="http://schemas.microsoft.com/office/powerpoint/2010/main" val="1376279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B21-C8E5-45B8-864E-8C643E63A869}"/>
              </a:ext>
            </a:extLst>
          </p:cNvPr>
          <p:cNvSpPr>
            <a:spLocks noGrp="1"/>
          </p:cNvSpPr>
          <p:nvPr>
            <p:ph type="title"/>
          </p:nvPr>
        </p:nvSpPr>
        <p:spPr>
          <a:xfrm>
            <a:off x="838200" y="365125"/>
            <a:ext cx="10515600" cy="933559"/>
          </a:xfrm>
        </p:spPr>
        <p:txBody>
          <a:bodyPr/>
          <a:lstStyle/>
          <a:p>
            <a:r>
              <a:rPr lang="en-US" dirty="0"/>
              <a:t>Common Cyber and Security Incidents</a:t>
            </a:r>
          </a:p>
        </p:txBody>
      </p:sp>
      <p:sp>
        <p:nvSpPr>
          <p:cNvPr id="3" name="Content Placeholder 2">
            <a:extLst>
              <a:ext uri="{FF2B5EF4-FFF2-40B4-BE49-F238E27FC236}">
                <a16:creationId xmlns:a16="http://schemas.microsoft.com/office/drawing/2014/main" id="{F7D12F55-3BCF-486C-A412-163530B2E1C9}"/>
              </a:ext>
            </a:extLst>
          </p:cNvPr>
          <p:cNvSpPr>
            <a:spLocks noGrp="1"/>
          </p:cNvSpPr>
          <p:nvPr>
            <p:ph idx="1"/>
          </p:nvPr>
        </p:nvSpPr>
        <p:spPr>
          <a:xfrm>
            <a:off x="838200" y="1320987"/>
            <a:ext cx="8988706" cy="47426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most common types of cyber and security incidents include:</a:t>
            </a:r>
          </a:p>
          <a:p>
            <a:pPr>
              <a:lnSpc>
                <a:spcPct val="100000"/>
              </a:lnSpc>
              <a:spcBef>
                <a:spcPts val="0"/>
              </a:spcBef>
              <a:defRPr/>
            </a:pPr>
            <a:r>
              <a:rPr lang="en-US" sz="2800" dirty="0"/>
              <a:t>social engineering (e.g., phishing email)</a:t>
            </a:r>
          </a:p>
          <a:p>
            <a:pPr>
              <a:lnSpc>
                <a:spcPct val="100000"/>
              </a:lnSpc>
              <a:spcBef>
                <a:spcPts val="0"/>
              </a:spcBef>
              <a:defRPr/>
            </a:pPr>
            <a:r>
              <a:rPr lang="en-US" sz="2800" dirty="0"/>
              <a:t>emailing sensitive information to unauthorized people</a:t>
            </a:r>
          </a:p>
          <a:p>
            <a:pPr>
              <a:lnSpc>
                <a:spcPct val="100000"/>
              </a:lnSpc>
              <a:spcBef>
                <a:spcPts val="0"/>
              </a:spcBef>
              <a:defRPr/>
            </a:pPr>
            <a:r>
              <a:rPr lang="en-US" sz="2800" dirty="0"/>
              <a:t>unauthorized access to sensitive information from outside the organization (e.g., via compromised account credentials)</a:t>
            </a:r>
          </a:p>
          <a:p>
            <a:pPr>
              <a:lnSpc>
                <a:spcPct val="100000"/>
              </a:lnSpc>
              <a:spcBef>
                <a:spcPts val="0"/>
              </a:spcBef>
              <a:defRPr/>
            </a:pPr>
            <a:r>
              <a:rPr lang="en-US" sz="2800" dirty="0"/>
              <a:t>lost laptops and mobile devices</a:t>
            </a:r>
          </a:p>
          <a:p>
            <a:pPr>
              <a:lnSpc>
                <a:spcPct val="100000"/>
              </a:lnSpc>
              <a:spcBef>
                <a:spcPts val="0"/>
              </a:spcBef>
              <a:defRPr/>
            </a:pPr>
            <a:r>
              <a:rPr lang="en-US" sz="2800" dirty="0"/>
              <a:t>insider threats</a:t>
            </a:r>
          </a:p>
          <a:p>
            <a:pPr>
              <a:lnSpc>
                <a:spcPct val="100000"/>
              </a:lnSpc>
              <a:spcBef>
                <a:spcPts val="0"/>
              </a:spcBef>
              <a:defRPr/>
            </a:pPr>
            <a:r>
              <a:rPr lang="en-US" sz="2800" dirty="0"/>
              <a:t>malware / ransomware</a:t>
            </a:r>
          </a:p>
          <a:p>
            <a:endParaRPr lang="en-US" dirty="0"/>
          </a:p>
        </p:txBody>
      </p:sp>
      <p:sp>
        <p:nvSpPr>
          <p:cNvPr id="5" name="Slide Number Placeholder 4">
            <a:extLst>
              <a:ext uri="{FF2B5EF4-FFF2-40B4-BE49-F238E27FC236}">
                <a16:creationId xmlns:a16="http://schemas.microsoft.com/office/drawing/2014/main" id="{367E3407-DA3C-4E67-8340-F93CEAE230F9}"/>
              </a:ext>
            </a:extLst>
          </p:cNvPr>
          <p:cNvSpPr>
            <a:spLocks noGrp="1"/>
          </p:cNvSpPr>
          <p:nvPr>
            <p:ph type="sldNum" sz="quarter" idx="12"/>
          </p:nvPr>
        </p:nvSpPr>
        <p:spPr/>
        <p:txBody>
          <a:bodyPr/>
          <a:lstStyle/>
          <a:p>
            <a:fld id="{EBCD8977-B073-4460-AE63-2BD9EC7B16E4}" type="slidenum">
              <a:rPr lang="en-US" smtClean="0"/>
              <a:t>73</a:t>
            </a:fld>
            <a:endParaRPr lang="en-US" dirty="0"/>
          </a:p>
        </p:txBody>
      </p:sp>
      <p:pic>
        <p:nvPicPr>
          <p:cNvPr id="6" name="Picture 5">
            <a:extLst>
              <a:ext uri="{FF2B5EF4-FFF2-40B4-BE49-F238E27FC236}">
                <a16:creationId xmlns:a16="http://schemas.microsoft.com/office/drawing/2014/main" id="{B3F92B24-AA77-4CEF-B129-79B762215510}"/>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9CC31476-8CE3-B6B4-9E4F-F0837F82D50D}"/>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FD6D7D47-8515-C694-B8A5-E451AD2C475D}"/>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4195785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68A-B313-4FE2-8680-48351A34BB0C}"/>
              </a:ext>
            </a:extLst>
          </p:cNvPr>
          <p:cNvSpPr>
            <a:spLocks noGrp="1"/>
          </p:cNvSpPr>
          <p:nvPr>
            <p:ph type="title"/>
          </p:nvPr>
        </p:nvSpPr>
        <p:spPr>
          <a:xfrm>
            <a:off x="319335" y="136526"/>
            <a:ext cx="10515600" cy="1026528"/>
          </a:xfrm>
        </p:spPr>
        <p:txBody>
          <a:bodyPr/>
          <a:lstStyle/>
          <a:p>
            <a:r>
              <a:rPr lang="en-US" dirty="0"/>
              <a:t>Cyber Incident Reporting Tips</a:t>
            </a:r>
          </a:p>
        </p:txBody>
      </p:sp>
      <p:sp>
        <p:nvSpPr>
          <p:cNvPr id="3" name="Content Placeholder 2">
            <a:extLst>
              <a:ext uri="{FF2B5EF4-FFF2-40B4-BE49-F238E27FC236}">
                <a16:creationId xmlns:a16="http://schemas.microsoft.com/office/drawing/2014/main" id="{4A13C1B0-FC76-495B-95A5-E49A27BF54A7}"/>
              </a:ext>
            </a:extLst>
          </p:cNvPr>
          <p:cNvSpPr>
            <a:spLocks noGrp="1"/>
          </p:cNvSpPr>
          <p:nvPr>
            <p:ph idx="1"/>
          </p:nvPr>
        </p:nvSpPr>
        <p:spPr>
          <a:xfrm>
            <a:off x="319335" y="2640120"/>
            <a:ext cx="10236481" cy="3137014"/>
          </a:xfrm>
        </p:spPr>
        <p:txBody>
          <a:bodyPr>
            <a:noAutofit/>
          </a:bodyPr>
          <a:lstStyle/>
          <a:p>
            <a:pPr marL="0" indent="0">
              <a:buNone/>
            </a:pPr>
            <a:r>
              <a:rPr lang="en-US" sz="2000" b="1" dirty="0"/>
              <a:t>Report incidents in a timely manner to avoid harm to your company’s reputation and resources </a:t>
            </a:r>
          </a:p>
          <a:p>
            <a:r>
              <a:rPr lang="en-US" sz="2000" dirty="0"/>
              <a:t>Comply with contract requirements for prompt incident reporting (e.g., 72 hours after discovery)</a:t>
            </a:r>
          </a:p>
          <a:p>
            <a:r>
              <a:rPr lang="en-US" sz="2000" dirty="0"/>
              <a:t>Notify stakeholder points of contact per contract requirements (typically the buyer or subcontract manager / administrator)</a:t>
            </a:r>
          </a:p>
          <a:p>
            <a:r>
              <a:rPr lang="en-US" sz="2000" dirty="0"/>
              <a:t>Follow any specific internal reporting requirements for your organization</a:t>
            </a:r>
            <a:r>
              <a:rPr lang="en-US" sz="2000" i="1" dirty="0"/>
              <a:t> </a:t>
            </a:r>
          </a:p>
          <a:p>
            <a:pPr marL="0" indent="0">
              <a:buNone/>
            </a:pPr>
            <a:endParaRPr lang="en-US" sz="2000" dirty="0"/>
          </a:p>
        </p:txBody>
      </p:sp>
      <p:sp>
        <p:nvSpPr>
          <p:cNvPr id="5" name="Slide Number Placeholder 4">
            <a:extLst>
              <a:ext uri="{FF2B5EF4-FFF2-40B4-BE49-F238E27FC236}">
                <a16:creationId xmlns:a16="http://schemas.microsoft.com/office/drawing/2014/main" id="{1D206E6E-6B3C-4837-BBC0-3A42A97AE71F}"/>
              </a:ext>
            </a:extLst>
          </p:cNvPr>
          <p:cNvSpPr>
            <a:spLocks noGrp="1"/>
          </p:cNvSpPr>
          <p:nvPr>
            <p:ph type="sldNum" sz="quarter" idx="12"/>
          </p:nvPr>
        </p:nvSpPr>
        <p:spPr/>
        <p:txBody>
          <a:bodyPr/>
          <a:lstStyle/>
          <a:p>
            <a:fld id="{EBCD8977-B073-4460-AE63-2BD9EC7B16E4}" type="slidenum">
              <a:rPr lang="en-US" smtClean="0"/>
              <a:t>74</a:t>
            </a:fld>
            <a:endParaRPr lang="en-US" dirty="0"/>
          </a:p>
        </p:txBody>
      </p:sp>
      <p:pic>
        <p:nvPicPr>
          <p:cNvPr id="6" name="Picture 5">
            <a:extLst>
              <a:ext uri="{FF2B5EF4-FFF2-40B4-BE49-F238E27FC236}">
                <a16:creationId xmlns:a16="http://schemas.microsoft.com/office/drawing/2014/main" id="{51F8F8E1-A618-4F8D-96FF-DD8DCF9AE2FB}"/>
              </a:ext>
            </a:extLst>
          </p:cNvPr>
          <p:cNvPicPr>
            <a:picLocks noChangeAspect="1"/>
          </p:cNvPicPr>
          <p:nvPr/>
        </p:nvPicPr>
        <p:blipFill>
          <a:blip r:embed="rId3"/>
          <a:stretch>
            <a:fillRect/>
          </a:stretch>
        </p:blipFill>
        <p:spPr>
          <a:xfrm>
            <a:off x="8082161" y="136525"/>
            <a:ext cx="4011516" cy="2767824"/>
          </a:xfrm>
          <a:prstGeom prst="rect">
            <a:avLst/>
          </a:prstGeom>
        </p:spPr>
      </p:pic>
      <p:sp>
        <p:nvSpPr>
          <p:cNvPr id="7" name="Content Placeholder 2">
            <a:extLst>
              <a:ext uri="{FF2B5EF4-FFF2-40B4-BE49-F238E27FC236}">
                <a16:creationId xmlns:a16="http://schemas.microsoft.com/office/drawing/2014/main" id="{52F39B34-E721-455C-B481-A67697662A29}"/>
              </a:ext>
            </a:extLst>
          </p:cNvPr>
          <p:cNvSpPr txBox="1">
            <a:spLocks/>
          </p:cNvSpPr>
          <p:nvPr/>
        </p:nvSpPr>
        <p:spPr>
          <a:xfrm>
            <a:off x="319335" y="1081346"/>
            <a:ext cx="7861149" cy="14987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9600" b="1" dirty="0">
                <a:solidFill>
                  <a:schemeClr val="tx1">
                    <a:lumMod val="75000"/>
                    <a:lumOff val="25000"/>
                  </a:schemeClr>
                </a:solidFill>
              </a:rPr>
              <a:t>It is recommended to report all cyber incidents even if they do not trigger a mandatory reporting requirement. </a:t>
            </a:r>
          </a:p>
          <a:p>
            <a:r>
              <a:rPr lang="en-US" sz="8000" dirty="0">
                <a:solidFill>
                  <a:schemeClr val="tx1">
                    <a:lumMod val="75000"/>
                    <a:lumOff val="25000"/>
                  </a:schemeClr>
                </a:solidFill>
              </a:rPr>
              <a:t>Prompt reporting of actual and suspected security incidents can help prevent or limit the severity of an incident </a:t>
            </a:r>
          </a:p>
          <a:p>
            <a:pPr marL="0" indent="0">
              <a:buFont typeface="Arial" panose="020B0604020202020204" pitchFamily="34" charset="0"/>
              <a:buNone/>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B4FFF7-234A-48C5-9A4D-7C0BD8CAC987}"/>
              </a:ext>
            </a:extLst>
          </p:cNvPr>
          <p:cNvSpPr txBox="1"/>
          <p:nvPr/>
        </p:nvSpPr>
        <p:spPr>
          <a:xfrm>
            <a:off x="580105" y="5514538"/>
            <a:ext cx="9045676" cy="1015663"/>
          </a:xfrm>
          <a:prstGeom prst="rect">
            <a:avLst/>
          </a:prstGeom>
          <a:noFill/>
        </p:spPr>
        <p:txBody>
          <a:bodyPr wrap="square" rtlCol="0">
            <a:spAutoFit/>
          </a:bodyPr>
          <a:lstStyle/>
          <a:p>
            <a:pPr marL="0" indent="0">
              <a:buNone/>
            </a:pPr>
            <a:r>
              <a:rPr lang="en-US" sz="2000" dirty="0">
                <a:solidFill>
                  <a:schemeClr val="tx1">
                    <a:lumMod val="75000"/>
                    <a:lumOff val="25000"/>
                  </a:schemeClr>
                </a:solidFill>
              </a:rPr>
              <a:t>Security incidents may include loss, theft, misuse, tampering, corruption, unauthorized disclosure of information, or when an individual violates controls intended to limit their access to information. </a:t>
            </a:r>
          </a:p>
        </p:txBody>
      </p:sp>
      <p:pic>
        <p:nvPicPr>
          <p:cNvPr id="10" name="Picture 9">
            <a:extLst>
              <a:ext uri="{FF2B5EF4-FFF2-40B4-BE49-F238E27FC236}">
                <a16:creationId xmlns:a16="http://schemas.microsoft.com/office/drawing/2014/main" id="{6FECD99A-8F27-4A7C-AD55-5BAFFEE2783A}"/>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E3598126-2433-1C41-DCF1-B90E24B96C6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817300E0-06B4-8A91-B283-B3E65103ADA8}"/>
              </a:ext>
            </a:extLst>
          </p:cNvPr>
          <p:cNvSpPr/>
          <p:nvPr/>
        </p:nvSpPr>
        <p:spPr>
          <a:xfrm>
            <a:off x="77382" y="44618"/>
            <a:ext cx="274320" cy="27432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Tree>
    <p:extLst>
      <p:ext uri="{BB962C8B-B14F-4D97-AF65-F5344CB8AC3E}">
        <p14:creationId xmlns:p14="http://schemas.microsoft.com/office/powerpoint/2010/main" val="302629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9DBA-C42A-4C06-AE69-1F9FBD6FD70F}"/>
              </a:ext>
            </a:extLst>
          </p:cNvPr>
          <p:cNvSpPr>
            <a:spLocks noGrp="1"/>
          </p:cNvSpPr>
          <p:nvPr>
            <p:ph type="title"/>
          </p:nvPr>
        </p:nvSpPr>
        <p:spPr>
          <a:xfrm>
            <a:off x="368416" y="313870"/>
            <a:ext cx="10515600" cy="734332"/>
          </a:xfrm>
        </p:spPr>
        <p:txBody>
          <a:bodyPr>
            <a:normAutofit/>
          </a:bodyPr>
          <a:lstStyle/>
          <a:p>
            <a:r>
              <a:rPr lang="en-US" dirty="0"/>
              <a:t>Cyber Incident Reporting – CMMC Level 2 &amp; 3</a:t>
            </a:r>
          </a:p>
        </p:txBody>
      </p:sp>
      <p:sp>
        <p:nvSpPr>
          <p:cNvPr id="3" name="Content Placeholder 2">
            <a:extLst>
              <a:ext uri="{FF2B5EF4-FFF2-40B4-BE49-F238E27FC236}">
                <a16:creationId xmlns:a16="http://schemas.microsoft.com/office/drawing/2014/main" id="{8854038D-985A-4079-A2A7-4E0E3C49448B}"/>
              </a:ext>
            </a:extLst>
          </p:cNvPr>
          <p:cNvSpPr>
            <a:spLocks noGrp="1"/>
          </p:cNvSpPr>
          <p:nvPr>
            <p:ph idx="1"/>
          </p:nvPr>
        </p:nvSpPr>
        <p:spPr>
          <a:xfrm>
            <a:off x="435528" y="1331802"/>
            <a:ext cx="9183034" cy="3544124"/>
          </a:xfrm>
        </p:spPr>
        <p:txBody>
          <a:bodyPr>
            <a:normAutofit/>
          </a:bodyPr>
          <a:lstStyle/>
          <a:p>
            <a:r>
              <a:rPr lang="en-US" sz="2000" dirty="0"/>
              <a:t>Organizations seeking to achieve CMMC Level 2, to be eligible for DoD subcontracts involving CUI should be aware…</a:t>
            </a:r>
          </a:p>
          <a:p>
            <a:pPr lvl="1"/>
            <a:r>
              <a:rPr lang="en-US" sz="2000" dirty="0"/>
              <a:t>Contracts involving CUI invoke DFARS 252.204-7012 with mandatory cyber incident reporting requirements</a:t>
            </a:r>
          </a:p>
          <a:p>
            <a:pPr lvl="1"/>
            <a:r>
              <a:rPr lang="en-US" sz="2000" dirty="0"/>
              <a:t>Report incidents to DoD (</a:t>
            </a:r>
            <a:r>
              <a:rPr lang="en-US" sz="2000" dirty="0">
                <a:hlinkClick r:id="rId3">
                  <a:extLst>
                    <a:ext uri="{A12FA001-AC4F-418D-AE19-62706E023703}">
                      <ahyp:hlinkClr xmlns:ahyp="http://schemas.microsoft.com/office/drawing/2018/hyperlinkcolor" val="tx"/>
                    </a:ext>
                  </a:extLst>
                </a:hlinkClick>
              </a:rPr>
              <a:t>DIBNet site</a:t>
            </a:r>
            <a:r>
              <a:rPr lang="en-US" sz="2000" dirty="0"/>
              <a:t>) within 72 hours of discovery</a:t>
            </a:r>
          </a:p>
          <a:p>
            <a:pPr lvl="1"/>
            <a:r>
              <a:rPr lang="en-US" sz="2000" dirty="0"/>
              <a:t>A Medium Assurance Certificate is required to report a cyber incident, applying to the DIB CS Program is not a prerequisite to report</a:t>
            </a:r>
          </a:p>
          <a:p>
            <a:pPr lvl="1"/>
            <a:r>
              <a:rPr lang="en-US" sz="2000" dirty="0"/>
              <a:t>DoD </a:t>
            </a:r>
            <a:r>
              <a:rPr lang="en-US" sz="2000" dirty="0" err="1"/>
              <a:t>DIBNet</a:t>
            </a:r>
            <a:r>
              <a:rPr lang="en-US" sz="2000" dirty="0"/>
              <a:t> and DFARS 252.204-7012 provide detailed guidance on required actions following a cyber incident</a:t>
            </a:r>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4C2B4A3-0DFC-4E20-B24B-3C9E5D6C77F0}"/>
              </a:ext>
            </a:extLst>
          </p:cNvPr>
          <p:cNvSpPr>
            <a:spLocks noGrp="1"/>
          </p:cNvSpPr>
          <p:nvPr>
            <p:ph type="sldNum" sz="quarter" idx="12"/>
          </p:nvPr>
        </p:nvSpPr>
        <p:spPr/>
        <p:txBody>
          <a:bodyPr/>
          <a:lstStyle/>
          <a:p>
            <a:fld id="{EBCD8977-B073-4460-AE63-2BD9EC7B16E4}" type="slidenum">
              <a:rPr lang="en-US" smtClean="0"/>
              <a:t>75</a:t>
            </a:fld>
            <a:endParaRPr lang="en-US" dirty="0"/>
          </a:p>
        </p:txBody>
      </p:sp>
      <p:sp>
        <p:nvSpPr>
          <p:cNvPr id="6" name="Rectangle 5">
            <a:extLst>
              <a:ext uri="{FF2B5EF4-FFF2-40B4-BE49-F238E27FC236}">
                <a16:creationId xmlns:a16="http://schemas.microsoft.com/office/drawing/2014/main" id="{1448A5F0-92A4-4D6E-A71E-2762F911D176}"/>
              </a:ext>
            </a:extLst>
          </p:cNvPr>
          <p:cNvSpPr/>
          <p:nvPr/>
        </p:nvSpPr>
        <p:spPr>
          <a:xfrm>
            <a:off x="1386651" y="4877386"/>
            <a:ext cx="7280788" cy="856148"/>
          </a:xfrm>
          <a:prstGeom prst="rect">
            <a:avLst/>
          </a:prstGeom>
          <a:solidFill>
            <a:srgbClr val="28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Ensure regulatory reporting requirements are understood when advancing to CMMC Level 2 (managing CUI)</a:t>
            </a:r>
          </a:p>
        </p:txBody>
      </p:sp>
      <p:pic>
        <p:nvPicPr>
          <p:cNvPr id="7" name="Picture 6">
            <a:extLst>
              <a:ext uri="{FF2B5EF4-FFF2-40B4-BE49-F238E27FC236}">
                <a16:creationId xmlns:a16="http://schemas.microsoft.com/office/drawing/2014/main" id="{19039D40-D6D6-4247-A0D4-91A790F120E7}"/>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TextBox 8">
            <a:extLst>
              <a:ext uri="{FF2B5EF4-FFF2-40B4-BE49-F238E27FC236}">
                <a16:creationId xmlns:a16="http://schemas.microsoft.com/office/drawing/2014/main" id="{EC003D78-9019-443E-935B-29C0B53789AF}"/>
              </a:ext>
            </a:extLst>
          </p:cNvPr>
          <p:cNvSpPr txBox="1"/>
          <p:nvPr/>
        </p:nvSpPr>
        <p:spPr>
          <a:xfrm>
            <a:off x="630196" y="5993033"/>
            <a:ext cx="7960468" cy="353943"/>
          </a:xfrm>
          <a:prstGeom prst="rect">
            <a:avLst/>
          </a:prstGeom>
          <a:noFill/>
        </p:spPr>
        <p:txBody>
          <a:bodyPr wrap="square" rtlCol="0">
            <a:spAutoFit/>
          </a:bodyPr>
          <a:lstStyle/>
          <a:p>
            <a:r>
              <a:rPr lang="en-US" sz="1700" dirty="0"/>
              <a:t>Next: Section 5 - Cybersecurity Best Practices</a:t>
            </a:r>
          </a:p>
        </p:txBody>
      </p:sp>
      <p:sp>
        <p:nvSpPr>
          <p:cNvPr id="4" name="Footer Placeholder 3">
            <a:extLst>
              <a:ext uri="{FF2B5EF4-FFF2-40B4-BE49-F238E27FC236}">
                <a16:creationId xmlns:a16="http://schemas.microsoft.com/office/drawing/2014/main" id="{31D372C9-CF2A-B59E-B680-F5D5D89D2EA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Rectangle: Rounded Corners 7">
            <a:extLst>
              <a:ext uri="{FF2B5EF4-FFF2-40B4-BE49-F238E27FC236}">
                <a16:creationId xmlns:a16="http://schemas.microsoft.com/office/drawing/2014/main" id="{D4E9CFEC-238F-6959-471E-72DDA1787E4B}"/>
              </a:ext>
            </a:extLst>
          </p:cNvPr>
          <p:cNvSpPr/>
          <p:nvPr/>
        </p:nvSpPr>
        <p:spPr>
          <a:xfrm>
            <a:off x="77382" y="57318"/>
            <a:ext cx="274320" cy="274320"/>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10" name="Rectangle: Rounded Corners 9">
            <a:extLst>
              <a:ext uri="{FF2B5EF4-FFF2-40B4-BE49-F238E27FC236}">
                <a16:creationId xmlns:a16="http://schemas.microsoft.com/office/drawing/2014/main" id="{8DBF67FC-BE44-5D1B-7A7A-E2DDBFA1182C}"/>
              </a:ext>
            </a:extLst>
          </p:cNvPr>
          <p:cNvSpPr/>
          <p:nvPr/>
        </p:nvSpPr>
        <p:spPr>
          <a:xfrm>
            <a:off x="77382" y="387518"/>
            <a:ext cx="274320" cy="274320"/>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spTree>
    <p:extLst>
      <p:ext uri="{BB962C8B-B14F-4D97-AF65-F5344CB8AC3E}">
        <p14:creationId xmlns:p14="http://schemas.microsoft.com/office/powerpoint/2010/main" val="42867457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72ED-CAF9-413A-BFC7-3786097B02DC}"/>
              </a:ext>
            </a:extLst>
          </p:cNvPr>
          <p:cNvSpPr>
            <a:spLocks noGrp="1"/>
          </p:cNvSpPr>
          <p:nvPr>
            <p:ph type="ctrTitle"/>
          </p:nvPr>
        </p:nvSpPr>
        <p:spPr/>
        <p:txBody>
          <a:bodyPr/>
          <a:lstStyle/>
          <a:p>
            <a:r>
              <a:rPr lang="en-US" dirty="0"/>
              <a:t>Cybersecurity Best Practices</a:t>
            </a:r>
          </a:p>
        </p:txBody>
      </p:sp>
      <p:sp>
        <p:nvSpPr>
          <p:cNvPr id="3" name="Subtitle 2">
            <a:extLst>
              <a:ext uri="{FF2B5EF4-FFF2-40B4-BE49-F238E27FC236}">
                <a16:creationId xmlns:a16="http://schemas.microsoft.com/office/drawing/2014/main" id="{3A5D0E55-6297-4F1F-A0C5-F4F9242F1946}"/>
              </a:ext>
            </a:extLst>
          </p:cNvPr>
          <p:cNvSpPr>
            <a:spLocks noGrp="1"/>
          </p:cNvSpPr>
          <p:nvPr>
            <p:ph type="subTitle" idx="1"/>
          </p:nvPr>
        </p:nvSpPr>
        <p:spPr/>
        <p:txBody>
          <a:bodyPr/>
          <a:lstStyle/>
          <a:p>
            <a:r>
              <a:rPr lang="en-US" dirty="0"/>
              <a:t>Section 5</a:t>
            </a:r>
          </a:p>
        </p:txBody>
      </p:sp>
      <p:sp>
        <p:nvSpPr>
          <p:cNvPr id="5" name="Slide Number Placeholder 4">
            <a:extLst>
              <a:ext uri="{FF2B5EF4-FFF2-40B4-BE49-F238E27FC236}">
                <a16:creationId xmlns:a16="http://schemas.microsoft.com/office/drawing/2014/main" id="{0ADE9671-8D1D-4758-A3A6-6A94AC49F9E4}"/>
              </a:ext>
            </a:extLst>
          </p:cNvPr>
          <p:cNvSpPr>
            <a:spLocks noGrp="1"/>
          </p:cNvSpPr>
          <p:nvPr>
            <p:ph type="sldNum" sz="quarter" idx="12"/>
          </p:nvPr>
        </p:nvSpPr>
        <p:spPr/>
        <p:txBody>
          <a:bodyPr/>
          <a:lstStyle/>
          <a:p>
            <a:fld id="{EBCD8977-B073-4460-AE63-2BD9EC7B16E4}" type="slidenum">
              <a:rPr lang="en-US" smtClean="0"/>
              <a:t>76</a:t>
            </a:fld>
            <a:endParaRPr lang="en-US" dirty="0"/>
          </a:p>
        </p:txBody>
      </p:sp>
      <p:pic>
        <p:nvPicPr>
          <p:cNvPr id="6" name="Picture 5">
            <a:extLst>
              <a:ext uri="{FF2B5EF4-FFF2-40B4-BE49-F238E27FC236}">
                <a16:creationId xmlns:a16="http://schemas.microsoft.com/office/drawing/2014/main" id="{C220041D-A489-49ED-B509-07BAC959695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0AC3AFE-6D24-087C-56AE-466EACC6DC0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36891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section:</a:t>
            </a:r>
          </a:p>
          <a:p>
            <a:pPr lvl="1">
              <a:lnSpc>
                <a:spcPct val="120000"/>
              </a:lnSpc>
              <a:spcBef>
                <a:spcPts val="0"/>
              </a:spcBef>
            </a:pPr>
            <a:r>
              <a:rPr lang="en-US" dirty="0"/>
              <a:t>The Importance of Cybersecurity Awareness</a:t>
            </a:r>
          </a:p>
          <a:p>
            <a:pPr lvl="1">
              <a:lnSpc>
                <a:spcPct val="120000"/>
              </a:lnSpc>
              <a:spcBef>
                <a:spcPts val="0"/>
              </a:spcBef>
            </a:pPr>
            <a:r>
              <a:rPr lang="en-US" dirty="0"/>
              <a:t>Top 10 High Value Controls</a:t>
            </a:r>
          </a:p>
          <a:p>
            <a:pPr lvl="1">
              <a:lnSpc>
                <a:spcPct val="120000"/>
              </a:lnSpc>
              <a:spcBef>
                <a:spcPts val="0"/>
              </a:spcBef>
            </a:pPr>
            <a:r>
              <a:rPr lang="en-US" dirty="0"/>
              <a:t>Threat Scenario Example: Phishing </a:t>
            </a:r>
          </a:p>
          <a:p>
            <a:pPr lvl="1">
              <a:lnSpc>
                <a:spcPct val="120000"/>
              </a:lnSpc>
              <a:spcBef>
                <a:spcPts val="0"/>
              </a:spcBef>
            </a:pPr>
            <a:r>
              <a:rPr lang="en-US" dirty="0"/>
              <a:t>Cyber Attack Methods and Mitigation</a:t>
            </a:r>
          </a:p>
          <a:p>
            <a:pPr lvl="1">
              <a:lnSpc>
                <a:spcPct val="120000"/>
              </a:lnSpc>
              <a:spcBef>
                <a:spcPts val="0"/>
              </a:spcBef>
            </a:pPr>
            <a:r>
              <a:rPr lang="en-US" dirty="0"/>
              <a:t>Threat Scenario Shop Floor Example</a:t>
            </a:r>
          </a:p>
          <a:p>
            <a:pPr marL="0" indent="0">
              <a:buNone/>
            </a:pPr>
            <a:r>
              <a:rPr lang="en-US" sz="1700" dirty="0"/>
              <a:t>The objectives of this section are:</a:t>
            </a:r>
          </a:p>
          <a:p>
            <a:pPr lvl="1"/>
            <a:r>
              <a:rPr lang="en-US" dirty="0"/>
              <a:t>Provide understanding of cybersecurity awareness;</a:t>
            </a:r>
          </a:p>
          <a:p>
            <a:pPr lvl="1"/>
            <a:r>
              <a:rPr lang="en-US" dirty="0"/>
              <a:t>Identifies the top 10 high value controls; </a:t>
            </a:r>
          </a:p>
          <a:p>
            <a:pPr lvl="1"/>
            <a:r>
              <a:rPr lang="en-US" dirty="0"/>
              <a:t>Provides a real-life scenario to help with understanding the threat; and</a:t>
            </a:r>
          </a:p>
          <a:p>
            <a:pPr lvl="1"/>
            <a:r>
              <a:rPr lang="en-US" dirty="0"/>
              <a:t>Provide understanding of cyber attacks – threat actors, methods and mitigations.</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77</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4" name="Footer Placeholder 3">
            <a:extLst>
              <a:ext uri="{FF2B5EF4-FFF2-40B4-BE49-F238E27FC236}">
                <a16:creationId xmlns:a16="http://schemas.microsoft.com/office/drawing/2014/main" id="{CA93F7FC-E1AE-C799-7992-A2246AA2910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7" name="Group 6">
            <a:extLst>
              <a:ext uri="{FF2B5EF4-FFF2-40B4-BE49-F238E27FC236}">
                <a16:creationId xmlns:a16="http://schemas.microsoft.com/office/drawing/2014/main" id="{A4A4CD56-6102-84D2-0DEC-029D700DC4D1}"/>
              </a:ext>
            </a:extLst>
          </p:cNvPr>
          <p:cNvGrpSpPr/>
          <p:nvPr/>
        </p:nvGrpSpPr>
        <p:grpSpPr>
          <a:xfrm>
            <a:off x="2787275" y="5198321"/>
            <a:ext cx="4494879" cy="1577355"/>
            <a:chOff x="2787275" y="5211021"/>
            <a:chExt cx="4494879" cy="1577355"/>
          </a:xfrm>
        </p:grpSpPr>
        <p:grpSp>
          <p:nvGrpSpPr>
            <p:cNvPr id="14" name="Group 13">
              <a:extLst>
                <a:ext uri="{FF2B5EF4-FFF2-40B4-BE49-F238E27FC236}">
                  <a16:creationId xmlns:a16="http://schemas.microsoft.com/office/drawing/2014/main" id="{6993E900-1649-4E50-B766-99D76A377FC8}"/>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0D8BCB93-ACCC-B0D0-C5A0-0B225FC3EA4D}"/>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38147A00-A450-5921-D18F-63BC10896EAE}"/>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BFE81B39-5D76-BDA9-02BD-5F06046CFC92}"/>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8DCAA997-D6F2-4FE4-D238-FEE55343502F}"/>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E33F326-9945-05AB-C545-3017947F4C8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2A24A30D-31C2-DE1D-2D8F-0042F4A77027}"/>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E944D668-01E7-88C3-03AA-FE12F700B311}"/>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3508163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BC68-328E-4696-890C-732CDDB4E3DB}"/>
              </a:ext>
            </a:extLst>
          </p:cNvPr>
          <p:cNvSpPr>
            <a:spLocks noGrp="1"/>
          </p:cNvSpPr>
          <p:nvPr>
            <p:ph type="title"/>
          </p:nvPr>
        </p:nvSpPr>
        <p:spPr>
          <a:xfrm>
            <a:off x="660400" y="365125"/>
            <a:ext cx="10693400" cy="904875"/>
          </a:xfrm>
        </p:spPr>
        <p:txBody>
          <a:bodyPr/>
          <a:lstStyle/>
          <a:p>
            <a:r>
              <a:rPr lang="en-US" dirty="0"/>
              <a:t>The Importance of Cybersecurity Awareness</a:t>
            </a:r>
          </a:p>
        </p:txBody>
      </p:sp>
      <p:sp>
        <p:nvSpPr>
          <p:cNvPr id="3" name="Content Placeholder 2">
            <a:extLst>
              <a:ext uri="{FF2B5EF4-FFF2-40B4-BE49-F238E27FC236}">
                <a16:creationId xmlns:a16="http://schemas.microsoft.com/office/drawing/2014/main" id="{805F1769-CD40-43B5-A93D-621E4305A1FC}"/>
              </a:ext>
            </a:extLst>
          </p:cNvPr>
          <p:cNvSpPr>
            <a:spLocks noGrp="1"/>
          </p:cNvSpPr>
          <p:nvPr>
            <p:ph idx="1"/>
          </p:nvPr>
        </p:nvSpPr>
        <p:spPr>
          <a:xfrm>
            <a:off x="571500" y="1270001"/>
            <a:ext cx="9023913" cy="4771362"/>
          </a:xfrm>
        </p:spPr>
        <p:txBody>
          <a:bodyPr>
            <a:normAutofit/>
          </a:bodyPr>
          <a:lstStyle/>
          <a:p>
            <a:pPr marL="0" indent="0">
              <a:lnSpc>
                <a:spcPct val="120000"/>
              </a:lnSpc>
              <a:spcBef>
                <a:spcPts val="0"/>
              </a:spcBef>
              <a:buNone/>
            </a:pPr>
            <a:r>
              <a:rPr lang="en-US" dirty="0"/>
              <a:t>Cybersecurity awareness is the process of learning and building knowledge about keeping IT resources secure by maintaining the confidentiality, integrity, and availability of those IT resources. Building the awareness and knowledge on how to protect those IT resources that store and process information from: </a:t>
            </a:r>
          </a:p>
          <a:p>
            <a:pPr lvl="1">
              <a:lnSpc>
                <a:spcPct val="120000"/>
              </a:lnSpc>
              <a:spcBef>
                <a:spcPts val="0"/>
              </a:spcBef>
            </a:pPr>
            <a:r>
              <a:rPr lang="en-US" b="1" dirty="0"/>
              <a:t>Threats: </a:t>
            </a:r>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Source: NIST SP 800-30 Rev 1</a:t>
            </a:r>
          </a:p>
          <a:p>
            <a:pPr lvl="1">
              <a:lnSpc>
                <a:spcPct val="120000"/>
              </a:lnSpc>
              <a:spcBef>
                <a:spcPts val="0"/>
              </a:spcBef>
            </a:pPr>
            <a:r>
              <a:rPr lang="en-US" b="1" dirty="0"/>
              <a:t>Vulnerabilities: </a:t>
            </a:r>
            <a:r>
              <a:rPr lang="en-US" dirty="0"/>
              <a:t>Weakness in an information system, system security procedures, internal controls, or implementation that could be exploited by a threat source. Source: NIST SP 800-30 Rev 1</a:t>
            </a:r>
          </a:p>
          <a:p>
            <a:pPr>
              <a:lnSpc>
                <a:spcPct val="120000"/>
              </a:lnSpc>
              <a:spcBef>
                <a:spcPts val="0"/>
              </a:spcBef>
            </a:pPr>
            <a:endParaRPr lang="en-US" dirty="0"/>
          </a:p>
        </p:txBody>
      </p:sp>
      <p:sp>
        <p:nvSpPr>
          <p:cNvPr id="5" name="Slide Number Placeholder 4">
            <a:extLst>
              <a:ext uri="{FF2B5EF4-FFF2-40B4-BE49-F238E27FC236}">
                <a16:creationId xmlns:a16="http://schemas.microsoft.com/office/drawing/2014/main" id="{00826DB3-1763-4712-A0A4-5237482349C1}"/>
              </a:ext>
            </a:extLst>
          </p:cNvPr>
          <p:cNvSpPr>
            <a:spLocks noGrp="1"/>
          </p:cNvSpPr>
          <p:nvPr>
            <p:ph type="sldNum" sz="quarter" idx="12"/>
          </p:nvPr>
        </p:nvSpPr>
        <p:spPr/>
        <p:txBody>
          <a:bodyPr/>
          <a:lstStyle/>
          <a:p>
            <a:fld id="{EBCD8977-B073-4460-AE63-2BD9EC7B16E4}" type="slidenum">
              <a:rPr lang="en-US" smtClean="0"/>
              <a:t>78</a:t>
            </a:fld>
            <a:endParaRPr lang="en-US" dirty="0"/>
          </a:p>
        </p:txBody>
      </p:sp>
      <p:pic>
        <p:nvPicPr>
          <p:cNvPr id="6" name="Picture 5">
            <a:extLst>
              <a:ext uri="{FF2B5EF4-FFF2-40B4-BE49-F238E27FC236}">
                <a16:creationId xmlns:a16="http://schemas.microsoft.com/office/drawing/2014/main" id="{3B408EEC-5704-4D86-A53D-41F78C314EFB}"/>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160BF169-1A76-E1FC-2C25-6508A9DF63E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B4C76042-9912-5942-11D2-31608C3C7AE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21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86C2-5912-4CE0-A122-F0E1D6C92E61}"/>
              </a:ext>
            </a:extLst>
          </p:cNvPr>
          <p:cNvSpPr>
            <a:spLocks noGrp="1"/>
          </p:cNvSpPr>
          <p:nvPr>
            <p:ph type="title"/>
          </p:nvPr>
        </p:nvSpPr>
        <p:spPr>
          <a:xfrm>
            <a:off x="457200" y="363220"/>
            <a:ext cx="10515600" cy="722904"/>
          </a:xfrm>
        </p:spPr>
        <p:txBody>
          <a:bodyPr>
            <a:normAutofit/>
          </a:bodyPr>
          <a:lstStyle/>
          <a:p>
            <a:r>
              <a:rPr lang="en-US" dirty="0"/>
              <a:t>Top 10 High Value Controls</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583471" y="1524692"/>
            <a:ext cx="4339257" cy="4712225"/>
          </a:xfrm>
        </p:spPr>
        <p:txBody>
          <a:bodyPr>
            <a:noAutofit/>
          </a:bodyPr>
          <a:lstStyle/>
          <a:p>
            <a:pPr marL="0" indent="0">
              <a:buNone/>
            </a:pPr>
            <a:r>
              <a:rPr lang="en-US" sz="2200" dirty="0"/>
              <a:t>The DIB SCC Task Force Working Group has prioritized a set of </a:t>
            </a:r>
            <a:r>
              <a:rPr lang="en-US" sz="2200" i="1" dirty="0"/>
              <a:t>Top 10 High Value Controls</a:t>
            </a:r>
            <a:r>
              <a:rPr lang="en-US" sz="2200" dirty="0"/>
              <a:t> that are separate from the CMMC domains but help facilitate many of the practices within CMMC.</a:t>
            </a:r>
          </a:p>
          <a:p>
            <a:pPr marL="0" indent="0">
              <a:buNone/>
            </a:pPr>
            <a:r>
              <a:rPr lang="en-US" sz="2200" b="1" dirty="0"/>
              <a:t>Click</a:t>
            </a:r>
            <a:r>
              <a:rPr lang="en-US" sz="2200" dirty="0"/>
              <a:t> on each of the controls to obtain additional information on the implementation and assessment of these controls.</a:t>
            </a:r>
          </a:p>
          <a:p>
            <a:pPr marL="0" indent="0">
              <a:buNone/>
            </a:pPr>
            <a:r>
              <a:rPr lang="en-US" sz="2200" b="1" dirty="0"/>
              <a:t>Next</a:t>
            </a:r>
            <a:r>
              <a:rPr lang="en-US" sz="2200" dirty="0"/>
              <a:t>, we will present a threat scenario to help your understanding.</a:t>
            </a:r>
          </a:p>
          <a:p>
            <a:pPr marL="0" indent="0">
              <a:buNone/>
            </a:pPr>
            <a:endParaRPr lang="en-US" sz="2200" dirty="0"/>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79</a:t>
            </a:fld>
            <a:endParaRPr lang="en-US" dirty="0"/>
          </a:p>
        </p:txBody>
      </p:sp>
      <p:sp>
        <p:nvSpPr>
          <p:cNvPr id="10" name="TextBox 9">
            <a:extLst>
              <a:ext uri="{FF2B5EF4-FFF2-40B4-BE49-F238E27FC236}">
                <a16:creationId xmlns:a16="http://schemas.microsoft.com/office/drawing/2014/main" id="{0D0F29DE-6FFE-445E-8AD4-CA6629C12710}"/>
              </a:ext>
            </a:extLst>
          </p:cNvPr>
          <p:cNvSpPr txBox="1"/>
          <p:nvPr/>
        </p:nvSpPr>
        <p:spPr>
          <a:xfrm>
            <a:off x="4811548" y="5744465"/>
            <a:ext cx="5236029" cy="246221"/>
          </a:xfrm>
          <a:prstGeom prst="rect">
            <a:avLst/>
          </a:prstGeom>
          <a:noFill/>
        </p:spPr>
        <p:txBody>
          <a:bodyPr wrap="square" rtlCol="0">
            <a:spAutoFit/>
          </a:bodyPr>
          <a:lstStyle/>
          <a:p>
            <a:r>
              <a:rPr lang="en-US" sz="1000" dirty="0"/>
              <a:t>Source: </a:t>
            </a:r>
            <a:r>
              <a:rPr lang="en-US" sz="1000" dirty="0">
                <a:hlinkClick r:id="rId3"/>
              </a:rPr>
              <a:t>https://ndisac.org/dibscc/implementation-and-assessment/top-10-high-value-controls/</a:t>
            </a:r>
            <a:r>
              <a:rPr lang="en-US" sz="1000" dirty="0"/>
              <a:t> </a:t>
            </a:r>
          </a:p>
        </p:txBody>
      </p:sp>
      <p:sp>
        <p:nvSpPr>
          <p:cNvPr id="8" name="Content Placeholder 8">
            <a:extLst>
              <a:ext uri="{FF2B5EF4-FFF2-40B4-BE49-F238E27FC236}">
                <a16:creationId xmlns:a16="http://schemas.microsoft.com/office/drawing/2014/main" id="{8461AE8A-7BD3-49AF-9FC1-5B36BC85AF28}"/>
              </a:ext>
            </a:extLst>
          </p:cNvPr>
          <p:cNvSpPr txBox="1">
            <a:spLocks/>
          </p:cNvSpPr>
          <p:nvPr/>
        </p:nvSpPr>
        <p:spPr>
          <a:xfrm>
            <a:off x="3779690" y="176477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p>
        </p:txBody>
      </p:sp>
      <p:sp>
        <p:nvSpPr>
          <p:cNvPr id="11" name="Content Placeholder 8">
            <a:extLst>
              <a:ext uri="{FF2B5EF4-FFF2-40B4-BE49-F238E27FC236}">
                <a16:creationId xmlns:a16="http://schemas.microsoft.com/office/drawing/2014/main" id="{9D62AE79-9FB7-443F-B296-1EB9F80AC1D1}"/>
              </a:ext>
            </a:extLst>
          </p:cNvPr>
          <p:cNvSpPr txBox="1">
            <a:spLocks/>
          </p:cNvSpPr>
          <p:nvPr/>
        </p:nvSpPr>
        <p:spPr>
          <a:xfrm>
            <a:off x="4456094" y="1576884"/>
            <a:ext cx="3922940" cy="4559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US" sz="2200" dirty="0"/>
          </a:p>
        </p:txBody>
      </p:sp>
      <p:sp>
        <p:nvSpPr>
          <p:cNvPr id="12" name="Content Placeholder 8">
            <a:extLst>
              <a:ext uri="{FF2B5EF4-FFF2-40B4-BE49-F238E27FC236}">
                <a16:creationId xmlns:a16="http://schemas.microsoft.com/office/drawing/2014/main" id="{142C415F-957B-439B-AD15-BFF24CA3CCBF}"/>
              </a:ext>
            </a:extLst>
          </p:cNvPr>
          <p:cNvSpPr txBox="1">
            <a:spLocks/>
          </p:cNvSpPr>
          <p:nvPr/>
        </p:nvSpPr>
        <p:spPr>
          <a:xfrm>
            <a:off x="5018348" y="1758178"/>
            <a:ext cx="4915464" cy="4109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hlinkClick r:id="rId4"/>
              </a:rPr>
              <a:t>Administrative Rights and Privileges</a:t>
            </a:r>
            <a:r>
              <a:rPr lang="en-US" sz="2000" dirty="0"/>
              <a:t> </a:t>
            </a:r>
          </a:p>
          <a:p>
            <a:pPr marL="457200" indent="-457200">
              <a:buFont typeface="+mj-lt"/>
              <a:buAutoNum type="arabicPeriod"/>
            </a:pPr>
            <a:r>
              <a:rPr lang="en-US" sz="2000" dirty="0">
                <a:hlinkClick r:id="rId5"/>
              </a:rPr>
              <a:t>Antivirus/Malware</a:t>
            </a:r>
            <a:r>
              <a:rPr lang="en-US" sz="2000" dirty="0"/>
              <a:t> </a:t>
            </a:r>
          </a:p>
          <a:p>
            <a:pPr marL="457200" indent="-457200">
              <a:buFont typeface="+mj-lt"/>
              <a:buAutoNum type="arabicPeriod"/>
            </a:pPr>
            <a:r>
              <a:rPr lang="en-US" sz="2000" dirty="0">
                <a:hlinkClick r:id="rId6"/>
              </a:rPr>
              <a:t>Default Passwords</a:t>
            </a:r>
            <a:r>
              <a:rPr lang="en-US" sz="2000" dirty="0"/>
              <a:t> </a:t>
            </a:r>
          </a:p>
          <a:p>
            <a:pPr marL="457200" indent="-457200">
              <a:buFont typeface="+mj-lt"/>
              <a:buAutoNum type="arabicPeriod"/>
            </a:pPr>
            <a:r>
              <a:rPr lang="en-US" sz="2000" dirty="0">
                <a:hlinkClick r:id="rId7" action="ppaction://hlinkfile"/>
              </a:rPr>
              <a:t>DNS Mitigations</a:t>
            </a:r>
            <a:endParaRPr lang="en-US" sz="2000" dirty="0"/>
          </a:p>
          <a:p>
            <a:pPr marL="457200" indent="-457200">
              <a:buFont typeface="+mj-lt"/>
              <a:buAutoNum type="arabicPeriod"/>
            </a:pPr>
            <a:r>
              <a:rPr lang="en-US" sz="2000" dirty="0">
                <a:hlinkClick r:id="rId8"/>
              </a:rPr>
              <a:t>Email Filtering</a:t>
            </a:r>
            <a:endParaRPr lang="en-US" sz="2000" dirty="0"/>
          </a:p>
          <a:p>
            <a:pPr marL="457200" indent="-457200">
              <a:buFont typeface="+mj-lt"/>
              <a:buAutoNum type="arabicPeriod"/>
            </a:pPr>
            <a:r>
              <a:rPr lang="en-US" sz="2000" dirty="0">
                <a:hlinkClick r:id="rId9"/>
              </a:rPr>
              <a:t>Employee Training and Awareness</a:t>
            </a:r>
            <a:endParaRPr lang="en-US" sz="2000" dirty="0"/>
          </a:p>
          <a:p>
            <a:pPr marL="457200" indent="-457200">
              <a:buFont typeface="+mj-lt"/>
              <a:buAutoNum type="arabicPeriod"/>
            </a:pPr>
            <a:r>
              <a:rPr lang="en-US" sz="2000" dirty="0">
                <a:hlinkClick r:id="rId10"/>
              </a:rPr>
              <a:t>Multi-Factor Authentication</a:t>
            </a:r>
            <a:endParaRPr lang="en-US" sz="2000" dirty="0"/>
          </a:p>
          <a:p>
            <a:pPr marL="457200" indent="-457200">
              <a:buFont typeface="+mj-lt"/>
              <a:buAutoNum type="arabicPeriod"/>
            </a:pPr>
            <a:r>
              <a:rPr lang="en-US" sz="2000" dirty="0">
                <a:hlinkClick r:id="rId11"/>
              </a:rPr>
              <a:t>Patching</a:t>
            </a:r>
            <a:endParaRPr lang="en-US" sz="2000" dirty="0"/>
          </a:p>
          <a:p>
            <a:pPr marL="457200" indent="-457200">
              <a:buFont typeface="+mj-lt"/>
              <a:buAutoNum type="arabicPeriod"/>
            </a:pPr>
            <a:r>
              <a:rPr lang="en-US" sz="2000" dirty="0">
                <a:hlinkClick r:id="rId12"/>
              </a:rPr>
              <a:t>Perimeter Hardening</a:t>
            </a:r>
            <a:endParaRPr lang="en-US" sz="2000" dirty="0"/>
          </a:p>
          <a:p>
            <a:pPr marL="457200" indent="-457200">
              <a:buFont typeface="+mj-lt"/>
              <a:buAutoNum type="arabicPeriod"/>
            </a:pPr>
            <a:r>
              <a:rPr lang="en-US" sz="2000" dirty="0">
                <a:hlinkClick r:id="rId13"/>
              </a:rPr>
              <a:t>Web Content Filtering</a:t>
            </a:r>
            <a:endParaRPr lang="en-US" sz="2000" dirty="0"/>
          </a:p>
        </p:txBody>
      </p:sp>
      <p:pic>
        <p:nvPicPr>
          <p:cNvPr id="13" name="Picture 12">
            <a:extLst>
              <a:ext uri="{FF2B5EF4-FFF2-40B4-BE49-F238E27FC236}">
                <a16:creationId xmlns:a16="http://schemas.microsoft.com/office/drawing/2014/main" id="{A51C1CA1-6400-4A0F-AE1A-60DBC0C82971}"/>
              </a:ext>
            </a:extLst>
          </p:cNvPr>
          <p:cNvPicPr>
            <a:picLocks noChangeAspect="1"/>
          </p:cNvPicPr>
          <p:nvPr/>
        </p:nvPicPr>
        <p:blipFill>
          <a:blip r:embed="rId1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D254075D-8B56-C663-17EA-788517EA3D42}"/>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F7376D31-9DE7-5CE4-17D1-1C0AF90B02BA}"/>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0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pic>
        <p:nvPicPr>
          <p:cNvPr id="4" name="Picture 3">
            <a:extLst>
              <a:ext uri="{FF2B5EF4-FFF2-40B4-BE49-F238E27FC236}">
                <a16:creationId xmlns:a16="http://schemas.microsoft.com/office/drawing/2014/main" id="{ACA7B390-A8FA-AC8E-0575-9FDFBEF4B67A}"/>
              </a:ext>
            </a:extLst>
          </p:cNvPr>
          <p:cNvPicPr>
            <a:picLocks noChangeAspect="1"/>
          </p:cNvPicPr>
          <p:nvPr/>
        </p:nvPicPr>
        <p:blipFill>
          <a:blip r:embed="rId6"/>
          <a:stretch>
            <a:fillRect/>
          </a:stretch>
        </p:blipFill>
        <p:spPr>
          <a:xfrm>
            <a:off x="4879181" y="3135157"/>
            <a:ext cx="2433638" cy="1933092"/>
          </a:xfrm>
          <a:prstGeom prst="rect">
            <a:avLst/>
          </a:prstGeom>
        </p:spPr>
      </p:pic>
      <p:sp>
        <p:nvSpPr>
          <p:cNvPr id="16" name="TextBox 15">
            <a:extLst>
              <a:ext uri="{FF2B5EF4-FFF2-40B4-BE49-F238E27FC236}">
                <a16:creationId xmlns:a16="http://schemas.microsoft.com/office/drawing/2014/main" id="{4227B18C-80FF-A95B-96B7-14F8160DDFD9}"/>
              </a:ext>
            </a:extLst>
          </p:cNvPr>
          <p:cNvSpPr txBox="1"/>
          <p:nvPr/>
        </p:nvSpPr>
        <p:spPr>
          <a:xfrm>
            <a:off x="4879181" y="4605337"/>
            <a:ext cx="244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Calibri Light"/>
              </a:rPr>
              <a:t>INSIDER</a:t>
            </a:r>
            <a:endParaRPr lang="en-US" dirty="0"/>
          </a:p>
        </p:txBody>
      </p:sp>
      <p:sp>
        <p:nvSpPr>
          <p:cNvPr id="10" name="Plus Sign 9">
            <a:extLst>
              <a:ext uri="{FF2B5EF4-FFF2-40B4-BE49-F238E27FC236}">
                <a16:creationId xmlns:a16="http://schemas.microsoft.com/office/drawing/2014/main" id="{7DE8D61C-717D-D770-71F3-EE8EE6B5C49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390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DE1-1C6E-4F24-B8B7-A7F326BEC67A}"/>
              </a:ext>
            </a:extLst>
          </p:cNvPr>
          <p:cNvSpPr>
            <a:spLocks noGrp="1"/>
          </p:cNvSpPr>
          <p:nvPr>
            <p:ph type="title"/>
          </p:nvPr>
        </p:nvSpPr>
        <p:spPr>
          <a:xfrm>
            <a:off x="240406" y="243710"/>
            <a:ext cx="11113394" cy="710450"/>
          </a:xfrm>
        </p:spPr>
        <p:txBody>
          <a:bodyPr>
            <a:noAutofit/>
          </a:bodyPr>
          <a:lstStyle/>
          <a:p>
            <a:r>
              <a:rPr lang="en-US" sz="4000" dirty="0"/>
              <a:t>Threat Scenario Example: Phishing </a:t>
            </a:r>
            <a:endParaRPr lang="en-US" sz="4000" strike="sngStrike" dirty="0"/>
          </a:p>
        </p:txBody>
      </p:sp>
      <p:sp>
        <p:nvSpPr>
          <p:cNvPr id="3" name="Content Placeholder 2">
            <a:extLst>
              <a:ext uri="{FF2B5EF4-FFF2-40B4-BE49-F238E27FC236}">
                <a16:creationId xmlns:a16="http://schemas.microsoft.com/office/drawing/2014/main" id="{504624C1-E251-4978-8768-C114BC685E8D}"/>
              </a:ext>
            </a:extLst>
          </p:cNvPr>
          <p:cNvSpPr>
            <a:spLocks noGrp="1"/>
          </p:cNvSpPr>
          <p:nvPr>
            <p:ph idx="1"/>
          </p:nvPr>
        </p:nvSpPr>
        <p:spPr>
          <a:xfrm>
            <a:off x="454752" y="954159"/>
            <a:ext cx="8980270" cy="4679726"/>
          </a:xfrm>
        </p:spPr>
        <p:txBody>
          <a:bodyPr>
            <a:noAutofit/>
          </a:bodyPr>
          <a:lstStyle/>
          <a:p>
            <a:pPr marL="0" lvl="0" indent="0">
              <a:lnSpc>
                <a:spcPct val="100000"/>
              </a:lnSpc>
              <a:spcBef>
                <a:spcPts val="0"/>
              </a:spcBef>
              <a:buNone/>
              <a:defRPr/>
            </a:pPr>
            <a:r>
              <a:rPr lang="en-US" dirty="0"/>
              <a:t>Most cyber attacks will involve an element of social engineering in which the adversary attempts to use psychological manipulation to gain your trust and manipulate you into disclosing information or performing an action that could compromise security.  </a:t>
            </a:r>
          </a:p>
          <a:p>
            <a:pPr marL="0" indent="0">
              <a:buNone/>
            </a:pPr>
            <a:endParaRPr lang="en-US" dirty="0"/>
          </a:p>
          <a:p>
            <a:pPr marL="0" lvl="0" indent="0">
              <a:lnSpc>
                <a:spcPct val="100000"/>
              </a:lnSpc>
              <a:spcBef>
                <a:spcPts val="0"/>
              </a:spcBef>
              <a:buNone/>
              <a:defRPr/>
            </a:pPr>
            <a:r>
              <a:rPr lang="en-US" dirty="0"/>
              <a:t>How can the threat actors initiate contact?</a:t>
            </a:r>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endParaRPr lang="en-US" dirty="0"/>
          </a:p>
          <a:p>
            <a:pPr marL="0" lvl="0" indent="0">
              <a:lnSpc>
                <a:spcPct val="100000"/>
              </a:lnSpc>
              <a:spcBef>
                <a:spcPts val="0"/>
              </a:spcBef>
              <a:buNone/>
              <a:defRPr/>
            </a:pPr>
            <a:r>
              <a:rPr lang="en-US" dirty="0"/>
              <a:t>What should you look out for?</a:t>
            </a:r>
          </a:p>
          <a:p>
            <a:pPr>
              <a:lnSpc>
                <a:spcPct val="100000"/>
              </a:lnSpc>
              <a:spcBef>
                <a:spcPts val="0"/>
              </a:spcBef>
              <a:defRPr/>
            </a:pPr>
            <a:r>
              <a:rPr lang="en-US" dirty="0"/>
              <a:t>Requests to provide information or click on embedded links or attachments which could lead to legitimate-looking fraudulent websites that attempt to deceive you into entering information</a:t>
            </a:r>
          </a:p>
          <a:p>
            <a:pPr marL="0" indent="0">
              <a:lnSpc>
                <a:spcPct val="100000"/>
              </a:lnSpc>
              <a:spcBef>
                <a:spcPts val="0"/>
              </a:spcBef>
              <a:buNone/>
              <a:defRPr/>
            </a:pPr>
            <a:endParaRPr lang="en-US" sz="2000" dirty="0"/>
          </a:p>
          <a:p>
            <a:pPr marL="0" indent="0">
              <a:lnSpc>
                <a:spcPct val="100000"/>
              </a:lnSpc>
              <a:spcBef>
                <a:spcPts val="0"/>
              </a:spcBef>
              <a:buNone/>
              <a:defRPr/>
            </a:pPr>
            <a:r>
              <a:rPr lang="en-US" dirty="0"/>
              <a:t>Maintain a healthy level of skepticism and scrutinize all unexpected messages, even if they appear to come from someone you know</a:t>
            </a:r>
            <a:r>
              <a:rPr lang="en-US" sz="2000" dirty="0"/>
              <a:t>. </a:t>
            </a:r>
          </a:p>
          <a:p>
            <a:pPr marL="0" indent="0">
              <a:lnSpc>
                <a:spcPct val="100000"/>
              </a:lnSpc>
              <a:spcBef>
                <a:spcPts val="0"/>
              </a:spcBef>
              <a:buNone/>
              <a:defRPr/>
            </a:pPr>
            <a:endParaRPr lang="en-US" sz="2000" dirty="0"/>
          </a:p>
          <a:p>
            <a:pPr marL="0" lvl="0" indent="0">
              <a:lnSpc>
                <a:spcPct val="100000"/>
              </a:lnSpc>
              <a:spcBef>
                <a:spcPts val="0"/>
              </a:spcBef>
              <a:buNone/>
              <a:defRPr/>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C93622FD-4B06-4B3F-987A-92E1BE053190}"/>
              </a:ext>
            </a:extLst>
          </p:cNvPr>
          <p:cNvSpPr>
            <a:spLocks noGrp="1"/>
          </p:cNvSpPr>
          <p:nvPr>
            <p:ph type="sldNum" sz="quarter" idx="12"/>
          </p:nvPr>
        </p:nvSpPr>
        <p:spPr/>
        <p:txBody>
          <a:bodyPr/>
          <a:lstStyle/>
          <a:p>
            <a:fld id="{EBCD8977-B073-4460-AE63-2BD9EC7B16E4}" type="slidenum">
              <a:rPr lang="en-US" smtClean="0"/>
              <a:t>80</a:t>
            </a:fld>
            <a:endParaRPr lang="en-US" dirty="0"/>
          </a:p>
        </p:txBody>
      </p:sp>
      <p:grpSp>
        <p:nvGrpSpPr>
          <p:cNvPr id="16" name="Group 15">
            <a:extLst>
              <a:ext uri="{FF2B5EF4-FFF2-40B4-BE49-F238E27FC236}">
                <a16:creationId xmlns:a16="http://schemas.microsoft.com/office/drawing/2014/main" id="{092DC681-59F9-4CC7-93F3-4601A473DA7B}"/>
              </a:ext>
            </a:extLst>
          </p:cNvPr>
          <p:cNvGrpSpPr/>
          <p:nvPr/>
        </p:nvGrpSpPr>
        <p:grpSpPr>
          <a:xfrm>
            <a:off x="806576" y="2876592"/>
            <a:ext cx="912893" cy="1273881"/>
            <a:chOff x="3191967" y="3234399"/>
            <a:chExt cx="912893" cy="1273881"/>
          </a:xfrm>
        </p:grpSpPr>
        <p:pic>
          <p:nvPicPr>
            <p:cNvPr id="9" name="Graphic 8" descr="Email with solid fill">
              <a:extLst>
                <a:ext uri="{FF2B5EF4-FFF2-40B4-BE49-F238E27FC236}">
                  <a16:creationId xmlns:a16="http://schemas.microsoft.com/office/drawing/2014/main" id="{7FC2ADA0-CD96-4C06-9C6B-1A25E1C30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1967" y="3234399"/>
              <a:ext cx="846634" cy="846634"/>
            </a:xfrm>
            <a:prstGeom prst="rect">
              <a:avLst/>
            </a:prstGeom>
          </p:spPr>
        </p:pic>
        <p:sp>
          <p:nvSpPr>
            <p:cNvPr id="15" name="TextBox 14">
              <a:extLst>
                <a:ext uri="{FF2B5EF4-FFF2-40B4-BE49-F238E27FC236}">
                  <a16:creationId xmlns:a16="http://schemas.microsoft.com/office/drawing/2014/main" id="{AFC035C8-EF49-4D0D-8615-67A2AD0DFAB5}"/>
                </a:ext>
              </a:extLst>
            </p:cNvPr>
            <p:cNvSpPr txBox="1"/>
            <p:nvPr/>
          </p:nvSpPr>
          <p:spPr>
            <a:xfrm>
              <a:off x="3258227" y="4108170"/>
              <a:ext cx="846633" cy="400110"/>
            </a:xfrm>
            <a:prstGeom prst="rect">
              <a:avLst/>
            </a:prstGeom>
            <a:noFill/>
          </p:spPr>
          <p:txBody>
            <a:bodyPr wrap="square" rtlCol="0">
              <a:spAutoFit/>
            </a:bodyPr>
            <a:lstStyle/>
            <a:p>
              <a:r>
                <a:rPr lang="en-US" sz="2000" dirty="0"/>
                <a:t>Email</a:t>
              </a:r>
            </a:p>
          </p:txBody>
        </p:sp>
      </p:grpSp>
      <p:grpSp>
        <p:nvGrpSpPr>
          <p:cNvPr id="18" name="Group 17">
            <a:extLst>
              <a:ext uri="{FF2B5EF4-FFF2-40B4-BE49-F238E27FC236}">
                <a16:creationId xmlns:a16="http://schemas.microsoft.com/office/drawing/2014/main" id="{B23DCC3E-3AA4-45DB-AC82-452C064AF274}"/>
              </a:ext>
            </a:extLst>
          </p:cNvPr>
          <p:cNvGrpSpPr/>
          <p:nvPr/>
        </p:nvGrpSpPr>
        <p:grpSpPr>
          <a:xfrm>
            <a:off x="2637941" y="2813504"/>
            <a:ext cx="1260528" cy="1260000"/>
            <a:chOff x="4241456" y="3211066"/>
            <a:chExt cx="1033438" cy="1260000"/>
          </a:xfrm>
        </p:grpSpPr>
        <p:pic>
          <p:nvPicPr>
            <p:cNvPr id="7" name="Graphic 6" descr="Telephone with solid fill">
              <a:extLst>
                <a:ext uri="{FF2B5EF4-FFF2-40B4-BE49-F238E27FC236}">
                  <a16:creationId xmlns:a16="http://schemas.microsoft.com/office/drawing/2014/main" id="{E697321F-27B1-4363-8C4A-2A00DE7AC2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1456" y="3211066"/>
              <a:ext cx="1033438" cy="1033438"/>
            </a:xfrm>
            <a:prstGeom prst="rect">
              <a:avLst/>
            </a:prstGeom>
          </p:spPr>
        </p:pic>
        <p:sp>
          <p:nvSpPr>
            <p:cNvPr id="17" name="TextBox 16">
              <a:extLst>
                <a:ext uri="{FF2B5EF4-FFF2-40B4-BE49-F238E27FC236}">
                  <a16:creationId xmlns:a16="http://schemas.microsoft.com/office/drawing/2014/main" id="{64C00F5D-6243-4249-A7DF-E33D867697FE}"/>
                </a:ext>
              </a:extLst>
            </p:cNvPr>
            <p:cNvSpPr txBox="1"/>
            <p:nvPr/>
          </p:nvSpPr>
          <p:spPr>
            <a:xfrm>
              <a:off x="4360493" y="4070956"/>
              <a:ext cx="846633" cy="400110"/>
            </a:xfrm>
            <a:prstGeom prst="rect">
              <a:avLst/>
            </a:prstGeom>
            <a:noFill/>
          </p:spPr>
          <p:txBody>
            <a:bodyPr wrap="square" rtlCol="0">
              <a:spAutoFit/>
            </a:bodyPr>
            <a:lstStyle/>
            <a:p>
              <a:r>
                <a:rPr lang="en-US" sz="2000" dirty="0"/>
                <a:t>Phone</a:t>
              </a:r>
            </a:p>
          </p:txBody>
        </p:sp>
      </p:grpSp>
      <p:grpSp>
        <p:nvGrpSpPr>
          <p:cNvPr id="20" name="Group 19">
            <a:extLst>
              <a:ext uri="{FF2B5EF4-FFF2-40B4-BE49-F238E27FC236}">
                <a16:creationId xmlns:a16="http://schemas.microsoft.com/office/drawing/2014/main" id="{E4CC5ED2-FE0E-43A3-BC99-A26F998A22CC}"/>
              </a:ext>
            </a:extLst>
          </p:cNvPr>
          <p:cNvGrpSpPr/>
          <p:nvPr/>
        </p:nvGrpSpPr>
        <p:grpSpPr>
          <a:xfrm>
            <a:off x="4425990" y="2896023"/>
            <a:ext cx="1974809" cy="1499543"/>
            <a:chOff x="3948914" y="3313541"/>
            <a:chExt cx="1869982" cy="1624327"/>
          </a:xfrm>
        </p:grpSpPr>
        <p:pic>
          <p:nvPicPr>
            <p:cNvPr id="11" name="Graphic 10" descr="Online Network with solid fill">
              <a:extLst>
                <a:ext uri="{FF2B5EF4-FFF2-40B4-BE49-F238E27FC236}">
                  <a16:creationId xmlns:a16="http://schemas.microsoft.com/office/drawing/2014/main" id="{FD99D50D-F939-4182-A6F8-A97FE1DFFA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0893" y="3313541"/>
              <a:ext cx="914400" cy="914399"/>
            </a:xfrm>
            <a:prstGeom prst="rect">
              <a:avLst/>
            </a:prstGeom>
          </p:spPr>
        </p:pic>
        <p:sp>
          <p:nvSpPr>
            <p:cNvPr id="19" name="TextBox 18">
              <a:extLst>
                <a:ext uri="{FF2B5EF4-FFF2-40B4-BE49-F238E27FC236}">
                  <a16:creationId xmlns:a16="http://schemas.microsoft.com/office/drawing/2014/main" id="{DE6D39DD-1D50-45CD-BBF5-BA66DD93DB35}"/>
                </a:ext>
              </a:extLst>
            </p:cNvPr>
            <p:cNvSpPr txBox="1"/>
            <p:nvPr/>
          </p:nvSpPr>
          <p:spPr>
            <a:xfrm>
              <a:off x="3948914" y="4229982"/>
              <a:ext cx="1869982" cy="707886"/>
            </a:xfrm>
            <a:prstGeom prst="rect">
              <a:avLst/>
            </a:prstGeom>
            <a:noFill/>
          </p:spPr>
          <p:txBody>
            <a:bodyPr wrap="square" rtlCol="0">
              <a:spAutoFit/>
            </a:bodyPr>
            <a:lstStyle/>
            <a:p>
              <a:r>
                <a:rPr lang="en-US" sz="2000" dirty="0"/>
                <a:t>Social Media &amp; Text Messages</a:t>
              </a:r>
            </a:p>
          </p:txBody>
        </p:sp>
      </p:grpSp>
      <p:grpSp>
        <p:nvGrpSpPr>
          <p:cNvPr id="23" name="Group 22">
            <a:extLst>
              <a:ext uri="{FF2B5EF4-FFF2-40B4-BE49-F238E27FC236}">
                <a16:creationId xmlns:a16="http://schemas.microsoft.com/office/drawing/2014/main" id="{9B9C3906-E9EE-4E1C-A580-2A01A58FAA90}"/>
              </a:ext>
            </a:extLst>
          </p:cNvPr>
          <p:cNvGrpSpPr/>
          <p:nvPr/>
        </p:nvGrpSpPr>
        <p:grpSpPr>
          <a:xfrm>
            <a:off x="6928320" y="2961443"/>
            <a:ext cx="1763988" cy="1231189"/>
            <a:chOff x="6106685" y="3303602"/>
            <a:chExt cx="1470671" cy="1231189"/>
          </a:xfrm>
        </p:grpSpPr>
        <p:pic>
          <p:nvPicPr>
            <p:cNvPr id="13" name="Graphic 12" descr="Social distancing with solid fill">
              <a:extLst>
                <a:ext uri="{FF2B5EF4-FFF2-40B4-BE49-F238E27FC236}">
                  <a16:creationId xmlns:a16="http://schemas.microsoft.com/office/drawing/2014/main" id="{A67F0C83-BA17-441B-96EE-11A4B72999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4842" y="3303602"/>
              <a:ext cx="914400" cy="914400"/>
            </a:xfrm>
            <a:prstGeom prst="rect">
              <a:avLst/>
            </a:prstGeom>
          </p:spPr>
        </p:pic>
        <p:sp>
          <p:nvSpPr>
            <p:cNvPr id="22" name="TextBox 21">
              <a:extLst>
                <a:ext uri="{FF2B5EF4-FFF2-40B4-BE49-F238E27FC236}">
                  <a16:creationId xmlns:a16="http://schemas.microsoft.com/office/drawing/2014/main" id="{4C7831C5-89D1-4421-9214-6F75E2784DD7}"/>
                </a:ext>
              </a:extLst>
            </p:cNvPr>
            <p:cNvSpPr txBox="1"/>
            <p:nvPr/>
          </p:nvSpPr>
          <p:spPr>
            <a:xfrm>
              <a:off x="6106685" y="4134681"/>
              <a:ext cx="1470671" cy="400110"/>
            </a:xfrm>
            <a:prstGeom prst="rect">
              <a:avLst/>
            </a:prstGeom>
            <a:noFill/>
          </p:spPr>
          <p:txBody>
            <a:bodyPr wrap="square" rtlCol="0">
              <a:spAutoFit/>
            </a:bodyPr>
            <a:lstStyle/>
            <a:p>
              <a:r>
                <a:rPr lang="en-US" sz="2000" dirty="0"/>
                <a:t>Face-to-face</a:t>
              </a:r>
            </a:p>
          </p:txBody>
        </p:sp>
      </p:grpSp>
      <p:pic>
        <p:nvPicPr>
          <p:cNvPr id="21" name="Picture 20">
            <a:extLst>
              <a:ext uri="{FF2B5EF4-FFF2-40B4-BE49-F238E27FC236}">
                <a16:creationId xmlns:a16="http://schemas.microsoft.com/office/drawing/2014/main" id="{EF48DFA1-FDAC-4DEC-B8B3-B67BAFECF760}"/>
              </a:ext>
            </a:extLst>
          </p:cNvPr>
          <p:cNvPicPr>
            <a:picLocks noChangeAspect="1"/>
          </p:cNvPicPr>
          <p:nvPr/>
        </p:nvPicPr>
        <p:blipFill>
          <a:blip r:embed="rId11"/>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7666FC5-36AD-1A9F-E2EB-36308A2FC15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6" name="Plus Sign 5">
            <a:extLst>
              <a:ext uri="{FF2B5EF4-FFF2-40B4-BE49-F238E27FC236}">
                <a16:creationId xmlns:a16="http://schemas.microsoft.com/office/drawing/2014/main" id="{26F1F5F6-4BAF-24C4-704D-14B613969C1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194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64CDE1-1C6E-4F24-B8B7-A7F326BEC67A}"/>
              </a:ext>
            </a:extLst>
          </p:cNvPr>
          <p:cNvSpPr>
            <a:spLocks noGrp="1"/>
          </p:cNvSpPr>
          <p:nvPr>
            <p:ph type="title"/>
          </p:nvPr>
        </p:nvSpPr>
        <p:spPr>
          <a:xfrm>
            <a:off x="240406" y="287777"/>
            <a:ext cx="11113394" cy="957943"/>
          </a:xfrm>
        </p:spPr>
        <p:txBody>
          <a:bodyPr>
            <a:noAutofit/>
          </a:bodyPr>
          <a:lstStyle/>
          <a:p>
            <a:pPr lvl="1">
              <a:lnSpc>
                <a:spcPct val="120000"/>
              </a:lnSpc>
              <a:spcBef>
                <a:spcPts val="0"/>
              </a:spcBef>
            </a:pPr>
            <a:r>
              <a:rPr lang="en-US" sz="4000" dirty="0">
                <a:latin typeface="+mj-lt"/>
              </a:rPr>
              <a:t>Cyber Attack Methods and Mitigation</a:t>
            </a:r>
          </a:p>
        </p:txBody>
      </p:sp>
      <p:sp>
        <p:nvSpPr>
          <p:cNvPr id="9" name="Content Placeholder 8">
            <a:extLst>
              <a:ext uri="{FF2B5EF4-FFF2-40B4-BE49-F238E27FC236}">
                <a16:creationId xmlns:a16="http://schemas.microsoft.com/office/drawing/2014/main" id="{526081A0-9957-4CC4-AF91-9BA62D603BAE}"/>
              </a:ext>
            </a:extLst>
          </p:cNvPr>
          <p:cNvSpPr>
            <a:spLocks noGrp="1"/>
          </p:cNvSpPr>
          <p:nvPr>
            <p:ph idx="1"/>
          </p:nvPr>
        </p:nvSpPr>
        <p:spPr>
          <a:xfrm>
            <a:off x="297558" y="1479409"/>
            <a:ext cx="3012801" cy="3699635"/>
          </a:xfrm>
        </p:spPr>
        <p:txBody>
          <a:bodyPr>
            <a:noAutofit/>
          </a:bodyPr>
          <a:lstStyle/>
          <a:p>
            <a:pPr marL="0" indent="0">
              <a:spcBef>
                <a:spcPts val="0"/>
              </a:spcBef>
              <a:buNone/>
            </a:pPr>
            <a:r>
              <a:rPr lang="en-US" sz="2400" dirty="0"/>
              <a:t>Regardless of the exploit method an adversary uses, following some simple security practices </a:t>
            </a:r>
          </a:p>
          <a:p>
            <a:pPr marL="0" indent="0">
              <a:spcBef>
                <a:spcPts val="0"/>
              </a:spcBef>
              <a:buNone/>
            </a:pPr>
            <a:r>
              <a:rPr lang="en-US" sz="2400" dirty="0"/>
              <a:t>will help you defend your company, your customers and yourself against their attacks.</a:t>
            </a:r>
          </a:p>
        </p:txBody>
      </p:sp>
      <p:sp>
        <p:nvSpPr>
          <p:cNvPr id="5" name="Slide Number Placeholder 4">
            <a:extLst>
              <a:ext uri="{FF2B5EF4-FFF2-40B4-BE49-F238E27FC236}">
                <a16:creationId xmlns:a16="http://schemas.microsoft.com/office/drawing/2014/main" id="{951ED501-ED33-4695-820B-6C7A110CFF2D}"/>
              </a:ext>
            </a:extLst>
          </p:cNvPr>
          <p:cNvSpPr>
            <a:spLocks noGrp="1"/>
          </p:cNvSpPr>
          <p:nvPr>
            <p:ph type="sldNum" sz="quarter" idx="12"/>
          </p:nvPr>
        </p:nvSpPr>
        <p:spPr/>
        <p:txBody>
          <a:bodyPr/>
          <a:lstStyle/>
          <a:p>
            <a:fld id="{EBCD8977-B073-4460-AE63-2BD9EC7B16E4}" type="slidenum">
              <a:rPr lang="en-US" smtClean="0"/>
              <a:t>81</a:t>
            </a:fld>
            <a:endParaRPr lang="en-US" dirty="0"/>
          </a:p>
        </p:txBody>
      </p:sp>
      <p:sp>
        <p:nvSpPr>
          <p:cNvPr id="11" name="Rectangle 10"/>
          <p:cNvSpPr/>
          <p:nvPr/>
        </p:nvSpPr>
        <p:spPr>
          <a:xfrm>
            <a:off x="3414485" y="1305653"/>
            <a:ext cx="3560461" cy="5081146"/>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Secure and protect all IT assets and printed information.</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Do not open unexpected email, click on unexpected links or attachments, or reply to spam.</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Be mindful of what you share on social media and use privacy settings to restrict who can see it.</a:t>
            </a:r>
          </a:p>
          <a:p>
            <a:pPr marL="342900" indent="-342900" defTabSz="889000">
              <a:lnSpc>
                <a:spcPct val="90000"/>
              </a:lnSpc>
              <a:spcBef>
                <a:spcPct val="0"/>
              </a:spcBef>
              <a:spcAft>
                <a:spcPct val="35000"/>
              </a:spcAft>
              <a:buFont typeface="Wingdings" panose="05000000000000000000" pitchFamily="2" charset="2"/>
              <a:buChar char="Ø"/>
            </a:pPr>
            <a:r>
              <a:rPr lang="en-US" sz="2000" dirty="0">
                <a:solidFill>
                  <a:schemeClr val="tx1">
                    <a:lumMod val="75000"/>
                    <a:lumOff val="25000"/>
                  </a:schemeClr>
                </a:solidFill>
              </a:rPr>
              <a:t>Verify an individual’s identity, authorization, and need to know before providing personal or company information.</a:t>
            </a:r>
          </a:p>
        </p:txBody>
      </p:sp>
      <p:sp>
        <p:nvSpPr>
          <p:cNvPr id="18" name="Rectangle 17"/>
          <p:cNvSpPr/>
          <p:nvPr/>
        </p:nvSpPr>
        <p:spPr>
          <a:xfrm>
            <a:off x="6766472" y="1579182"/>
            <a:ext cx="3142546" cy="369963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285750" indent="-285750">
              <a:spcAft>
                <a:spcPts val="840"/>
              </a:spcAft>
              <a:buFont typeface="Wingdings" panose="05000000000000000000" pitchFamily="2" charset="2"/>
              <a:buChar char="Ø"/>
            </a:pPr>
            <a:r>
              <a:rPr lang="en-US" sz="2000" dirty="0">
                <a:solidFill>
                  <a:schemeClr val="tx1">
                    <a:lumMod val="75000"/>
                    <a:lumOff val="25000"/>
                  </a:schemeClr>
                </a:solidFill>
              </a:rPr>
              <a:t>Be aware of your surroundings. Control line-of-site access and the volume of your voice/audio so that unauthorized people cannot view or hear information. </a:t>
            </a:r>
          </a:p>
          <a:p>
            <a:pPr marL="285750" indent="-285750">
              <a:spcAft>
                <a:spcPts val="840"/>
              </a:spcAft>
              <a:buFont typeface="Wingdings" panose="05000000000000000000" pitchFamily="2" charset="2"/>
              <a:buChar char="Ø"/>
            </a:pPr>
            <a:r>
              <a:rPr lang="en-US" sz="2000" dirty="0">
                <a:solidFill>
                  <a:schemeClr val="tx1">
                    <a:lumMod val="75000"/>
                    <a:lumOff val="25000"/>
                  </a:schemeClr>
                </a:solidFill>
                <a:cs typeface="Calibri" panose="020F0502020204030204" pitchFamily="34" charset="0"/>
              </a:rPr>
              <a:t>Promptly report actual and suspected information protection and cybersecurity incidents.</a:t>
            </a:r>
          </a:p>
        </p:txBody>
      </p:sp>
      <p:sp>
        <p:nvSpPr>
          <p:cNvPr id="28" name="Rectangle 27"/>
          <p:cNvSpPr/>
          <p:nvPr/>
        </p:nvSpPr>
        <p:spPr>
          <a:xfrm>
            <a:off x="8337745" y="2934684"/>
            <a:ext cx="3302761" cy="144246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a:endParaRPr lang="en-US" dirty="0"/>
          </a:p>
        </p:txBody>
      </p:sp>
      <p:pic>
        <p:nvPicPr>
          <p:cNvPr id="10" name="Picture 9">
            <a:extLst>
              <a:ext uri="{FF2B5EF4-FFF2-40B4-BE49-F238E27FC236}">
                <a16:creationId xmlns:a16="http://schemas.microsoft.com/office/drawing/2014/main" id="{B0E6737C-2219-4B26-8CF8-E4126AB58F2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 name="Footer Placeholder 3">
            <a:extLst>
              <a:ext uri="{FF2B5EF4-FFF2-40B4-BE49-F238E27FC236}">
                <a16:creationId xmlns:a16="http://schemas.microsoft.com/office/drawing/2014/main" id="{77E3E6C6-0FF3-E314-4350-DD72F6D6352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3" name="Plus Sign 2">
            <a:extLst>
              <a:ext uri="{FF2B5EF4-FFF2-40B4-BE49-F238E27FC236}">
                <a16:creationId xmlns:a16="http://schemas.microsoft.com/office/drawing/2014/main" id="{B13CB671-2A4C-257C-7D89-7AAAC9F33CA7}"/>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29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F923076-1481-48AD-A215-20FE056B10C9}"/>
              </a:ext>
            </a:extLst>
          </p:cNvPr>
          <p:cNvSpPr/>
          <p:nvPr/>
        </p:nvSpPr>
        <p:spPr>
          <a:xfrm>
            <a:off x="9513973" y="105270"/>
            <a:ext cx="1966551" cy="118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6C68A-635C-4536-AA25-1F2D9AD6CD1E}"/>
              </a:ext>
            </a:extLst>
          </p:cNvPr>
          <p:cNvSpPr>
            <a:spLocks noGrp="1"/>
          </p:cNvSpPr>
          <p:nvPr>
            <p:ph type="title"/>
          </p:nvPr>
        </p:nvSpPr>
        <p:spPr>
          <a:xfrm>
            <a:off x="627822" y="291173"/>
            <a:ext cx="10515600" cy="875846"/>
          </a:xfrm>
        </p:spPr>
        <p:txBody>
          <a:bodyPr/>
          <a:lstStyle/>
          <a:p>
            <a:r>
              <a:rPr lang="en-US" dirty="0"/>
              <a:t>Threat Scenario Example: Shop Floor</a:t>
            </a:r>
          </a:p>
        </p:txBody>
      </p:sp>
      <p:sp>
        <p:nvSpPr>
          <p:cNvPr id="5" name="Slide Number Placeholder 4">
            <a:extLst>
              <a:ext uri="{FF2B5EF4-FFF2-40B4-BE49-F238E27FC236}">
                <a16:creationId xmlns:a16="http://schemas.microsoft.com/office/drawing/2014/main" id="{D2B8757D-6627-4602-BE8F-60868084FA85}"/>
              </a:ext>
            </a:extLst>
          </p:cNvPr>
          <p:cNvSpPr>
            <a:spLocks noGrp="1"/>
          </p:cNvSpPr>
          <p:nvPr>
            <p:ph type="sldNum" sz="quarter" idx="12"/>
          </p:nvPr>
        </p:nvSpPr>
        <p:spPr/>
        <p:txBody>
          <a:bodyPr/>
          <a:lstStyle/>
          <a:p>
            <a:fld id="{EBCD8977-B073-4460-AE63-2BD9EC7B16E4}" type="slidenum">
              <a:rPr lang="en-US" smtClean="0"/>
              <a:t>82</a:t>
            </a:fld>
            <a:endParaRPr lang="en-US" dirty="0"/>
          </a:p>
        </p:txBody>
      </p:sp>
      <p:pic>
        <p:nvPicPr>
          <p:cNvPr id="6" name="Picture 5">
            <a:extLst>
              <a:ext uri="{FF2B5EF4-FFF2-40B4-BE49-F238E27FC236}">
                <a16:creationId xmlns:a16="http://schemas.microsoft.com/office/drawing/2014/main" id="{A275F7D6-02F2-4630-A95F-57CAC84E816B}"/>
              </a:ext>
            </a:extLst>
          </p:cNvPr>
          <p:cNvPicPr>
            <a:picLocks noChangeAspect="1"/>
          </p:cNvPicPr>
          <p:nvPr/>
        </p:nvPicPr>
        <p:blipFill>
          <a:blip r:embed="rId3"/>
          <a:stretch>
            <a:fillRect/>
          </a:stretch>
        </p:blipFill>
        <p:spPr>
          <a:xfrm>
            <a:off x="245514" y="1189214"/>
            <a:ext cx="6394869" cy="4799763"/>
          </a:xfrm>
          <a:prstGeom prst="rect">
            <a:avLst/>
          </a:prstGeom>
        </p:spPr>
      </p:pic>
      <p:sp>
        <p:nvSpPr>
          <p:cNvPr id="10" name="Content Placeholder 2">
            <a:extLst>
              <a:ext uri="{FF2B5EF4-FFF2-40B4-BE49-F238E27FC236}">
                <a16:creationId xmlns:a16="http://schemas.microsoft.com/office/drawing/2014/main" id="{9BBE1C40-802D-4B1A-B7EB-087072BCE2E5}"/>
              </a:ext>
            </a:extLst>
          </p:cNvPr>
          <p:cNvSpPr txBox="1">
            <a:spLocks/>
          </p:cNvSpPr>
          <p:nvPr/>
        </p:nvSpPr>
        <p:spPr>
          <a:xfrm>
            <a:off x="7057940" y="1520499"/>
            <a:ext cx="2833013" cy="4911403"/>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r>
              <a:rPr lang="en-US" sz="1200" dirty="0">
                <a:solidFill>
                  <a:schemeClr val="tx1">
                    <a:lumMod val="75000"/>
                    <a:lumOff val="25000"/>
                  </a:schemeClr>
                </a:solidFill>
              </a:rPr>
              <a:t>A company allows one of their vendors to introduce test, diagnostic, or new equipment directly into the production environment. The device contains software that spawns malicious processes (e.g., malware, ransomware).</a:t>
            </a:r>
          </a:p>
          <a:p>
            <a:pPr marL="169863" indent="0">
              <a:spcBef>
                <a:spcPts val="1200"/>
              </a:spcBef>
              <a:buNone/>
            </a:pPr>
            <a:r>
              <a:rPr lang="en-US" sz="1200" dirty="0">
                <a:solidFill>
                  <a:schemeClr val="tx1">
                    <a:lumMod val="75000"/>
                    <a:lumOff val="25000"/>
                  </a:schemeClr>
                </a:solidFill>
              </a:rPr>
              <a:t>Once the device is connected to a shop floor production device or PC, it scans the machine to determine if a vulnerable OS and patch level are present. If so, these devices are compromised and are used for further attack propagation.</a:t>
            </a:r>
          </a:p>
          <a:p>
            <a:pPr marL="169863" indent="0">
              <a:spcBef>
                <a:spcPts val="1200"/>
              </a:spcBef>
              <a:buNone/>
            </a:pPr>
            <a:r>
              <a:rPr lang="en-US" sz="1200" dirty="0">
                <a:solidFill>
                  <a:schemeClr val="tx1">
                    <a:lumMod val="75000"/>
                    <a:lumOff val="25000"/>
                  </a:schemeClr>
                </a:solidFill>
              </a:rPr>
              <a:t>Compromised production device or PC is used to scan the entire local network (connected devices) to determine if additional vulnerable machines can be compromised. If so, they are compromised.</a:t>
            </a:r>
          </a:p>
          <a:p>
            <a:pPr marL="169863" indent="0">
              <a:spcBef>
                <a:spcPts val="1200"/>
              </a:spcBef>
              <a:buNone/>
            </a:pPr>
            <a:r>
              <a:rPr lang="en-US" sz="1200" dirty="0">
                <a:solidFill>
                  <a:schemeClr val="tx1">
                    <a:lumMod val="75000"/>
                    <a:lumOff val="25000"/>
                  </a:schemeClr>
                </a:solidFill>
              </a:rPr>
              <a:t>Compromised devices are encrypted with adversary keys and are unusable. Equipment can no longer be operated, </a:t>
            </a:r>
            <a:r>
              <a:rPr lang="en-US" sz="1200" b="1" dirty="0">
                <a:solidFill>
                  <a:schemeClr val="tx1">
                    <a:lumMod val="75000"/>
                    <a:lumOff val="25000"/>
                  </a:schemeClr>
                </a:solidFill>
              </a:rPr>
              <a:t>production stops</a:t>
            </a:r>
            <a:r>
              <a:rPr lang="en-US" sz="1200" dirty="0">
                <a:solidFill>
                  <a:schemeClr val="tx1">
                    <a:lumMod val="75000"/>
                    <a:lumOff val="25000"/>
                  </a:schemeClr>
                </a:solidFill>
              </a:rPr>
              <a:t>!</a:t>
            </a:r>
            <a:endParaRPr lang="en-US" sz="1200" kern="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C9886064-2DF6-4AE3-9E3B-35AC453B4125}"/>
              </a:ext>
            </a:extLst>
          </p:cNvPr>
          <p:cNvPicPr>
            <a:picLocks noChangeAspect="1"/>
          </p:cNvPicPr>
          <p:nvPr/>
        </p:nvPicPr>
        <p:blipFill>
          <a:blip r:embed="rId4"/>
          <a:stretch>
            <a:fillRect/>
          </a:stretch>
        </p:blipFill>
        <p:spPr>
          <a:xfrm>
            <a:off x="6805147" y="1443602"/>
            <a:ext cx="456975" cy="508000"/>
          </a:xfrm>
          <a:prstGeom prst="rect">
            <a:avLst/>
          </a:prstGeom>
        </p:spPr>
      </p:pic>
      <p:pic>
        <p:nvPicPr>
          <p:cNvPr id="12" name="Picture 11">
            <a:extLst>
              <a:ext uri="{FF2B5EF4-FFF2-40B4-BE49-F238E27FC236}">
                <a16:creationId xmlns:a16="http://schemas.microsoft.com/office/drawing/2014/main" id="{534CA22C-DC73-4F20-A998-199E2D093305}"/>
              </a:ext>
            </a:extLst>
          </p:cNvPr>
          <p:cNvPicPr>
            <a:picLocks noChangeAspect="1"/>
          </p:cNvPicPr>
          <p:nvPr/>
        </p:nvPicPr>
        <p:blipFill>
          <a:blip r:embed="rId5"/>
          <a:stretch>
            <a:fillRect/>
          </a:stretch>
        </p:blipFill>
        <p:spPr>
          <a:xfrm>
            <a:off x="6805149" y="2768227"/>
            <a:ext cx="456975" cy="508000"/>
          </a:xfrm>
          <a:prstGeom prst="rect">
            <a:avLst/>
          </a:prstGeom>
        </p:spPr>
      </p:pic>
      <p:pic>
        <p:nvPicPr>
          <p:cNvPr id="13" name="Picture 12">
            <a:extLst>
              <a:ext uri="{FF2B5EF4-FFF2-40B4-BE49-F238E27FC236}">
                <a16:creationId xmlns:a16="http://schemas.microsoft.com/office/drawing/2014/main" id="{A3DCBA15-5252-427E-A99B-F6878DD2B48F}"/>
              </a:ext>
            </a:extLst>
          </p:cNvPr>
          <p:cNvPicPr>
            <a:picLocks noChangeAspect="1"/>
          </p:cNvPicPr>
          <p:nvPr/>
        </p:nvPicPr>
        <p:blipFill>
          <a:blip r:embed="rId6"/>
          <a:stretch>
            <a:fillRect/>
          </a:stretch>
        </p:blipFill>
        <p:spPr>
          <a:xfrm>
            <a:off x="6805149" y="4190341"/>
            <a:ext cx="456975" cy="508000"/>
          </a:xfrm>
          <a:prstGeom prst="rect">
            <a:avLst/>
          </a:prstGeom>
        </p:spPr>
      </p:pic>
      <p:pic>
        <p:nvPicPr>
          <p:cNvPr id="14" name="Picture 13">
            <a:extLst>
              <a:ext uri="{FF2B5EF4-FFF2-40B4-BE49-F238E27FC236}">
                <a16:creationId xmlns:a16="http://schemas.microsoft.com/office/drawing/2014/main" id="{553ED134-1096-4A18-BC49-2E1BFD595F49}"/>
              </a:ext>
            </a:extLst>
          </p:cNvPr>
          <p:cNvPicPr>
            <a:picLocks noChangeAspect="1"/>
          </p:cNvPicPr>
          <p:nvPr/>
        </p:nvPicPr>
        <p:blipFill>
          <a:blip r:embed="rId7"/>
          <a:stretch>
            <a:fillRect/>
          </a:stretch>
        </p:blipFill>
        <p:spPr>
          <a:xfrm>
            <a:off x="6805148" y="5417477"/>
            <a:ext cx="456975" cy="571500"/>
          </a:xfrm>
          <a:prstGeom prst="rect">
            <a:avLst/>
          </a:prstGeom>
        </p:spPr>
      </p:pic>
      <p:sp>
        <p:nvSpPr>
          <p:cNvPr id="7" name="TextBox 6">
            <a:extLst>
              <a:ext uri="{FF2B5EF4-FFF2-40B4-BE49-F238E27FC236}">
                <a16:creationId xmlns:a16="http://schemas.microsoft.com/office/drawing/2014/main" id="{E1DE5F41-ED94-4B1C-AF7C-E87CF9C3A1F7}"/>
              </a:ext>
            </a:extLst>
          </p:cNvPr>
          <p:cNvSpPr txBox="1"/>
          <p:nvPr/>
        </p:nvSpPr>
        <p:spPr>
          <a:xfrm>
            <a:off x="9507291" y="225000"/>
            <a:ext cx="1966551" cy="954107"/>
          </a:xfrm>
          <a:prstGeom prst="rect">
            <a:avLst/>
          </a:prstGeom>
          <a:noFill/>
        </p:spPr>
        <p:txBody>
          <a:bodyPr wrap="square" rtlCol="0">
            <a:spAutoFit/>
          </a:bodyPr>
          <a:lstStyle/>
          <a:p>
            <a:pPr algn="ctr"/>
            <a:r>
              <a:rPr lang="en-US" sz="1400" b="1" dirty="0">
                <a:solidFill>
                  <a:schemeClr val="bg1"/>
                </a:solidFill>
              </a:rPr>
              <a:t>Note: </a:t>
            </a:r>
            <a:r>
              <a:rPr lang="en-US" sz="1400" dirty="0">
                <a:solidFill>
                  <a:schemeClr val="bg1"/>
                </a:solidFill>
              </a:rPr>
              <a:t>This example is based on a real-world example TSMC outage/attack</a:t>
            </a:r>
          </a:p>
        </p:txBody>
      </p:sp>
      <p:pic>
        <p:nvPicPr>
          <p:cNvPr id="15" name="Picture 14">
            <a:extLst>
              <a:ext uri="{FF2B5EF4-FFF2-40B4-BE49-F238E27FC236}">
                <a16:creationId xmlns:a16="http://schemas.microsoft.com/office/drawing/2014/main" id="{DA340AAA-7894-480C-B3F0-DCEF17E1F3B8}"/>
              </a:ext>
            </a:extLst>
          </p:cNvPr>
          <p:cNvPicPr>
            <a:picLocks noChangeAspect="1"/>
          </p:cNvPicPr>
          <p:nvPr/>
        </p:nvPicPr>
        <p:blipFill>
          <a:blip r:embed="rId8"/>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C8D7D619-F4CC-89C3-605C-FE62E26BD02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C945DA93-0953-5E0C-05E7-66433385BF53}"/>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138AE1-5593-95E0-65A9-24DF93385CFD}"/>
              </a:ext>
            </a:extLst>
          </p:cNvPr>
          <p:cNvSpPr txBox="1"/>
          <p:nvPr/>
        </p:nvSpPr>
        <p:spPr>
          <a:xfrm>
            <a:off x="469778" y="6018897"/>
            <a:ext cx="6688836" cy="584775"/>
          </a:xfrm>
          <a:prstGeom prst="rect">
            <a:avLst/>
          </a:prstGeom>
          <a:solidFill>
            <a:schemeClr val="accent1"/>
          </a:solidFill>
        </p:spPr>
        <p:txBody>
          <a:bodyPr wrap="square" rtlCol="0">
            <a:spAutoFit/>
          </a:bodyPr>
          <a:lstStyle/>
          <a:p>
            <a:r>
              <a:rPr lang="en-US" sz="1600" dirty="0">
                <a:solidFill>
                  <a:schemeClr val="bg2"/>
                </a:solidFill>
              </a:rPr>
              <a:t>The infection, which was eventually contained, delayed shipments of its products and wiped as much as $171 million off its revenue!</a:t>
            </a:r>
          </a:p>
        </p:txBody>
      </p:sp>
    </p:spTree>
    <p:extLst>
      <p:ext uri="{BB962C8B-B14F-4D97-AF65-F5344CB8AC3E}">
        <p14:creationId xmlns:p14="http://schemas.microsoft.com/office/powerpoint/2010/main" val="1564856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F3ED-D73B-46E0-8D60-EDFA7FE76D75}"/>
              </a:ext>
            </a:extLst>
          </p:cNvPr>
          <p:cNvSpPr>
            <a:spLocks noGrp="1"/>
          </p:cNvSpPr>
          <p:nvPr>
            <p:ph type="title"/>
          </p:nvPr>
        </p:nvSpPr>
        <p:spPr>
          <a:xfrm>
            <a:off x="838200" y="217713"/>
            <a:ext cx="10515600" cy="1023259"/>
          </a:xfrm>
        </p:spPr>
        <p:txBody>
          <a:bodyPr>
            <a:noAutofit/>
          </a:bodyPr>
          <a:lstStyle/>
          <a:p>
            <a:r>
              <a:rPr lang="en-US" sz="3600" dirty="0"/>
              <a:t>Threat Scenario Example: Shop Floor with Implemented CMMC Practices</a:t>
            </a:r>
          </a:p>
        </p:txBody>
      </p:sp>
      <p:sp>
        <p:nvSpPr>
          <p:cNvPr id="5" name="Slide Number Placeholder 4">
            <a:extLst>
              <a:ext uri="{FF2B5EF4-FFF2-40B4-BE49-F238E27FC236}">
                <a16:creationId xmlns:a16="http://schemas.microsoft.com/office/drawing/2014/main" id="{61AD3227-0AD9-4E76-A290-D0E1605BC63D}"/>
              </a:ext>
            </a:extLst>
          </p:cNvPr>
          <p:cNvSpPr>
            <a:spLocks noGrp="1"/>
          </p:cNvSpPr>
          <p:nvPr>
            <p:ph type="sldNum" sz="quarter" idx="12"/>
          </p:nvPr>
        </p:nvSpPr>
        <p:spPr/>
        <p:txBody>
          <a:bodyPr/>
          <a:lstStyle/>
          <a:p>
            <a:fld id="{EBCD8977-B073-4460-AE63-2BD9EC7B16E4}" type="slidenum">
              <a:rPr lang="en-US" smtClean="0"/>
              <a:t>83</a:t>
            </a:fld>
            <a:endParaRPr lang="en-US" dirty="0"/>
          </a:p>
        </p:txBody>
      </p:sp>
      <p:pic>
        <p:nvPicPr>
          <p:cNvPr id="6" name="Picture 5">
            <a:extLst>
              <a:ext uri="{FF2B5EF4-FFF2-40B4-BE49-F238E27FC236}">
                <a16:creationId xmlns:a16="http://schemas.microsoft.com/office/drawing/2014/main" id="{5D1D0A7A-9A2B-4A32-A8C3-D58F8A9C24E2}"/>
              </a:ext>
            </a:extLst>
          </p:cNvPr>
          <p:cNvPicPr>
            <a:picLocks noChangeAspect="1"/>
          </p:cNvPicPr>
          <p:nvPr/>
        </p:nvPicPr>
        <p:blipFill>
          <a:blip r:embed="rId3"/>
          <a:stretch>
            <a:fillRect/>
          </a:stretch>
        </p:blipFill>
        <p:spPr>
          <a:xfrm>
            <a:off x="363945" y="1398010"/>
            <a:ext cx="6199334" cy="4643352"/>
          </a:xfrm>
          <a:prstGeom prst="rect">
            <a:avLst/>
          </a:prstGeom>
        </p:spPr>
      </p:pic>
      <p:sp>
        <p:nvSpPr>
          <p:cNvPr id="9" name="Content Placeholder 2">
            <a:extLst>
              <a:ext uri="{FF2B5EF4-FFF2-40B4-BE49-F238E27FC236}">
                <a16:creationId xmlns:a16="http://schemas.microsoft.com/office/drawing/2014/main" id="{4FB32C01-309A-47A1-82EF-B25A3EEFE3A7}"/>
              </a:ext>
            </a:extLst>
          </p:cNvPr>
          <p:cNvSpPr txBox="1">
            <a:spLocks/>
          </p:cNvSpPr>
          <p:nvPr/>
        </p:nvSpPr>
        <p:spPr>
          <a:xfrm>
            <a:off x="6504166" y="1350849"/>
            <a:ext cx="3187784" cy="5431972"/>
          </a:xfrm>
          <a:prstGeom prst="rect">
            <a:avLst/>
          </a:prstGeom>
        </p:spPr>
        <p:txBody>
          <a:bodyPr/>
          <a:lstStyle>
            <a:lvl1pPr marL="230188" indent="-230188" algn="l" rtl="0" eaLnBrk="1" fontAlgn="base" hangingPunct="1">
              <a:spcBef>
                <a:spcPts val="2400"/>
              </a:spcBef>
              <a:spcAft>
                <a:spcPct val="0"/>
              </a:spcAft>
              <a:buChar char="•"/>
              <a:defRPr sz="18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4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4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169863" indent="0">
              <a:buNone/>
            </a:pPr>
            <a:endParaRPr lang="en-US" sz="1200" b="1" kern="0" dirty="0"/>
          </a:p>
          <a:p>
            <a:pPr marL="169863" indent="0">
              <a:spcBef>
                <a:spcPts val="300"/>
              </a:spcBef>
              <a:buNone/>
            </a:pPr>
            <a:endParaRPr lang="en-US" sz="1200" i="1" kern="0" dirty="0">
              <a:solidFill>
                <a:srgbClr val="FF0000"/>
              </a:solidFill>
              <a:hlinkClick r:id="rId4">
                <a:extLst>
                  <a:ext uri="{A12FA001-AC4F-418D-AE19-62706E023703}">
                    <ahyp:hlinkClr xmlns:ahyp="http://schemas.microsoft.com/office/drawing/2018/hyperlinkcolor" val="tx"/>
                  </a:ext>
                </a:extLst>
              </a:hlinkClick>
            </a:endParaRPr>
          </a:p>
          <a:p>
            <a:pPr marL="169863" indent="0">
              <a:spcBef>
                <a:spcPts val="300"/>
              </a:spcBef>
              <a:buNone/>
            </a:pPr>
            <a:r>
              <a:rPr lang="en-US" sz="1200" b="1" kern="0" dirty="0">
                <a:hlinkClick r:id="rId4">
                  <a:extLst>
                    <a:ext uri="{A12FA001-AC4F-418D-AE19-62706E023703}">
                      <ahyp:hlinkClr xmlns:ahyp="http://schemas.microsoft.com/office/drawing/2018/hyperlinkcolor" val="tx"/>
                    </a:ext>
                  </a:extLst>
                </a:hlinkClick>
              </a:rPr>
              <a:t>Access Control</a:t>
            </a:r>
          </a:p>
          <a:p>
            <a:pPr marL="169863" indent="0">
              <a:spcBef>
                <a:spcPts val="300"/>
              </a:spcBef>
              <a:buNone/>
            </a:pPr>
            <a:r>
              <a:rPr lang="en-US" sz="1200" i="1" kern="0" dirty="0">
                <a:hlinkClick r:id="rId5"/>
              </a:rPr>
              <a:t>AC.L1-3.1.1 </a:t>
            </a:r>
            <a:r>
              <a:rPr lang="en-US" sz="1200" kern="0" dirty="0">
                <a:solidFill>
                  <a:schemeClr val="tx1">
                    <a:lumMod val="75000"/>
                    <a:lumOff val="25000"/>
                  </a:schemeClr>
                </a:solidFill>
              </a:rPr>
              <a:t>Limit information system access to authorized users, </a:t>
            </a:r>
            <a:r>
              <a:rPr lang="en-US" sz="1200" b="1" kern="0" dirty="0">
                <a:solidFill>
                  <a:schemeClr val="tx1">
                    <a:lumMod val="75000"/>
                    <a:lumOff val="25000"/>
                  </a:schemeClr>
                </a:solidFill>
              </a:rPr>
              <a:t>processes acting on behalf of authorized users, or devices</a:t>
            </a:r>
            <a:r>
              <a:rPr lang="en-US" sz="1200" kern="0" dirty="0">
                <a:solidFill>
                  <a:schemeClr val="tx1">
                    <a:lumMod val="75000"/>
                    <a:lumOff val="25000"/>
                  </a:schemeClr>
                </a:solidFill>
              </a:rPr>
              <a:t> (including other information systems).</a:t>
            </a:r>
          </a:p>
          <a:p>
            <a:pPr marL="169863" indent="0">
              <a:buNone/>
            </a:pPr>
            <a:endParaRPr lang="en-US" sz="1200" b="1" kern="0" dirty="0"/>
          </a:p>
          <a:p>
            <a:pPr marL="169863" indent="0">
              <a:buNone/>
            </a:pPr>
            <a:r>
              <a:rPr lang="en-US" sz="1200" b="1" kern="0" dirty="0"/>
              <a:t>System and Information Integrity</a:t>
            </a:r>
          </a:p>
          <a:p>
            <a:pPr marL="169863" indent="0">
              <a:spcBef>
                <a:spcPts val="300"/>
              </a:spcBef>
              <a:buNone/>
            </a:pPr>
            <a:r>
              <a:rPr lang="en-US" sz="1200" i="1" kern="0" dirty="0">
                <a:hlinkClick r:id="rId6"/>
              </a:rPr>
              <a:t>SI.L1-3.14.1 </a:t>
            </a:r>
            <a:r>
              <a:rPr lang="en-US" sz="1200" kern="0" dirty="0">
                <a:hlinkClick r:id="rId6"/>
              </a:rPr>
              <a:t> </a:t>
            </a:r>
            <a:r>
              <a:rPr lang="en-US" sz="1200" kern="0" dirty="0">
                <a:solidFill>
                  <a:schemeClr val="tx1">
                    <a:lumMod val="75000"/>
                    <a:lumOff val="25000"/>
                  </a:schemeClr>
                </a:solidFill>
              </a:rPr>
              <a:t>Identify, report, and correct system flaws in a timely manner (patch).</a:t>
            </a:r>
          </a:p>
          <a:p>
            <a:pPr marL="169863" indent="0">
              <a:spcBef>
                <a:spcPts val="300"/>
              </a:spcBef>
              <a:buNone/>
            </a:pPr>
            <a:r>
              <a:rPr lang="en-US" sz="1200" i="1" kern="0" dirty="0">
                <a:hlinkClick r:id="rId7"/>
              </a:rPr>
              <a:t>SI.L1-3.14.2  </a:t>
            </a:r>
            <a:r>
              <a:rPr lang="en-US" sz="1200" kern="0" dirty="0">
                <a:solidFill>
                  <a:schemeClr val="tx1">
                    <a:lumMod val="75000"/>
                    <a:lumOff val="25000"/>
                  </a:schemeClr>
                </a:solidFill>
              </a:rPr>
              <a:t>Provide protection from malicious code at designated locations within organizational information systems</a:t>
            </a:r>
            <a:r>
              <a:rPr lang="en-US" sz="1200" kern="0" dirty="0"/>
              <a:t>.</a:t>
            </a:r>
          </a:p>
          <a:p>
            <a:pPr marL="169863" indent="0">
              <a:spcBef>
                <a:spcPts val="300"/>
              </a:spcBef>
              <a:buNone/>
            </a:pPr>
            <a:r>
              <a:rPr lang="en-US" sz="1200" i="1" kern="0" dirty="0">
                <a:hlinkClick r:id="rId8"/>
              </a:rPr>
              <a:t>SI.L1-3.14.4 </a:t>
            </a:r>
            <a:r>
              <a:rPr lang="en-US" sz="1200" kern="0" dirty="0">
                <a:hlinkClick r:id="rId8"/>
              </a:rPr>
              <a:t> </a:t>
            </a:r>
            <a:r>
              <a:rPr lang="en-US" sz="1200" kern="0" dirty="0">
                <a:solidFill>
                  <a:schemeClr val="tx1">
                    <a:lumMod val="75000"/>
                    <a:lumOff val="25000"/>
                  </a:schemeClr>
                </a:solidFill>
              </a:rPr>
              <a:t>Update malicious code protection mechanisms when new releases are available.</a:t>
            </a:r>
          </a:p>
          <a:p>
            <a:pPr marL="169863" indent="0">
              <a:spcBef>
                <a:spcPts val="300"/>
              </a:spcBef>
              <a:buNone/>
            </a:pPr>
            <a:r>
              <a:rPr lang="en-US" sz="1200" i="1" kern="0" dirty="0">
                <a:hlinkClick r:id="rId9"/>
              </a:rPr>
              <a:t>SI.L1-3.14.5 </a:t>
            </a:r>
            <a:r>
              <a:rPr lang="en-US" sz="1200" kern="0" dirty="0">
                <a:hlinkClick r:id="rId9"/>
              </a:rPr>
              <a:t> </a:t>
            </a:r>
            <a:r>
              <a:rPr lang="en-US" sz="1200" kern="0" dirty="0">
                <a:solidFill>
                  <a:schemeClr val="tx1">
                    <a:lumMod val="75000"/>
                    <a:lumOff val="25000"/>
                  </a:schemeClr>
                </a:solidFill>
              </a:rPr>
              <a:t>Perform periodic scans of organizational systems and real-time scans of files from external sources as files are downloaded, opened, or executed.</a:t>
            </a:r>
          </a:p>
        </p:txBody>
      </p:sp>
      <p:pic>
        <p:nvPicPr>
          <p:cNvPr id="10" name="Picture 9">
            <a:extLst>
              <a:ext uri="{FF2B5EF4-FFF2-40B4-BE49-F238E27FC236}">
                <a16:creationId xmlns:a16="http://schemas.microsoft.com/office/drawing/2014/main" id="{F3FE9303-3257-4A87-9253-1E28A9447255}"/>
              </a:ext>
            </a:extLst>
          </p:cNvPr>
          <p:cNvPicPr>
            <a:picLocks noChangeAspect="1"/>
          </p:cNvPicPr>
          <p:nvPr/>
        </p:nvPicPr>
        <p:blipFill>
          <a:blip r:embed="rId10"/>
          <a:stretch>
            <a:fillRect/>
          </a:stretch>
        </p:blipFill>
        <p:spPr>
          <a:xfrm>
            <a:off x="7102629" y="3264408"/>
            <a:ext cx="456975" cy="519222"/>
          </a:xfrm>
          <a:prstGeom prst="rect">
            <a:avLst/>
          </a:prstGeom>
        </p:spPr>
      </p:pic>
      <p:pic>
        <p:nvPicPr>
          <p:cNvPr id="11" name="Picture 10">
            <a:extLst>
              <a:ext uri="{FF2B5EF4-FFF2-40B4-BE49-F238E27FC236}">
                <a16:creationId xmlns:a16="http://schemas.microsoft.com/office/drawing/2014/main" id="{E510DC4A-EFE2-4F7E-A0F9-9E6A66D97474}"/>
              </a:ext>
            </a:extLst>
          </p:cNvPr>
          <p:cNvPicPr>
            <a:picLocks noChangeAspect="1"/>
          </p:cNvPicPr>
          <p:nvPr/>
        </p:nvPicPr>
        <p:blipFill>
          <a:blip r:embed="rId11"/>
          <a:stretch>
            <a:fillRect/>
          </a:stretch>
        </p:blipFill>
        <p:spPr>
          <a:xfrm>
            <a:off x="7593786" y="3264408"/>
            <a:ext cx="456975" cy="519222"/>
          </a:xfrm>
          <a:prstGeom prst="rect">
            <a:avLst/>
          </a:prstGeom>
        </p:spPr>
      </p:pic>
      <p:pic>
        <p:nvPicPr>
          <p:cNvPr id="12" name="Picture 11">
            <a:extLst>
              <a:ext uri="{FF2B5EF4-FFF2-40B4-BE49-F238E27FC236}">
                <a16:creationId xmlns:a16="http://schemas.microsoft.com/office/drawing/2014/main" id="{D55FCC0F-003D-48D7-8279-04CBC2A6CF1D}"/>
              </a:ext>
            </a:extLst>
          </p:cNvPr>
          <p:cNvPicPr>
            <a:picLocks noChangeAspect="1"/>
          </p:cNvPicPr>
          <p:nvPr/>
        </p:nvPicPr>
        <p:blipFill>
          <a:blip r:embed="rId12"/>
          <a:stretch>
            <a:fillRect/>
          </a:stretch>
        </p:blipFill>
        <p:spPr>
          <a:xfrm>
            <a:off x="8098058" y="3251707"/>
            <a:ext cx="482363" cy="532203"/>
          </a:xfrm>
          <a:prstGeom prst="rect">
            <a:avLst/>
          </a:prstGeom>
        </p:spPr>
      </p:pic>
      <p:pic>
        <p:nvPicPr>
          <p:cNvPr id="13" name="Picture 12">
            <a:extLst>
              <a:ext uri="{FF2B5EF4-FFF2-40B4-BE49-F238E27FC236}">
                <a16:creationId xmlns:a16="http://schemas.microsoft.com/office/drawing/2014/main" id="{B48FDB9E-311A-48A4-8954-F93E2B1536F4}"/>
              </a:ext>
            </a:extLst>
          </p:cNvPr>
          <p:cNvPicPr>
            <a:picLocks noChangeAspect="1"/>
          </p:cNvPicPr>
          <p:nvPr/>
        </p:nvPicPr>
        <p:blipFill>
          <a:blip r:embed="rId10"/>
          <a:stretch>
            <a:fillRect/>
          </a:stretch>
        </p:blipFill>
        <p:spPr>
          <a:xfrm>
            <a:off x="7108977" y="1398010"/>
            <a:ext cx="456975" cy="519222"/>
          </a:xfrm>
          <a:prstGeom prst="rect">
            <a:avLst/>
          </a:prstGeom>
        </p:spPr>
      </p:pic>
      <p:pic>
        <p:nvPicPr>
          <p:cNvPr id="14" name="Picture 13">
            <a:extLst>
              <a:ext uri="{FF2B5EF4-FFF2-40B4-BE49-F238E27FC236}">
                <a16:creationId xmlns:a16="http://schemas.microsoft.com/office/drawing/2014/main" id="{8EB570F5-21C6-4300-8E98-28C5552ACA54}"/>
              </a:ext>
            </a:extLst>
          </p:cNvPr>
          <p:cNvPicPr>
            <a:picLocks noChangeAspect="1"/>
          </p:cNvPicPr>
          <p:nvPr/>
        </p:nvPicPr>
        <p:blipFill>
          <a:blip r:embed="rId1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3" name="Footer Placeholder 3">
            <a:extLst>
              <a:ext uri="{FF2B5EF4-FFF2-40B4-BE49-F238E27FC236}">
                <a16:creationId xmlns:a16="http://schemas.microsoft.com/office/drawing/2014/main" id="{E80BB53D-ADCA-852B-52F3-5085524CDAB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EF4DA001-F80D-EF29-A136-F5D932A744C8}"/>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294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CC8B-AC7E-477E-896B-F062AA2D4E68}"/>
              </a:ext>
            </a:extLst>
          </p:cNvPr>
          <p:cNvSpPr>
            <a:spLocks noGrp="1"/>
          </p:cNvSpPr>
          <p:nvPr>
            <p:ph type="title"/>
          </p:nvPr>
        </p:nvSpPr>
        <p:spPr>
          <a:xfrm>
            <a:off x="838200" y="365125"/>
            <a:ext cx="10515600" cy="955675"/>
          </a:xfrm>
        </p:spPr>
        <p:txBody>
          <a:bodyPr/>
          <a:lstStyle/>
          <a:p>
            <a:r>
              <a:rPr lang="en-US" dirty="0"/>
              <a:t>Section Summary</a:t>
            </a:r>
          </a:p>
        </p:txBody>
      </p:sp>
      <p:sp>
        <p:nvSpPr>
          <p:cNvPr id="3" name="Content Placeholder 2">
            <a:extLst>
              <a:ext uri="{FF2B5EF4-FFF2-40B4-BE49-F238E27FC236}">
                <a16:creationId xmlns:a16="http://schemas.microsoft.com/office/drawing/2014/main" id="{E54CF657-8794-4C13-B81F-E6ADE802751C}"/>
              </a:ext>
            </a:extLst>
          </p:cNvPr>
          <p:cNvSpPr>
            <a:spLocks noGrp="1"/>
          </p:cNvSpPr>
          <p:nvPr>
            <p:ph idx="1"/>
          </p:nvPr>
        </p:nvSpPr>
        <p:spPr>
          <a:xfrm>
            <a:off x="838200" y="1193800"/>
            <a:ext cx="8710914" cy="4847562"/>
          </a:xfrm>
        </p:spPr>
        <p:txBody>
          <a:bodyPr>
            <a:normAutofit/>
          </a:bodyPr>
          <a:lstStyle/>
          <a:p>
            <a:pPr>
              <a:lnSpc>
                <a:spcPct val="120000"/>
              </a:lnSpc>
              <a:spcBef>
                <a:spcPts val="0"/>
              </a:spcBef>
            </a:pPr>
            <a:r>
              <a:rPr lang="en-US" dirty="0"/>
              <a:t>Using good cybersecurity practices not only helps protect your company from cyber attacks, but also your defense contractor customers</a:t>
            </a:r>
          </a:p>
          <a:p>
            <a:pPr>
              <a:lnSpc>
                <a:spcPct val="120000"/>
              </a:lnSpc>
              <a:spcBef>
                <a:spcPts val="0"/>
              </a:spcBef>
            </a:pPr>
            <a:r>
              <a:rPr lang="en-US" dirty="0"/>
              <a:t>Cybersecurity threats can come from inside or outside your company</a:t>
            </a:r>
          </a:p>
          <a:p>
            <a:pPr>
              <a:lnSpc>
                <a:spcPct val="120000"/>
              </a:lnSpc>
              <a:spcBef>
                <a:spcPts val="0"/>
              </a:spcBef>
            </a:pPr>
            <a:r>
              <a:rPr lang="en-US" dirty="0"/>
              <a:t>Being aware of threats and how to mitigate them keeps your business running</a:t>
            </a:r>
          </a:p>
          <a:p>
            <a:pPr>
              <a:lnSpc>
                <a:spcPct val="120000"/>
              </a:lnSpc>
              <a:spcBef>
                <a:spcPts val="0"/>
              </a:spcBef>
            </a:pPr>
            <a:r>
              <a:rPr lang="en-US" dirty="0"/>
              <a:t>Cybersecurity is about making sure that untampered data is available and accessible only to the people who require the data</a:t>
            </a:r>
          </a:p>
          <a:p>
            <a:pPr>
              <a:lnSpc>
                <a:spcPct val="120000"/>
              </a:lnSpc>
              <a:spcBef>
                <a:spcPts val="0"/>
              </a:spcBef>
            </a:pPr>
            <a:r>
              <a:rPr lang="en-US" sz="1800" dirty="0"/>
              <a:t>For questions on the content, please send them to </a:t>
            </a:r>
            <a:r>
              <a:rPr lang="en-US" sz="1800" dirty="0">
                <a:hlinkClick r:id="rId3"/>
              </a:rPr>
              <a:t>DIB SCC Cyber Training</a:t>
            </a:r>
            <a:r>
              <a:rPr lang="en-US" sz="1800" dirty="0">
                <a:hlinkClick r:id="rId4"/>
              </a:rPr>
              <a:t> </a:t>
            </a:r>
            <a:endParaRPr lang="en-US" sz="1800" dirty="0"/>
          </a:p>
        </p:txBody>
      </p:sp>
      <p:sp>
        <p:nvSpPr>
          <p:cNvPr id="5" name="Slide Number Placeholder 4">
            <a:extLst>
              <a:ext uri="{FF2B5EF4-FFF2-40B4-BE49-F238E27FC236}">
                <a16:creationId xmlns:a16="http://schemas.microsoft.com/office/drawing/2014/main" id="{DF2C7AE6-480D-44A1-926F-E36A26EFFE57}"/>
              </a:ext>
            </a:extLst>
          </p:cNvPr>
          <p:cNvSpPr>
            <a:spLocks noGrp="1"/>
          </p:cNvSpPr>
          <p:nvPr>
            <p:ph type="sldNum" sz="quarter" idx="12"/>
          </p:nvPr>
        </p:nvSpPr>
        <p:spPr/>
        <p:txBody>
          <a:bodyPr/>
          <a:lstStyle/>
          <a:p>
            <a:fld id="{EBCD8977-B073-4460-AE63-2BD9EC7B16E4}" type="slidenum">
              <a:rPr lang="en-US" smtClean="0"/>
              <a:t>84</a:t>
            </a:fld>
            <a:endParaRPr lang="en-US" dirty="0"/>
          </a:p>
        </p:txBody>
      </p:sp>
      <p:pic>
        <p:nvPicPr>
          <p:cNvPr id="6" name="Picture 5">
            <a:extLst>
              <a:ext uri="{FF2B5EF4-FFF2-40B4-BE49-F238E27FC236}">
                <a16:creationId xmlns:a16="http://schemas.microsoft.com/office/drawing/2014/main" id="{247CC734-3D8A-4885-97DE-1CD5DFA98307}"/>
              </a:ext>
            </a:extLst>
          </p:cNvPr>
          <p:cNvPicPr>
            <a:picLocks noChangeAspect="1"/>
          </p:cNvPicPr>
          <p:nvPr/>
        </p:nvPicPr>
        <p:blipFill>
          <a:blip r:embed="rId5"/>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DB1C05E-EEEE-8889-025C-2D96F2C24CE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TextBox 6">
            <a:extLst>
              <a:ext uri="{FF2B5EF4-FFF2-40B4-BE49-F238E27FC236}">
                <a16:creationId xmlns:a16="http://schemas.microsoft.com/office/drawing/2014/main" id="{DCDE9F19-59D8-1161-A700-0A679D620F63}"/>
              </a:ext>
            </a:extLst>
          </p:cNvPr>
          <p:cNvSpPr txBox="1"/>
          <p:nvPr/>
        </p:nvSpPr>
        <p:spPr>
          <a:xfrm>
            <a:off x="630196" y="5993033"/>
            <a:ext cx="7960468" cy="353943"/>
          </a:xfrm>
          <a:prstGeom prst="rect">
            <a:avLst/>
          </a:prstGeom>
          <a:noFill/>
        </p:spPr>
        <p:txBody>
          <a:bodyPr wrap="square" rtlCol="0">
            <a:spAutoFit/>
          </a:bodyPr>
          <a:lstStyle/>
          <a:p>
            <a:r>
              <a:rPr lang="en-US" sz="1700" dirty="0"/>
              <a:t>Next: Section 6 – Risk Management and Assessing Risk</a:t>
            </a:r>
          </a:p>
        </p:txBody>
      </p:sp>
      <p:sp>
        <p:nvSpPr>
          <p:cNvPr id="8" name="Plus Sign 7">
            <a:extLst>
              <a:ext uri="{FF2B5EF4-FFF2-40B4-BE49-F238E27FC236}">
                <a16:creationId xmlns:a16="http://schemas.microsoft.com/office/drawing/2014/main" id="{CC6F48E1-1B69-F15B-D060-95775680A6F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392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4758-D73D-4E5D-AB4B-985DD0079DEB}"/>
              </a:ext>
            </a:extLst>
          </p:cNvPr>
          <p:cNvSpPr>
            <a:spLocks noGrp="1"/>
          </p:cNvSpPr>
          <p:nvPr>
            <p:ph type="ctrTitle"/>
          </p:nvPr>
        </p:nvSpPr>
        <p:spPr/>
        <p:txBody>
          <a:bodyPr>
            <a:normAutofit fontScale="90000"/>
          </a:bodyPr>
          <a:lstStyle/>
          <a:p>
            <a:r>
              <a:rPr lang="en-US" dirty="0"/>
              <a:t>Risk Management and Assessing Risk</a:t>
            </a:r>
          </a:p>
        </p:txBody>
      </p:sp>
      <p:sp>
        <p:nvSpPr>
          <p:cNvPr id="3" name="Subtitle 2">
            <a:extLst>
              <a:ext uri="{FF2B5EF4-FFF2-40B4-BE49-F238E27FC236}">
                <a16:creationId xmlns:a16="http://schemas.microsoft.com/office/drawing/2014/main" id="{42A2AA87-969B-4CA2-B669-BB4C6C1DACB2}"/>
              </a:ext>
            </a:extLst>
          </p:cNvPr>
          <p:cNvSpPr>
            <a:spLocks noGrp="1"/>
          </p:cNvSpPr>
          <p:nvPr>
            <p:ph type="subTitle" idx="1"/>
          </p:nvPr>
        </p:nvSpPr>
        <p:spPr/>
        <p:txBody>
          <a:bodyPr/>
          <a:lstStyle/>
          <a:p>
            <a:r>
              <a:rPr lang="en-US" dirty="0"/>
              <a:t>Section 6</a:t>
            </a:r>
          </a:p>
        </p:txBody>
      </p:sp>
      <p:sp>
        <p:nvSpPr>
          <p:cNvPr id="5" name="Slide Number Placeholder 4">
            <a:extLst>
              <a:ext uri="{FF2B5EF4-FFF2-40B4-BE49-F238E27FC236}">
                <a16:creationId xmlns:a16="http://schemas.microsoft.com/office/drawing/2014/main" id="{07FB7BF2-9CBA-47E0-808E-475825FA6DCD}"/>
              </a:ext>
            </a:extLst>
          </p:cNvPr>
          <p:cNvSpPr>
            <a:spLocks noGrp="1"/>
          </p:cNvSpPr>
          <p:nvPr>
            <p:ph type="sldNum" sz="quarter" idx="12"/>
          </p:nvPr>
        </p:nvSpPr>
        <p:spPr/>
        <p:txBody>
          <a:bodyPr/>
          <a:lstStyle/>
          <a:p>
            <a:fld id="{EBCD8977-B073-4460-AE63-2BD9EC7B16E4}" type="slidenum">
              <a:rPr lang="en-US" smtClean="0"/>
              <a:t>85</a:t>
            </a:fld>
            <a:endParaRPr lang="en-US" dirty="0"/>
          </a:p>
        </p:txBody>
      </p:sp>
      <p:pic>
        <p:nvPicPr>
          <p:cNvPr id="6" name="Picture 5">
            <a:extLst>
              <a:ext uri="{FF2B5EF4-FFF2-40B4-BE49-F238E27FC236}">
                <a16:creationId xmlns:a16="http://schemas.microsoft.com/office/drawing/2014/main" id="{428AD638-4EA7-48BC-ABF1-9BEEC4F470A2}"/>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EFEF8-B601-8A58-BE62-7E49ED53A49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965292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Section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054132"/>
            <a:ext cx="9055966" cy="4398419"/>
          </a:xfrm>
        </p:spPr>
        <p:txBody>
          <a:bodyPr>
            <a:normAutofit fontScale="92500" lnSpcReduction="10000"/>
          </a:bodyPr>
          <a:lstStyle/>
          <a:p>
            <a:pPr marL="0" indent="0">
              <a:buNone/>
            </a:pPr>
            <a:r>
              <a:rPr lang="en-US" sz="1700" dirty="0"/>
              <a:t>Topics covered in this section:</a:t>
            </a:r>
          </a:p>
          <a:p>
            <a:pPr lvl="1"/>
            <a:r>
              <a:rPr lang="en-US" dirty="0"/>
              <a:t>Risk Management 101</a:t>
            </a:r>
          </a:p>
          <a:p>
            <a:pPr lvl="1"/>
            <a:r>
              <a:rPr lang="en-US" dirty="0"/>
              <a:t>Risk Identification</a:t>
            </a:r>
          </a:p>
          <a:p>
            <a:pPr lvl="1"/>
            <a:r>
              <a:rPr lang="en-US" dirty="0"/>
              <a:t>Risk Evaluation and Measurement</a:t>
            </a:r>
          </a:p>
          <a:p>
            <a:pPr lvl="1"/>
            <a:r>
              <a:rPr lang="en-US" dirty="0"/>
              <a:t>Risk Control Management and Implementation</a:t>
            </a:r>
          </a:p>
          <a:p>
            <a:pPr lvl="1"/>
            <a:r>
              <a:rPr lang="en-US" dirty="0"/>
              <a:t>Risk Management Key Points</a:t>
            </a:r>
          </a:p>
          <a:p>
            <a:pPr marL="0" indent="0">
              <a:buNone/>
            </a:pPr>
            <a:r>
              <a:rPr lang="en-US" sz="1700" dirty="0"/>
              <a:t>The objectives of this section are:</a:t>
            </a:r>
          </a:p>
          <a:p>
            <a:pPr lvl="1"/>
            <a:r>
              <a:rPr lang="en-US" dirty="0"/>
              <a:t>Provide understanding of risk management;</a:t>
            </a:r>
          </a:p>
          <a:p>
            <a:pPr lvl="1"/>
            <a:r>
              <a:rPr lang="en-US" dirty="0"/>
              <a:t>Provide understanding of risk identification; and</a:t>
            </a:r>
          </a:p>
          <a:p>
            <a:pPr lvl="1"/>
            <a:r>
              <a:rPr lang="en-US" dirty="0"/>
              <a:t>Provide understanding of risk control management and implementation.</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86</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a:t>
            </a:r>
            <a:r>
              <a:rPr lang="en-US" sz="1600" dirty="0">
                <a:solidFill>
                  <a:schemeClr val="bg1"/>
                </a:solidFill>
                <a:cs typeface="Arial" panose="020B0604020202020204" pitchFamily="34" charset="0"/>
                <a:hlinkClick r:id="rId3" action="ppaction://hlinksldjump"/>
              </a:rPr>
              <a:t>Resource Guide </a:t>
            </a:r>
            <a:r>
              <a:rPr lang="en-US" sz="1600" dirty="0">
                <a:solidFill>
                  <a:schemeClr val="bg1"/>
                </a:solidFill>
                <a:cs typeface="Arial" panose="020B0604020202020204" pitchFamily="34" charset="0"/>
              </a:rPr>
              <a:t>for a Glossary and Acronym Guide</a:t>
            </a:r>
          </a:p>
        </p:txBody>
      </p:sp>
      <p:sp>
        <p:nvSpPr>
          <p:cNvPr id="7" name="Footer Placeholder 3">
            <a:extLst>
              <a:ext uri="{FF2B5EF4-FFF2-40B4-BE49-F238E27FC236}">
                <a16:creationId xmlns:a16="http://schemas.microsoft.com/office/drawing/2014/main" id="{ED165CB8-B810-BD43-A336-E5DA848F43F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E7F24069-2117-B259-B1D2-463FA2E338E1}"/>
              </a:ext>
            </a:extLst>
          </p:cNvPr>
          <p:cNvGrpSpPr/>
          <p:nvPr/>
        </p:nvGrpSpPr>
        <p:grpSpPr>
          <a:xfrm>
            <a:off x="2799975" y="5198321"/>
            <a:ext cx="4494879" cy="1577355"/>
            <a:chOff x="2787275" y="5211021"/>
            <a:chExt cx="4494879" cy="1577355"/>
          </a:xfrm>
        </p:grpSpPr>
        <p:grpSp>
          <p:nvGrpSpPr>
            <p:cNvPr id="14" name="Group 13">
              <a:extLst>
                <a:ext uri="{FF2B5EF4-FFF2-40B4-BE49-F238E27FC236}">
                  <a16:creationId xmlns:a16="http://schemas.microsoft.com/office/drawing/2014/main" id="{DA895507-995C-6970-1FBD-53950DE537DA}"/>
                </a:ext>
              </a:extLst>
            </p:cNvPr>
            <p:cNvGrpSpPr/>
            <p:nvPr/>
          </p:nvGrpSpPr>
          <p:grpSpPr>
            <a:xfrm>
              <a:off x="2787275" y="5211021"/>
              <a:ext cx="4494879" cy="1577355"/>
              <a:chOff x="2787275" y="5211021"/>
              <a:chExt cx="4494879" cy="1577355"/>
            </a:xfrm>
          </p:grpSpPr>
          <p:grpSp>
            <p:nvGrpSpPr>
              <p:cNvPr id="19" name="Group 18">
                <a:extLst>
                  <a:ext uri="{FF2B5EF4-FFF2-40B4-BE49-F238E27FC236}">
                    <a16:creationId xmlns:a16="http://schemas.microsoft.com/office/drawing/2014/main" id="{C54FC837-68CD-10E5-804B-DDC87347DF5F}"/>
                  </a:ext>
                </a:extLst>
              </p:cNvPr>
              <p:cNvGrpSpPr/>
              <p:nvPr/>
            </p:nvGrpSpPr>
            <p:grpSpPr>
              <a:xfrm>
                <a:off x="2787275" y="5211021"/>
                <a:ext cx="4494879" cy="1577355"/>
                <a:chOff x="605931" y="4849067"/>
                <a:chExt cx="4494879" cy="1577355"/>
              </a:xfrm>
            </p:grpSpPr>
            <p:sp>
              <p:nvSpPr>
                <p:cNvPr id="23" name="TextBox 22">
                  <a:extLst>
                    <a:ext uri="{FF2B5EF4-FFF2-40B4-BE49-F238E27FC236}">
                      <a16:creationId xmlns:a16="http://schemas.microsoft.com/office/drawing/2014/main" id="{FA19775D-D990-840A-2F36-7E1DF22D61D4}"/>
                    </a:ext>
                  </a:extLst>
                </p:cNvPr>
                <p:cNvSpPr txBox="1"/>
                <p:nvPr/>
              </p:nvSpPr>
              <p:spPr>
                <a:xfrm>
                  <a:off x="605931" y="4849067"/>
                  <a:ext cx="4494879" cy="1577355"/>
                </a:xfrm>
                <a:prstGeom prst="rect">
                  <a:avLst/>
                </a:prstGeom>
                <a:noFill/>
                <a:ln w="38100">
                  <a:solidFill>
                    <a:schemeClr val="accent1"/>
                  </a:solidFill>
                </a:ln>
              </p:spPr>
              <p:txBody>
                <a:bodyPr wrap="square" rtlCol="0">
                  <a:spAutoFit/>
                </a:bodyPr>
                <a:lstStyle/>
                <a:p>
                  <a:r>
                    <a:rPr lang="en-US" sz="1400" b="1" u="sng" dirty="0"/>
                    <a:t>Content Legend </a:t>
                  </a:r>
                </a:p>
                <a:p>
                  <a:pPr>
                    <a:spcBef>
                      <a:spcPts val="300"/>
                    </a:spcBef>
                  </a:pPr>
                  <a:r>
                    <a:rPr lang="en-US" sz="1400" dirty="0">
                      <a:solidFill>
                        <a:srgbClr val="00B050"/>
                      </a:solidFill>
                    </a:rPr>
                    <a:t>      	= CMMC L1 Content</a:t>
                  </a:r>
                </a:p>
                <a:p>
                  <a:pPr>
                    <a:spcBef>
                      <a:spcPts val="300"/>
                    </a:spcBef>
                  </a:pPr>
                  <a:r>
                    <a:rPr lang="en-US" sz="1400" dirty="0">
                      <a:solidFill>
                        <a:srgbClr val="00B050"/>
                      </a:solidFill>
                    </a:rPr>
                    <a:t>	</a:t>
                  </a:r>
                  <a:r>
                    <a:rPr lang="en-US" sz="1400" dirty="0">
                      <a:solidFill>
                        <a:schemeClr val="accent2"/>
                      </a:solidFill>
                    </a:rPr>
                    <a:t>= CMMC L2 Content</a:t>
                  </a:r>
                </a:p>
                <a:p>
                  <a:pPr>
                    <a:spcBef>
                      <a:spcPts val="300"/>
                    </a:spcBef>
                  </a:pPr>
                  <a:r>
                    <a:rPr lang="en-US" sz="1400" dirty="0">
                      <a:solidFill>
                        <a:schemeClr val="accent2"/>
                      </a:solidFill>
                    </a:rPr>
                    <a:t>	</a:t>
                  </a:r>
                  <a:r>
                    <a:rPr lang="en-US" sz="1400" dirty="0">
                      <a:solidFill>
                        <a:schemeClr val="accent1">
                          <a:lumMod val="75000"/>
                          <a:lumOff val="25000"/>
                        </a:schemeClr>
                      </a:solidFill>
                    </a:rPr>
                    <a:t>= CMMC L3 Content</a:t>
                  </a:r>
                </a:p>
                <a:p>
                  <a:pPr>
                    <a:spcBef>
                      <a:spcPts val="300"/>
                    </a:spcBef>
                  </a:pPr>
                  <a:r>
                    <a:rPr lang="en-US" sz="1400" dirty="0">
                      <a:solidFill>
                        <a:srgbClr val="7030A0"/>
                      </a:solidFill>
                    </a:rPr>
                    <a:t>	= CMMC All Levels Content</a:t>
                  </a:r>
                  <a:endParaRPr lang="en-US" sz="1400" dirty="0">
                    <a:solidFill>
                      <a:schemeClr val="accent1">
                        <a:lumMod val="75000"/>
                        <a:lumOff val="25000"/>
                      </a:schemeClr>
                    </a:solidFill>
                  </a:endParaRPr>
                </a:p>
                <a:p>
                  <a:pPr>
                    <a:spcBef>
                      <a:spcPts val="300"/>
                    </a:spcBef>
                  </a:pPr>
                  <a:r>
                    <a:rPr lang="en-US" sz="1400" dirty="0">
                      <a:solidFill>
                        <a:srgbClr val="FF0000"/>
                      </a:solidFill>
                    </a:rPr>
                    <a:t>        = Non-CMMC Content/Extra</a:t>
                  </a:r>
                </a:p>
              </p:txBody>
            </p:sp>
            <p:sp>
              <p:nvSpPr>
                <p:cNvPr id="24" name="Plus Sign 23">
                  <a:extLst>
                    <a:ext uri="{FF2B5EF4-FFF2-40B4-BE49-F238E27FC236}">
                      <a16:creationId xmlns:a16="http://schemas.microsoft.com/office/drawing/2014/main" id="{4B6000FA-5449-0B7D-B715-25D8A282C7B9}"/>
                    </a:ext>
                  </a:extLst>
                </p:cNvPr>
                <p:cNvSpPr/>
                <p:nvPr/>
              </p:nvSpPr>
              <p:spPr>
                <a:xfrm>
                  <a:off x="809949" y="6134558"/>
                  <a:ext cx="262615" cy="2549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4960C662-5B72-D216-099B-543F42A05BF0}"/>
                  </a:ext>
                </a:extLst>
              </p:cNvPr>
              <p:cNvSpPr/>
              <p:nvPr/>
            </p:nvSpPr>
            <p:spPr>
              <a:xfrm>
                <a:off x="2998383" y="5518318"/>
                <a:ext cx="233917" cy="19638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1</a:t>
                </a:r>
              </a:p>
            </p:txBody>
          </p:sp>
          <p:sp>
            <p:nvSpPr>
              <p:cNvPr id="21" name="Rectangle: Rounded Corners 20">
                <a:extLst>
                  <a:ext uri="{FF2B5EF4-FFF2-40B4-BE49-F238E27FC236}">
                    <a16:creationId xmlns:a16="http://schemas.microsoft.com/office/drawing/2014/main" id="{49258E95-08A2-E5C5-CBA5-924762A2504F}"/>
                  </a:ext>
                </a:extLst>
              </p:cNvPr>
              <p:cNvSpPr/>
              <p:nvPr/>
            </p:nvSpPr>
            <p:spPr>
              <a:xfrm>
                <a:off x="3001921" y="5777043"/>
                <a:ext cx="233917" cy="196386"/>
              </a:xfrm>
              <a:prstGeom prst="roundRect">
                <a:avLst/>
              </a:prstGeom>
              <a:solidFill>
                <a:srgbClr val="E6B9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2</a:t>
                </a:r>
              </a:p>
            </p:txBody>
          </p:sp>
          <p:sp>
            <p:nvSpPr>
              <p:cNvPr id="22" name="Rectangle: Rounded Corners 21">
                <a:extLst>
                  <a:ext uri="{FF2B5EF4-FFF2-40B4-BE49-F238E27FC236}">
                    <a16:creationId xmlns:a16="http://schemas.microsoft.com/office/drawing/2014/main" id="{DDE75BB3-F50F-3F0A-CDA4-EA734AA090D2}"/>
                  </a:ext>
                </a:extLst>
              </p:cNvPr>
              <p:cNvSpPr/>
              <p:nvPr/>
            </p:nvSpPr>
            <p:spPr>
              <a:xfrm>
                <a:off x="2998382" y="6028678"/>
                <a:ext cx="233917" cy="196386"/>
              </a:xfrm>
              <a:prstGeom prst="roundRect">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3</a:t>
                </a:r>
              </a:p>
            </p:txBody>
          </p:sp>
        </p:grpSp>
        <p:sp>
          <p:nvSpPr>
            <p:cNvPr id="16" name="Rectangle: Rounded Corners 15">
              <a:extLst>
                <a:ext uri="{FF2B5EF4-FFF2-40B4-BE49-F238E27FC236}">
                  <a16:creationId xmlns:a16="http://schemas.microsoft.com/office/drawing/2014/main" id="{25D970C5-6535-1550-17E9-FCB380C249BD}"/>
                </a:ext>
              </a:extLst>
            </p:cNvPr>
            <p:cNvSpPr/>
            <p:nvPr/>
          </p:nvSpPr>
          <p:spPr>
            <a:xfrm>
              <a:off x="3001925" y="6273227"/>
              <a:ext cx="233917" cy="19638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A</a:t>
              </a:r>
            </a:p>
          </p:txBody>
        </p:sp>
      </p:grpSp>
    </p:spTree>
    <p:extLst>
      <p:ext uri="{BB962C8B-B14F-4D97-AF65-F5344CB8AC3E}">
        <p14:creationId xmlns:p14="http://schemas.microsoft.com/office/powerpoint/2010/main" val="14856977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Management 101</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5297857"/>
          </a:xfrm>
        </p:spPr>
        <p:txBody>
          <a:bodyPr>
            <a:normAutofit fontScale="92500" lnSpcReduction="20000"/>
          </a:bodyPr>
          <a:lstStyle/>
          <a:p>
            <a:r>
              <a:rPr lang="en-US" dirty="0"/>
              <a:t>Risk management applies to many aspects of a business. </a:t>
            </a:r>
          </a:p>
          <a:p>
            <a:pPr lvl="1"/>
            <a:r>
              <a:rPr lang="en-US" dirty="0"/>
              <a:t>Internal risks (weaknesses) - controllable</a:t>
            </a:r>
          </a:p>
          <a:p>
            <a:pPr lvl="1"/>
            <a:r>
              <a:rPr lang="en-US" dirty="0"/>
              <a:t>External risks (threats) – typically uncontrollable </a:t>
            </a:r>
          </a:p>
          <a:p>
            <a:pPr lvl="1"/>
            <a:r>
              <a:rPr lang="en-US" dirty="0"/>
              <a:t>Negative (weaknesses and threats)</a:t>
            </a:r>
          </a:p>
          <a:p>
            <a:pPr lvl="1"/>
            <a:r>
              <a:rPr lang="en-US" dirty="0"/>
              <a:t>Positive (opportunities)</a:t>
            </a:r>
          </a:p>
          <a:p>
            <a:r>
              <a:rPr lang="en-US" dirty="0"/>
              <a:t>The ultimate goal is to minimize the effects of risks on your business.</a:t>
            </a:r>
          </a:p>
          <a:p>
            <a:pPr lvl="1"/>
            <a:r>
              <a:rPr lang="en-US" dirty="0"/>
              <a:t>Business continuity</a:t>
            </a:r>
          </a:p>
          <a:p>
            <a:pPr lvl="1"/>
            <a:r>
              <a:rPr lang="en-US" dirty="0"/>
              <a:t>Greater stability</a:t>
            </a:r>
          </a:p>
          <a:p>
            <a:pPr lvl="1"/>
            <a:r>
              <a:rPr lang="en-US" dirty="0"/>
              <a:t>Better cash flow</a:t>
            </a:r>
          </a:p>
          <a:p>
            <a:pPr lvl="1"/>
            <a:r>
              <a:rPr lang="en-US" dirty="0"/>
              <a:t>Longevity</a:t>
            </a:r>
          </a:p>
          <a:p>
            <a:r>
              <a:rPr lang="en-US" dirty="0"/>
              <a:t>Stages of Risk Management</a:t>
            </a:r>
          </a:p>
          <a:p>
            <a:pPr lvl="1" fontAlgn="ctr"/>
            <a:r>
              <a:rPr lang="en-US" dirty="0"/>
              <a:t>Risk Identification</a:t>
            </a:r>
          </a:p>
          <a:p>
            <a:pPr lvl="2" fontAlgn="ctr"/>
            <a:r>
              <a:rPr lang="en-US" dirty="0"/>
              <a:t>Internal vs. External Risks</a:t>
            </a:r>
          </a:p>
          <a:p>
            <a:pPr lvl="1" fontAlgn="ctr"/>
            <a:r>
              <a:rPr lang="en-US" dirty="0"/>
              <a:t>Risk Evaluation</a:t>
            </a:r>
          </a:p>
          <a:p>
            <a:pPr lvl="1" fontAlgn="ctr"/>
            <a:r>
              <a:rPr lang="en-US" dirty="0"/>
              <a:t>Risk Measurement</a:t>
            </a:r>
          </a:p>
          <a:p>
            <a:pPr lvl="1" fontAlgn="ctr"/>
            <a:r>
              <a:rPr lang="en-US" dirty="0"/>
              <a:t>Risk Control Management and Implementation</a:t>
            </a:r>
          </a:p>
          <a:p>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87</a:t>
            </a:fld>
            <a:endParaRPr lang="en-US" dirty="0"/>
          </a:p>
        </p:txBody>
      </p:sp>
      <p:pic>
        <p:nvPicPr>
          <p:cNvPr id="6" name="Picture 5">
            <a:extLst>
              <a:ext uri="{FF2B5EF4-FFF2-40B4-BE49-F238E27FC236}">
                <a16:creationId xmlns:a16="http://schemas.microsoft.com/office/drawing/2014/main" id="{15EE005D-44FA-4246-BBA5-3E1863FED32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3612AD06-C8BF-5F47-66E8-BC09F3F8D79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941EACA-CA15-D41A-1E71-6FFEED16787B}"/>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7281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Identification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008347"/>
            <a:ext cx="4514784" cy="5385743"/>
          </a:xfrm>
        </p:spPr>
        <p:txBody>
          <a:bodyPr>
            <a:noAutofit/>
          </a:bodyPr>
          <a:lstStyle/>
          <a:p>
            <a:pPr fontAlgn="ctr">
              <a:spcBef>
                <a:spcPts val="600"/>
              </a:spcBef>
            </a:pPr>
            <a:r>
              <a:rPr lang="en-US" sz="1400" dirty="0"/>
              <a:t>Internal Risks</a:t>
            </a:r>
          </a:p>
          <a:p>
            <a:pPr lvl="1" fontAlgn="ctr">
              <a:spcBef>
                <a:spcPts val="600"/>
              </a:spcBef>
            </a:pPr>
            <a:r>
              <a:rPr lang="en-US" sz="1400" dirty="0"/>
              <a:t>Employee Risks</a:t>
            </a:r>
          </a:p>
          <a:p>
            <a:pPr lvl="2" fontAlgn="ctr">
              <a:spcBef>
                <a:spcPts val="600"/>
              </a:spcBef>
            </a:pPr>
            <a:r>
              <a:rPr lang="en-US" dirty="0"/>
              <a:t>Illness and death</a:t>
            </a:r>
          </a:p>
          <a:p>
            <a:pPr lvl="2" fontAlgn="ctr">
              <a:spcBef>
                <a:spcPts val="600"/>
              </a:spcBef>
            </a:pPr>
            <a:r>
              <a:rPr lang="en-US" dirty="0"/>
              <a:t>Theft and fraud</a:t>
            </a:r>
          </a:p>
          <a:p>
            <a:pPr lvl="2" fontAlgn="ctr">
              <a:spcBef>
                <a:spcPts val="600"/>
              </a:spcBef>
            </a:pPr>
            <a:r>
              <a:rPr lang="en-US" dirty="0"/>
              <a:t>Low employee morale</a:t>
            </a:r>
          </a:p>
          <a:p>
            <a:pPr lvl="2" fontAlgn="ctr">
              <a:spcBef>
                <a:spcPts val="600"/>
              </a:spcBef>
            </a:pPr>
            <a:r>
              <a:rPr lang="en-US" dirty="0"/>
              <a:t>Personal conflicts</a:t>
            </a:r>
          </a:p>
          <a:p>
            <a:pPr lvl="2" fontAlgn="ctr">
              <a:spcBef>
                <a:spcPts val="600"/>
              </a:spcBef>
            </a:pPr>
            <a:r>
              <a:rPr lang="en-US" dirty="0"/>
              <a:t>Complacency</a:t>
            </a:r>
          </a:p>
          <a:p>
            <a:pPr lvl="2" fontAlgn="ctr">
              <a:spcBef>
                <a:spcPts val="600"/>
              </a:spcBef>
            </a:pPr>
            <a:r>
              <a:rPr lang="en-US" dirty="0"/>
              <a:t>Insider threat</a:t>
            </a:r>
          </a:p>
          <a:p>
            <a:pPr lvl="1" fontAlgn="ctr">
              <a:spcBef>
                <a:spcPts val="600"/>
              </a:spcBef>
            </a:pPr>
            <a:r>
              <a:rPr lang="en-US" sz="1400" dirty="0"/>
              <a:t>Equipment and Information Technology Risks</a:t>
            </a:r>
          </a:p>
          <a:p>
            <a:pPr lvl="2" fontAlgn="ctr">
              <a:spcBef>
                <a:spcPts val="600"/>
              </a:spcBef>
            </a:pPr>
            <a:r>
              <a:rPr lang="en-US" dirty="0"/>
              <a:t>Old equipment</a:t>
            </a:r>
          </a:p>
          <a:p>
            <a:pPr lvl="2" fontAlgn="ctr">
              <a:spcBef>
                <a:spcPts val="600"/>
              </a:spcBef>
            </a:pPr>
            <a:r>
              <a:rPr lang="en-US" dirty="0"/>
              <a:t>Patching</a:t>
            </a:r>
          </a:p>
          <a:p>
            <a:pPr lvl="2" fontAlgn="ctr">
              <a:spcBef>
                <a:spcPts val="600"/>
              </a:spcBef>
            </a:pPr>
            <a:r>
              <a:rPr lang="en-US" dirty="0"/>
              <a:t>Cybersecurity</a:t>
            </a:r>
          </a:p>
          <a:p>
            <a:pPr lvl="1" fontAlgn="ctr">
              <a:spcBef>
                <a:spcPts val="600"/>
              </a:spcBef>
            </a:pPr>
            <a:r>
              <a:rPr lang="en-US" sz="1400" dirty="0"/>
              <a:t>Other</a:t>
            </a:r>
          </a:p>
          <a:p>
            <a:pPr lvl="2" fontAlgn="ctr">
              <a:spcBef>
                <a:spcPts val="600"/>
              </a:spcBef>
            </a:pPr>
            <a:r>
              <a:rPr lang="en-US" dirty="0"/>
              <a:t>Other technologies such as phones</a:t>
            </a:r>
          </a:p>
          <a:p>
            <a:pPr lvl="2" fontAlgn="ctr">
              <a:spcBef>
                <a:spcPts val="600"/>
              </a:spcBef>
            </a:pPr>
            <a:r>
              <a:rPr lang="en-US" dirty="0"/>
              <a:t>Injuries and damage to business</a:t>
            </a:r>
          </a:p>
          <a:p>
            <a:pPr lvl="2" fontAlgn="ctr">
              <a:spcBef>
                <a:spcPts val="600"/>
              </a:spcBef>
            </a:pPr>
            <a:r>
              <a:rPr lang="en-US" dirty="0"/>
              <a:t>Cash flow</a:t>
            </a:r>
          </a:p>
          <a:p>
            <a:pPr lvl="2" fontAlgn="ctr">
              <a:spcBef>
                <a:spcPts val="600"/>
              </a:spcBef>
            </a:pPr>
            <a:r>
              <a:rPr lang="en-US" dirty="0"/>
              <a:t>Visibility</a:t>
            </a:r>
          </a:p>
          <a:p>
            <a:endParaRPr lang="en-US" sz="1400"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88</a:t>
            </a:fld>
            <a:endParaRPr lang="en-US" dirty="0"/>
          </a:p>
        </p:txBody>
      </p:sp>
      <p:sp>
        <p:nvSpPr>
          <p:cNvPr id="6" name="Content Placeholder 2">
            <a:extLst>
              <a:ext uri="{FF2B5EF4-FFF2-40B4-BE49-F238E27FC236}">
                <a16:creationId xmlns:a16="http://schemas.microsoft.com/office/drawing/2014/main" id="{C87B1643-0F32-487A-8E0B-3A7017394307}"/>
              </a:ext>
            </a:extLst>
          </p:cNvPr>
          <p:cNvSpPr txBox="1">
            <a:spLocks/>
          </p:cNvSpPr>
          <p:nvPr/>
        </p:nvSpPr>
        <p:spPr>
          <a:xfrm>
            <a:off x="4843698" y="1040700"/>
            <a:ext cx="5170714" cy="4748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External Risks</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Competition and Market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Market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Loss of employees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Rent increase</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Business Environment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Laws and ordinances (federal, state, local)</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Weather and natural disasters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Community changes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Visibility</a:t>
            </a:r>
          </a:p>
          <a:p>
            <a:pPr lvl="1"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Non-Employee Risks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Unprovoked violence</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Theft of goods and services</a:t>
            </a:r>
          </a:p>
          <a:p>
            <a:pPr lvl="2" fontAlgn="ctr">
              <a:lnSpc>
                <a:spcPct val="100000"/>
              </a:lnSpc>
              <a:spcBef>
                <a:spcPts val="600"/>
              </a:spcBef>
              <a:buSzPct val="80000"/>
              <a:buFont typeface="Wingdings 3" panose="05040102010807070707" pitchFamily="18" charset="2"/>
              <a:buChar char=""/>
            </a:pPr>
            <a:r>
              <a:rPr lang="en-US" sz="1400" dirty="0">
                <a:solidFill>
                  <a:schemeClr val="tx1">
                    <a:lumMod val="75000"/>
                    <a:lumOff val="25000"/>
                  </a:schemeClr>
                </a:solidFill>
              </a:rPr>
              <a:t>Malicious Cyber Threat Actor</a:t>
            </a:r>
          </a:p>
          <a:p>
            <a:endParaRPr lang="en-US" sz="1400" dirty="0">
              <a:solidFill>
                <a:schemeClr val="tx1">
                  <a:lumMod val="75000"/>
                  <a:lumOff val="25000"/>
                </a:schemeClr>
              </a:solidFill>
            </a:endParaRPr>
          </a:p>
        </p:txBody>
      </p:sp>
      <p:pic>
        <p:nvPicPr>
          <p:cNvPr id="7" name="Picture 6">
            <a:extLst>
              <a:ext uri="{FF2B5EF4-FFF2-40B4-BE49-F238E27FC236}">
                <a16:creationId xmlns:a16="http://schemas.microsoft.com/office/drawing/2014/main" id="{5950F25D-F636-4BB1-B861-42B407D1E54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8" name="Footer Placeholder 3">
            <a:extLst>
              <a:ext uri="{FF2B5EF4-FFF2-40B4-BE49-F238E27FC236}">
                <a16:creationId xmlns:a16="http://schemas.microsoft.com/office/drawing/2014/main" id="{5417CDE2-BE33-2832-E127-F28AEB7DE5E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326FC39-A4E1-A512-1283-BF7F77A5E321}"/>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125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lstStyle/>
          <a:p>
            <a:r>
              <a:rPr lang="en-US" dirty="0"/>
              <a:t>Risk Evaluation and Measurement</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10515600" cy="4748213"/>
          </a:xfrm>
        </p:spPr>
        <p:txBody>
          <a:bodyPr>
            <a:normAutofit/>
          </a:bodyPr>
          <a:lstStyle/>
          <a:p>
            <a:pPr fontAlgn="ctr"/>
            <a:r>
              <a:rPr lang="en-US" dirty="0"/>
              <a:t>Evaluate SWOT (Strengths, Weaknesses, Opportunities, Threats)</a:t>
            </a:r>
          </a:p>
          <a:p>
            <a:pPr fontAlgn="ctr"/>
            <a:r>
              <a:rPr lang="en-US" dirty="0"/>
              <a:t>Identify Warning Signs</a:t>
            </a:r>
          </a:p>
          <a:p>
            <a:pPr lvl="1" fontAlgn="ctr"/>
            <a:r>
              <a:rPr lang="en-US" dirty="0"/>
              <a:t>Excessive debt to equity ratio</a:t>
            </a:r>
          </a:p>
          <a:p>
            <a:pPr lvl="1" fontAlgn="ctr"/>
            <a:r>
              <a:rPr lang="en-US" dirty="0"/>
              <a:t>Reliance on small number of customers, products, vendors</a:t>
            </a:r>
          </a:p>
          <a:p>
            <a:pPr lvl="1" fontAlgn="ctr"/>
            <a:r>
              <a:rPr lang="en-US" dirty="0"/>
              <a:t>Cash flow issues</a:t>
            </a:r>
          </a:p>
          <a:p>
            <a:pPr lvl="1" fontAlgn="ctr"/>
            <a:r>
              <a:rPr lang="en-US" dirty="0"/>
              <a:t>Irregularities in records (timekeeping, accounting, bank)</a:t>
            </a:r>
          </a:p>
          <a:p>
            <a:pPr lvl="1" fontAlgn="ctr"/>
            <a:r>
              <a:rPr lang="en-US" dirty="0"/>
              <a:t>Irregularities in reports (computers, users)</a:t>
            </a:r>
          </a:p>
          <a:p>
            <a:pPr lvl="1" fontAlgn="ctr"/>
            <a:r>
              <a:rPr lang="en-US" dirty="0"/>
              <a:t>High turnover rate</a:t>
            </a:r>
          </a:p>
          <a:p>
            <a:pPr fontAlgn="ctr"/>
            <a:r>
              <a:rPr lang="en-US" dirty="0"/>
              <a:t>Risk Measurement</a:t>
            </a:r>
          </a:p>
          <a:p>
            <a:pPr lvl="1" fontAlgn="ctr"/>
            <a:r>
              <a:rPr lang="en-US" dirty="0"/>
              <a:t>Likelihood vs impact</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89</a:t>
            </a:fld>
            <a:endParaRPr lang="en-US" dirty="0"/>
          </a:p>
        </p:txBody>
      </p:sp>
      <p:pic>
        <p:nvPicPr>
          <p:cNvPr id="6" name="Picture 5">
            <a:extLst>
              <a:ext uri="{FF2B5EF4-FFF2-40B4-BE49-F238E27FC236}">
                <a16:creationId xmlns:a16="http://schemas.microsoft.com/office/drawing/2014/main" id="{56EDBD3C-8BE3-42B2-80D4-70A587EFB2C1}"/>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19D7E2E-C699-A288-738A-B5E6FB4635AC}"/>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BD7CBFF4-8A73-741D-F118-6AF55F870915}"/>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5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CB1C3D39-174D-7D32-A81E-EFE7AD48C04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7" name="Plus Sign 6">
            <a:extLst>
              <a:ext uri="{FF2B5EF4-FFF2-40B4-BE49-F238E27FC236}">
                <a16:creationId xmlns:a16="http://schemas.microsoft.com/office/drawing/2014/main" id="{AB10DD32-7F55-D571-0EC7-AFF037D4A8B9}"/>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97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236317" y="365125"/>
            <a:ext cx="9810508" cy="711322"/>
          </a:xfrm>
        </p:spPr>
        <p:txBody>
          <a:bodyPr>
            <a:normAutofit/>
          </a:bodyPr>
          <a:lstStyle/>
          <a:p>
            <a:r>
              <a:rPr lang="en-US" dirty="0"/>
              <a:t>Risk Control Management and Implementation</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237124"/>
            <a:ext cx="10515600" cy="4748213"/>
          </a:xfrm>
        </p:spPr>
        <p:txBody>
          <a:bodyPr>
            <a:normAutofit/>
          </a:bodyPr>
          <a:lstStyle/>
          <a:p>
            <a:pPr fontAlgn="ctr"/>
            <a:r>
              <a:rPr lang="en-US" dirty="0"/>
              <a:t>Equipment</a:t>
            </a:r>
          </a:p>
          <a:p>
            <a:pPr fontAlgn="ctr"/>
            <a:r>
              <a:rPr lang="en-US" dirty="0"/>
              <a:t>Vendors</a:t>
            </a:r>
          </a:p>
          <a:p>
            <a:pPr fontAlgn="ctr"/>
            <a:r>
              <a:rPr lang="en-US" dirty="0"/>
              <a:t>Business Continuity</a:t>
            </a:r>
          </a:p>
          <a:p>
            <a:pPr fontAlgn="ctr"/>
            <a:r>
              <a:rPr lang="en-US" dirty="0"/>
              <a:t>IT Systems</a:t>
            </a:r>
          </a:p>
          <a:p>
            <a:pPr fontAlgn="ctr"/>
            <a:r>
              <a:rPr lang="en-US" dirty="0"/>
              <a:t>Competition</a:t>
            </a:r>
          </a:p>
          <a:p>
            <a:pPr fontAlgn="ctr"/>
            <a:r>
              <a:rPr lang="en-US" dirty="0"/>
              <a:t>Accounting and Cash Flow</a:t>
            </a:r>
          </a:p>
          <a:p>
            <a:pPr fontAlgn="ctr"/>
            <a:r>
              <a:rPr lang="en-US" dirty="0"/>
              <a:t>Employee Management</a:t>
            </a:r>
          </a:p>
          <a:p>
            <a:pPr fontAlgn="ctr"/>
            <a:r>
              <a:rPr lang="en-US" dirty="0"/>
              <a:t>Business Work Strategy</a:t>
            </a:r>
          </a:p>
          <a:p>
            <a:pPr fontAlgn="ctr"/>
            <a:r>
              <a:rPr lang="en-US" dirty="0"/>
              <a:t>Exit Strategy</a:t>
            </a:r>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90</a:t>
            </a:fld>
            <a:endParaRPr lang="en-US" dirty="0"/>
          </a:p>
        </p:txBody>
      </p:sp>
      <p:pic>
        <p:nvPicPr>
          <p:cNvPr id="6" name="Picture 5">
            <a:extLst>
              <a:ext uri="{FF2B5EF4-FFF2-40B4-BE49-F238E27FC236}">
                <a16:creationId xmlns:a16="http://schemas.microsoft.com/office/drawing/2014/main" id="{99462991-9326-421B-B106-35FB3658717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64F9D567-72F8-4721-96C0-AF7086E6A17A}"/>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6992D85-F6D5-D459-9625-0F1AEC147C0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95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F492-D80B-4DED-98E1-A8D1D4C0CBDC}"/>
              </a:ext>
            </a:extLst>
          </p:cNvPr>
          <p:cNvSpPr>
            <a:spLocks noGrp="1"/>
          </p:cNvSpPr>
          <p:nvPr>
            <p:ph type="title"/>
          </p:nvPr>
        </p:nvSpPr>
        <p:spPr>
          <a:xfrm>
            <a:off x="838200" y="365125"/>
            <a:ext cx="10515600" cy="815975"/>
          </a:xfrm>
        </p:spPr>
        <p:txBody>
          <a:bodyPr>
            <a:normAutofit/>
          </a:bodyPr>
          <a:lstStyle/>
          <a:p>
            <a:r>
              <a:rPr lang="en-US" dirty="0"/>
              <a:t>Risk Management Key Points</a:t>
            </a:r>
          </a:p>
        </p:txBody>
      </p:sp>
      <p:sp>
        <p:nvSpPr>
          <p:cNvPr id="3" name="Content Placeholder 2">
            <a:extLst>
              <a:ext uri="{FF2B5EF4-FFF2-40B4-BE49-F238E27FC236}">
                <a16:creationId xmlns:a16="http://schemas.microsoft.com/office/drawing/2014/main" id="{C87B1643-0F32-487A-8E0B-3A7017394307}"/>
              </a:ext>
            </a:extLst>
          </p:cNvPr>
          <p:cNvSpPr>
            <a:spLocks noGrp="1"/>
          </p:cNvSpPr>
          <p:nvPr>
            <p:ph idx="1"/>
          </p:nvPr>
        </p:nvSpPr>
        <p:spPr>
          <a:xfrm>
            <a:off x="838200" y="1190625"/>
            <a:ext cx="8884534" cy="4666165"/>
          </a:xfrm>
        </p:spPr>
        <p:txBody>
          <a:bodyPr>
            <a:normAutofit fontScale="85000" lnSpcReduction="10000"/>
          </a:bodyPr>
          <a:lstStyle/>
          <a:p>
            <a:pPr marL="514350" indent="-514350" fontAlgn="ctr">
              <a:buFont typeface="+mj-lt"/>
              <a:buAutoNum type="arabicPeriod"/>
            </a:pPr>
            <a:r>
              <a:rPr lang="en-US" dirty="0"/>
              <a:t>Risks associated with a small business, or any business, can be characterized as internal or external.</a:t>
            </a:r>
          </a:p>
          <a:p>
            <a:pPr marL="514350" indent="-514350" fontAlgn="ctr">
              <a:buFont typeface="+mj-lt"/>
              <a:buAutoNum type="arabicPeriod"/>
            </a:pPr>
            <a:r>
              <a:rPr lang="en-US" dirty="0"/>
              <a:t>Begin assessing risks by listing events or resources that could impact continued operations and cash flow.</a:t>
            </a:r>
          </a:p>
          <a:p>
            <a:pPr marL="514350" indent="-514350" fontAlgn="ctr">
              <a:buFont typeface="+mj-lt"/>
              <a:buAutoNum type="arabicPeriod"/>
            </a:pPr>
            <a:r>
              <a:rPr lang="en-US" dirty="0"/>
              <a:t>The costs to insure or minimize risks should be weighed against the potential impact of the risk.</a:t>
            </a:r>
          </a:p>
          <a:p>
            <a:pPr marL="514350" indent="-514350" fontAlgn="ctr">
              <a:buFont typeface="+mj-lt"/>
              <a:buAutoNum type="arabicPeriod"/>
            </a:pPr>
            <a:r>
              <a:rPr lang="en-US" dirty="0"/>
              <a:t>A business continuity plan should be part of your overall business plan.</a:t>
            </a:r>
          </a:p>
          <a:p>
            <a:pPr marL="514350" indent="-514350" fontAlgn="ctr">
              <a:buFont typeface="+mj-lt"/>
              <a:buAutoNum type="arabicPeriod"/>
            </a:pPr>
            <a:r>
              <a:rPr lang="en-US" dirty="0"/>
              <a:t>Strategies to avoid risks can include: communication, setting expectations, support systems, staff training, insurance, risk assessment, and contingency planning.</a:t>
            </a:r>
          </a:p>
          <a:p>
            <a:pPr marL="514350" indent="-514350" fontAlgn="ctr">
              <a:buFont typeface="+mj-lt"/>
              <a:buAutoNum type="arabicPeriod"/>
            </a:pPr>
            <a:r>
              <a:rPr lang="en-US" dirty="0"/>
              <a:t>Be honest in reviewing your business for risk and know the warning signs.</a:t>
            </a:r>
          </a:p>
          <a:p>
            <a:pPr marL="514350" indent="-514350" fontAlgn="ctr">
              <a:buFont typeface="+mj-lt"/>
              <a:buAutoNum type="arabicPeriod"/>
            </a:pPr>
            <a:r>
              <a:rPr lang="en-US" dirty="0"/>
              <a:t>Seek assistance from others.</a:t>
            </a:r>
          </a:p>
          <a:p>
            <a:pPr marL="514350" indent="-514350" fontAlgn="ctr">
              <a:buFont typeface="+mj-lt"/>
              <a:buAutoNum type="arabicPeriod"/>
            </a:pPr>
            <a:r>
              <a:rPr lang="en-US" dirty="0"/>
              <a:t>Include an exit strategy in your initial business plan and revisit that strategy from time to time.</a:t>
            </a:r>
          </a:p>
          <a:p>
            <a:pPr marL="0" indent="0" fontAlgn="ctr">
              <a:buNone/>
            </a:pPr>
            <a:endParaRPr lang="en-US" dirty="0"/>
          </a:p>
          <a:p>
            <a:pPr marL="0" indent="0" fontAlgn="ctr">
              <a:buNone/>
            </a:pPr>
            <a:r>
              <a:rPr lang="en-US" dirty="0"/>
              <a:t>Note: For more information on risk management, there is a free NIST training course (approximately three hours): </a:t>
            </a:r>
            <a:r>
              <a:rPr lang="en-US" dirty="0">
                <a:hlinkClick r:id="rId2"/>
              </a:rPr>
              <a:t>Risk Management Framework for Systems and Organizations Introductory Course</a:t>
            </a:r>
            <a:endParaRPr lang="en-US" dirty="0"/>
          </a:p>
          <a:p>
            <a:pPr marL="514350" indent="-514350" fontAlgn="ctr">
              <a:buFont typeface="+mj-lt"/>
              <a:buAutoNum type="arabicPeriod"/>
            </a:pPr>
            <a:endParaRPr lang="en-US" dirty="0"/>
          </a:p>
          <a:p>
            <a:pPr marL="0" indent="0" fontAlgn="ctr">
              <a:buNone/>
            </a:pPr>
            <a:endParaRPr lang="en-US" dirty="0"/>
          </a:p>
        </p:txBody>
      </p:sp>
      <p:sp>
        <p:nvSpPr>
          <p:cNvPr id="5" name="Slide Number Placeholder 4">
            <a:extLst>
              <a:ext uri="{FF2B5EF4-FFF2-40B4-BE49-F238E27FC236}">
                <a16:creationId xmlns:a16="http://schemas.microsoft.com/office/drawing/2014/main" id="{FC3FB86A-E9D7-45C3-AEE6-0486C2983033}"/>
              </a:ext>
            </a:extLst>
          </p:cNvPr>
          <p:cNvSpPr>
            <a:spLocks noGrp="1"/>
          </p:cNvSpPr>
          <p:nvPr>
            <p:ph type="sldNum" sz="quarter" idx="12"/>
          </p:nvPr>
        </p:nvSpPr>
        <p:spPr/>
        <p:txBody>
          <a:bodyPr/>
          <a:lstStyle/>
          <a:p>
            <a:fld id="{EBCD8977-B073-4460-AE63-2BD9EC7B16E4}" type="slidenum">
              <a:rPr lang="en-US" smtClean="0"/>
              <a:t>91</a:t>
            </a:fld>
            <a:endParaRPr lang="en-US" dirty="0"/>
          </a:p>
        </p:txBody>
      </p:sp>
      <p:pic>
        <p:nvPicPr>
          <p:cNvPr id="6" name="Picture 5">
            <a:extLst>
              <a:ext uri="{FF2B5EF4-FFF2-40B4-BE49-F238E27FC236}">
                <a16:creationId xmlns:a16="http://schemas.microsoft.com/office/drawing/2014/main" id="{2077DD7D-5E99-4862-818A-521FEE2501E6}"/>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90D5BCFD-8A3B-0855-C3D0-C260157586A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8837FB41-249A-74C1-579F-692CF83C99D2}"/>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97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Section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721489" y="1385904"/>
            <a:ext cx="9012820" cy="4158369"/>
          </a:xfrm>
        </p:spPr>
        <p:txBody>
          <a:bodyPr/>
          <a:lstStyle/>
          <a:p>
            <a:r>
              <a:rPr lang="en-US" b="1" dirty="0"/>
              <a:t>Ultimate goal on Risk Management: </a:t>
            </a:r>
            <a:r>
              <a:rPr lang="en-US" dirty="0"/>
              <a:t>To control the effects of risks  on your business</a:t>
            </a:r>
          </a:p>
          <a:p>
            <a:r>
              <a:rPr lang="en-US" dirty="0"/>
              <a:t> There are four stages for Risk Management:</a:t>
            </a:r>
          </a:p>
          <a:p>
            <a:pPr lvl="1"/>
            <a:r>
              <a:rPr lang="en-US" dirty="0"/>
              <a:t>Risk Identification</a:t>
            </a:r>
          </a:p>
          <a:p>
            <a:pPr lvl="1" fontAlgn="ctr"/>
            <a:r>
              <a:rPr lang="en-US" dirty="0"/>
              <a:t>Risk Evaluation</a:t>
            </a:r>
          </a:p>
          <a:p>
            <a:pPr lvl="1" fontAlgn="ctr"/>
            <a:r>
              <a:rPr lang="en-US" dirty="0"/>
              <a:t>Risk Measurement</a:t>
            </a:r>
          </a:p>
          <a:p>
            <a:pPr lvl="1" fontAlgn="ctr"/>
            <a:r>
              <a:rPr lang="en-US" dirty="0"/>
              <a:t>Risk Control Management and Implementation</a:t>
            </a:r>
          </a:p>
          <a:p>
            <a:pPr fontAlgn="ctr"/>
            <a:r>
              <a:rPr lang="en-US" dirty="0"/>
              <a:t>Risks associated with business can be characterized as internal or external</a:t>
            </a:r>
          </a:p>
          <a:p>
            <a:pPr fontAlgn="ctr"/>
            <a:endParaRPr lang="en-US" dirty="0"/>
          </a:p>
          <a:p>
            <a:pPr lvl="1"/>
            <a:endParaRPr lang="en-US"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92</a:t>
            </a:fld>
            <a:endParaRPr lang="en-US" dirty="0"/>
          </a:p>
        </p:txBody>
      </p:sp>
      <p:pic>
        <p:nvPicPr>
          <p:cNvPr id="6" name="Picture 5">
            <a:extLst>
              <a:ext uri="{FF2B5EF4-FFF2-40B4-BE49-F238E27FC236}">
                <a16:creationId xmlns:a16="http://schemas.microsoft.com/office/drawing/2014/main" id="{3C7BB10C-EE6C-42D4-8589-4A90B6BA07F7}"/>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D8136CF0-F7B3-3179-AE67-AB099977A4A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4" name="Plus Sign 3">
            <a:extLst>
              <a:ext uri="{FF2B5EF4-FFF2-40B4-BE49-F238E27FC236}">
                <a16:creationId xmlns:a16="http://schemas.microsoft.com/office/drawing/2014/main" id="{D1A3F2B4-AF3D-ABB1-FA84-73DBD9A8714F}"/>
              </a:ext>
            </a:extLst>
          </p:cNvPr>
          <p:cNvSpPr/>
          <p:nvPr/>
        </p:nvSpPr>
        <p:spPr>
          <a:xfrm>
            <a:off x="35288" y="22181"/>
            <a:ext cx="274320" cy="27432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197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6F8C-98F6-4344-9DB5-D5FB21E57125}"/>
              </a:ext>
            </a:extLst>
          </p:cNvPr>
          <p:cNvSpPr>
            <a:spLocks noGrp="1"/>
          </p:cNvSpPr>
          <p:nvPr>
            <p:ph type="title"/>
          </p:nvPr>
        </p:nvSpPr>
        <p:spPr>
          <a:xfrm>
            <a:off x="590835" y="2700867"/>
            <a:ext cx="8874443" cy="1826581"/>
          </a:xfrm>
        </p:spPr>
        <p:txBody>
          <a:bodyPr/>
          <a:lstStyle/>
          <a:p>
            <a:r>
              <a:rPr lang="en-US" dirty="0"/>
              <a:t>Resource Guide</a:t>
            </a:r>
          </a:p>
        </p:txBody>
      </p:sp>
      <p:sp>
        <p:nvSpPr>
          <p:cNvPr id="3" name="Text Placeholder 2">
            <a:extLst>
              <a:ext uri="{FF2B5EF4-FFF2-40B4-BE49-F238E27FC236}">
                <a16:creationId xmlns:a16="http://schemas.microsoft.com/office/drawing/2014/main" id="{6ECF858D-EF6C-4F40-85C7-1614602B3527}"/>
              </a:ext>
            </a:extLst>
          </p:cNvPr>
          <p:cNvSpPr>
            <a:spLocks noGrp="1"/>
          </p:cNvSpPr>
          <p:nvPr>
            <p:ph type="body" idx="1"/>
          </p:nvPr>
        </p:nvSpPr>
        <p:spPr>
          <a:xfrm>
            <a:off x="615550" y="4490372"/>
            <a:ext cx="8596668" cy="687109"/>
          </a:xfrm>
        </p:spPr>
        <p:txBody>
          <a:bodyPr/>
          <a:lstStyle/>
          <a:p>
            <a:r>
              <a:rPr lang="en-US" dirty="0"/>
              <a:t>Glossary, Acronym Guide and Additional Resources for More Information</a:t>
            </a:r>
          </a:p>
        </p:txBody>
      </p:sp>
      <p:sp>
        <p:nvSpPr>
          <p:cNvPr id="5" name="Slide Number Placeholder 4">
            <a:extLst>
              <a:ext uri="{FF2B5EF4-FFF2-40B4-BE49-F238E27FC236}">
                <a16:creationId xmlns:a16="http://schemas.microsoft.com/office/drawing/2014/main" id="{942CBD3C-9127-448E-A851-3994FF0B7740}"/>
              </a:ext>
            </a:extLst>
          </p:cNvPr>
          <p:cNvSpPr>
            <a:spLocks noGrp="1"/>
          </p:cNvSpPr>
          <p:nvPr>
            <p:ph type="sldNum" sz="quarter" idx="12"/>
          </p:nvPr>
        </p:nvSpPr>
        <p:spPr/>
        <p:txBody>
          <a:bodyPr/>
          <a:lstStyle/>
          <a:p>
            <a:fld id="{EBCD8977-B073-4460-AE63-2BD9EC7B16E4}" type="slidenum">
              <a:rPr lang="en-US" smtClean="0"/>
              <a:t>93</a:t>
            </a:fld>
            <a:endParaRPr lang="en-US" dirty="0"/>
          </a:p>
        </p:txBody>
      </p:sp>
      <p:pic>
        <p:nvPicPr>
          <p:cNvPr id="6" name="Picture 5">
            <a:extLst>
              <a:ext uri="{FF2B5EF4-FFF2-40B4-BE49-F238E27FC236}">
                <a16:creationId xmlns:a16="http://schemas.microsoft.com/office/drawing/2014/main" id="{347523B5-A683-4983-874F-50F41B4BEF9A}"/>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4A45D61F-4DA5-08EE-6102-1611EE1BB425}"/>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269466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94</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a:t>
            </a:r>
            <a:endParaRPr lang="en-US" sz="2000" dirty="0">
              <a:solidFill>
                <a:srgbClr val="FF0000"/>
              </a:solidFill>
            </a:endParaRPr>
          </a:p>
        </p:txBody>
      </p:sp>
      <p:sp>
        <p:nvSpPr>
          <p:cNvPr id="5" name="TextBox 4"/>
          <p:cNvSpPr txBox="1"/>
          <p:nvPr/>
        </p:nvSpPr>
        <p:spPr>
          <a:xfrm>
            <a:off x="476519" y="882083"/>
            <a:ext cx="9267556" cy="5693866"/>
          </a:xfrm>
          <a:prstGeom prst="rect">
            <a:avLst/>
          </a:prstGeom>
          <a:noFill/>
        </p:spPr>
        <p:txBody>
          <a:bodyPr wrap="square" rtlCol="0">
            <a:spAutoFit/>
          </a:bodyPr>
          <a:lstStyle/>
          <a:p>
            <a:r>
              <a:rPr lang="en-US" sz="1400" b="1" u="sng" dirty="0">
                <a:solidFill>
                  <a:schemeClr val="tx1">
                    <a:lumMod val="75000"/>
                    <a:lumOff val="25000"/>
                  </a:schemeClr>
                </a:solidFill>
              </a:rPr>
              <a:t>Access Control (AC): </a:t>
            </a:r>
            <a:r>
              <a:rPr lang="en-US" sz="1400" dirty="0">
                <a:solidFill>
                  <a:schemeClr val="tx1">
                    <a:lumMod val="75000"/>
                    <a:lumOff val="25000"/>
                  </a:schemeClr>
                </a:solidFill>
              </a:rPr>
              <a:t>The process of granting or denying specific requests to: </a:t>
            </a:r>
          </a:p>
          <a:p>
            <a:pPr marL="285750" indent="-285750">
              <a:buFont typeface="Arial" panose="020B0604020202020204" pitchFamily="34" charset="0"/>
              <a:buChar char="•"/>
            </a:pPr>
            <a:r>
              <a:rPr lang="en-US" sz="1400" dirty="0">
                <a:solidFill>
                  <a:schemeClr val="tx1">
                    <a:lumMod val="75000"/>
                    <a:lumOff val="25000"/>
                  </a:schemeClr>
                </a:solidFill>
              </a:rPr>
              <a:t>obtain and use information and related information processing services; and </a:t>
            </a:r>
          </a:p>
          <a:p>
            <a:pPr marL="285750" indent="-285750">
              <a:buFont typeface="Arial" panose="020B0604020202020204" pitchFamily="34" charset="0"/>
              <a:buChar char="•"/>
            </a:pPr>
            <a:r>
              <a:rPr lang="en-US" sz="1400" dirty="0">
                <a:solidFill>
                  <a:schemeClr val="tx1">
                    <a:lumMod val="75000"/>
                    <a:lumOff val="25000"/>
                  </a:schemeClr>
                </a:solidFill>
              </a:rPr>
              <a:t>enter specific physical facilities (e.g., federal buildings, military establishments, border crossing entrances).</a:t>
            </a:r>
          </a:p>
          <a:p>
            <a:r>
              <a:rPr lang="en-US" sz="1400" dirty="0">
                <a:solidFill>
                  <a:schemeClr val="tx1">
                    <a:lumMod val="75000"/>
                    <a:lumOff val="25000"/>
                  </a:schemeClr>
                </a:solidFill>
              </a:rPr>
              <a:t>Source: FIPS 201, CNSSI 4009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Advanced Persistent Threat (APT): </a:t>
            </a:r>
            <a:r>
              <a:rPr lang="en-US" sz="1400" dirty="0">
                <a:solidFill>
                  <a:schemeClr val="tx1">
                    <a:lumMod val="75000"/>
                    <a:lumOff val="25000"/>
                  </a:schemeClr>
                </a:solidFill>
              </a:rPr>
              <a:t>An adversary that possesses sophisticated levels of expertise and significant resources which allow it to create opportunities to achieve its objectives by using multiple attack vectors (e.g., cyber, physical, and deception). These objectives typically include establishing and extending footholds within the information technology infrastructure of the targeted organizations for purposes of exfiltrating information, undermining or impeding critical aspects of a mission, program, or organization; or positioning itself to carry out these objectives in the future. The advanced persistent threat:</a:t>
            </a:r>
          </a:p>
          <a:p>
            <a:pPr marL="285750" indent="-285750">
              <a:buFont typeface="Arial" panose="020B0604020202020204" pitchFamily="34" charset="0"/>
              <a:buChar char="•"/>
            </a:pPr>
            <a:r>
              <a:rPr lang="en-US" sz="1400" dirty="0">
                <a:solidFill>
                  <a:schemeClr val="tx1">
                    <a:lumMod val="75000"/>
                    <a:lumOff val="25000"/>
                  </a:schemeClr>
                </a:solidFill>
              </a:rPr>
              <a:t>pursues its objectives repeatedly over an extended period of time,</a:t>
            </a:r>
          </a:p>
          <a:p>
            <a:pPr marL="285750" indent="-285750">
              <a:buFont typeface="Arial" panose="020B0604020202020204" pitchFamily="34" charset="0"/>
              <a:buChar char="•"/>
            </a:pPr>
            <a:r>
              <a:rPr lang="en-US" sz="1400" dirty="0">
                <a:solidFill>
                  <a:schemeClr val="tx1">
                    <a:lumMod val="75000"/>
                    <a:lumOff val="25000"/>
                  </a:schemeClr>
                </a:solidFill>
              </a:rPr>
              <a:t>adapts to defenders’ efforts to resist it, and</a:t>
            </a:r>
          </a:p>
          <a:p>
            <a:pPr marL="285750" indent="-285750">
              <a:buFont typeface="Arial" panose="020B0604020202020204" pitchFamily="34" charset="0"/>
              <a:buChar char="•"/>
            </a:pPr>
            <a:r>
              <a:rPr lang="en-US" sz="1400" dirty="0">
                <a:solidFill>
                  <a:schemeClr val="tx1">
                    <a:lumMod val="75000"/>
                    <a:lumOff val="25000"/>
                  </a:schemeClr>
                </a:solidFill>
              </a:rPr>
              <a:t>is determined to maintain the level of interaction needed to execute its objectives.</a:t>
            </a:r>
          </a:p>
          <a:p>
            <a:r>
              <a:rPr lang="en-US" sz="1400" dirty="0">
                <a:solidFill>
                  <a:schemeClr val="tx1">
                    <a:lumMod val="75000"/>
                    <a:lumOff val="25000"/>
                  </a:schemeClr>
                </a:solidFill>
              </a:rPr>
              <a:t>Source: NIST SP 800-39</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Affirming Official: </a:t>
            </a:r>
            <a:r>
              <a:rPr lang="en-US" sz="1400" dirty="0">
                <a:solidFill>
                  <a:schemeClr val="tx1">
                    <a:lumMod val="75000"/>
                    <a:lumOff val="25000"/>
                  </a:schemeClr>
                </a:solidFill>
              </a:rPr>
              <a:t>The senior level representative from within each Organization Seeking Assessment (OSA) who is responsible for ensuring the OSA's compliance with the CMMC Program requirements and has the authority to affirm the OSA's continuing compliance with the specified security requirements for their respective organizations. (CMMC-custom term, Source</a:t>
            </a:r>
            <a:r>
              <a:rPr lang="en-US" sz="1400" dirty="0">
                <a:solidFill>
                  <a:schemeClr val="tx1">
                    <a:lumMod val="75000"/>
                    <a:lumOff val="25000"/>
                  </a:schemeClr>
                </a:solidFill>
                <a:latin typeface="+mn-lt"/>
              </a:rPr>
              <a:t>: </a:t>
            </a:r>
            <a:r>
              <a:rPr lang="en-US" sz="1400" dirty="0">
                <a:latin typeface="+mn-lt"/>
                <a:hlinkClick r:id="rId3"/>
              </a:rPr>
              <a:t>32 CFR </a:t>
            </a:r>
            <a:r>
              <a:rPr lang="en-US" sz="1400" i="0" u="none" strike="noStrike" baseline="0" dirty="0">
                <a:latin typeface="+mn-lt"/>
                <a:hlinkClick r:id="rId3"/>
              </a:rPr>
              <a:t>§ 170.4</a:t>
            </a:r>
            <a:r>
              <a:rPr lang="en-US" sz="1400" dirty="0"/>
              <a:t>)</a:t>
            </a:r>
          </a:p>
          <a:p>
            <a:endParaRPr lang="en-US" sz="1400" b="1" u="sng" dirty="0"/>
          </a:p>
          <a:p>
            <a:r>
              <a:rPr lang="en-US" sz="1400" b="1" u="sng" dirty="0">
                <a:solidFill>
                  <a:schemeClr val="tx1">
                    <a:lumMod val="75000"/>
                    <a:lumOff val="25000"/>
                  </a:schemeClr>
                </a:solidFill>
              </a:rPr>
              <a:t>Assessment: </a:t>
            </a:r>
            <a:r>
              <a:rPr lang="en-US" sz="1400" dirty="0">
                <a:solidFill>
                  <a:schemeClr val="tx1">
                    <a:lumMod val="75000"/>
                    <a:lumOff val="25000"/>
                  </a:schemeClr>
                </a:solidFill>
              </a:rPr>
              <a:t>The testing or evaluation of security controls to determine the extent to which the controls are implemented correctly, operating as intended, and producing the desired outcome with respect to meeting the security requirements for an information system or organization. Source: NIST SP 800-37 Rev. 2 </a:t>
            </a:r>
          </a:p>
          <a:p>
            <a:endParaRPr lang="en-US" sz="1400" dirty="0"/>
          </a:p>
        </p:txBody>
      </p:sp>
      <p:pic>
        <p:nvPicPr>
          <p:cNvPr id="6" name="Picture 5">
            <a:extLst>
              <a:ext uri="{FF2B5EF4-FFF2-40B4-BE49-F238E27FC236}">
                <a16:creationId xmlns:a16="http://schemas.microsoft.com/office/drawing/2014/main" id="{1BC949FF-4DD2-472A-9896-0A7E5557A66D}"/>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TextBox 6">
            <a:extLst>
              <a:ext uri="{FF2B5EF4-FFF2-40B4-BE49-F238E27FC236}">
                <a16:creationId xmlns:a16="http://schemas.microsoft.com/office/drawing/2014/main" id="{26717E30-3478-4AD6-84F7-53B84F1E8CBD}"/>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7F2EAB22-0DA1-AC40-0335-CD4721F1D53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8796336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95</a:t>
            </a:fld>
            <a:endParaRPr lang="en-US" dirty="0"/>
          </a:p>
        </p:txBody>
      </p:sp>
      <p:sp>
        <p:nvSpPr>
          <p:cNvPr id="4"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sp>
        <p:nvSpPr>
          <p:cNvPr id="5" name="TextBox 4"/>
          <p:cNvSpPr txBox="1"/>
          <p:nvPr/>
        </p:nvSpPr>
        <p:spPr>
          <a:xfrm>
            <a:off x="476518" y="823453"/>
            <a:ext cx="10150293" cy="5262979"/>
          </a:xfrm>
          <a:prstGeom prst="rect">
            <a:avLst/>
          </a:prstGeom>
          <a:noFill/>
        </p:spPr>
        <p:txBody>
          <a:bodyPr wrap="square" rtlCol="0">
            <a:spAutoFit/>
          </a:bodyPr>
          <a:lstStyle/>
          <a:p>
            <a:r>
              <a:rPr lang="en-US" sz="1400" b="1" u="sng" dirty="0">
                <a:solidFill>
                  <a:schemeClr val="tx1">
                    <a:lumMod val="75000"/>
                    <a:lumOff val="25000"/>
                  </a:schemeClr>
                </a:solidFill>
              </a:rPr>
              <a:t>Audit and Accountability (AU): </a:t>
            </a:r>
            <a:r>
              <a:rPr lang="en-US" sz="1400" dirty="0">
                <a:solidFill>
                  <a:schemeClr val="tx1">
                    <a:lumMod val="75000"/>
                    <a:lumOff val="25000"/>
                  </a:schemeClr>
                </a:solidFill>
              </a:rPr>
              <a:t>Companies should create, protect, and retain system audit records to the extent needed to enable the monitoring, analysis, investigation, and reporting of unlawful, unauthorized, or inappropriate system activity and ensure that the actions of users can be uniquely traced to those users so they can be held accountable.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Availability: </a:t>
            </a:r>
            <a:r>
              <a:rPr lang="en-US" sz="1400" dirty="0">
                <a:solidFill>
                  <a:schemeClr val="tx1">
                    <a:lumMod val="75000"/>
                    <a:lumOff val="25000"/>
                  </a:schemeClr>
                </a:solidFill>
              </a:rPr>
              <a:t>Ensuring timely and reliable access to and use of information. Timely, reliable access to data and information services for authorized users. Source: CNSSI 4009</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Awareness and Training (AT): </a:t>
            </a:r>
            <a:r>
              <a:rPr lang="en-US" sz="1400" dirty="0">
                <a:solidFill>
                  <a:schemeClr val="tx1">
                    <a:lumMod val="75000"/>
                    <a:lumOff val="25000"/>
                  </a:schemeClr>
                </a:solidFill>
              </a:rPr>
              <a:t>The purpose of information security awareness, training, and education is to enhance security by raising awareness of the need to protect system resources, developing skills and knowledge so system users can perform their jobs more securely, and building in-depth knowledge as needed to design, implement, or operate security programs for organizations and systems. Source*</a:t>
            </a:r>
            <a:endParaRPr lang="en-US" sz="1400" b="1"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Confidentiality: </a:t>
            </a:r>
            <a:r>
              <a:rPr lang="en-US" sz="1400" dirty="0">
                <a:solidFill>
                  <a:schemeClr val="tx1">
                    <a:lumMod val="75000"/>
                    <a:lumOff val="25000"/>
                  </a:schemeClr>
                </a:solidFill>
              </a:rPr>
              <a:t>Preserving authorized restrictions on information access and disclosure, including means for protecting personal privacy and proprietary information. Source: 44 U.S. Code Sec 3542</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Configuration Management (CM): </a:t>
            </a:r>
            <a:r>
              <a:rPr lang="en-US" sz="1400" dirty="0">
                <a:solidFill>
                  <a:schemeClr val="tx1">
                    <a:lumMod val="75000"/>
                    <a:lumOff val="25000"/>
                  </a:schemeClr>
                </a:solidFill>
              </a:rPr>
              <a:t>A collection of activities focused on establishing and maintaining the integrity of information technology products and systems, through control of processes for initializing, changing, and monitoring the configurations of those products and systems throughout the system development life cycle. Source: NIST SP 800-53 Rev 5</a:t>
            </a:r>
            <a:endParaRPr lang="en-US" sz="1400" b="1" u="sng"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Controlled Unclassified Information (CUI): </a:t>
            </a:r>
            <a:r>
              <a:rPr lang="en-US" sz="1400" dirty="0">
                <a:solidFill>
                  <a:schemeClr val="tx1">
                    <a:lumMod val="75000"/>
                    <a:lumOff val="25000"/>
                  </a:schemeClr>
                </a:solidFill>
              </a:rPr>
              <a:t>Information that requires safeguarding or dissemination controls pursuant to and consistent with law, regulations, and government-wide policies, excluding information that is classified under Executive Order 13526, Classified National Security Information, December 29, 2009, or any predecessor or successor order, or the Atomic Energy Act of 1954, as amended. Source: E.O. 13556 (adapted)</a:t>
            </a:r>
          </a:p>
          <a:p>
            <a:endParaRPr lang="en-US" sz="1400" b="1" u="sng" dirty="0">
              <a:solidFill>
                <a:schemeClr val="tx1">
                  <a:lumMod val="75000"/>
                  <a:lumOff val="25000"/>
                </a:schemeClr>
              </a:solidFill>
            </a:endParaRPr>
          </a:p>
        </p:txBody>
      </p:sp>
      <p:pic>
        <p:nvPicPr>
          <p:cNvPr id="6" name="Picture 5">
            <a:extLst>
              <a:ext uri="{FF2B5EF4-FFF2-40B4-BE49-F238E27FC236}">
                <a16:creationId xmlns:a16="http://schemas.microsoft.com/office/drawing/2014/main" id="{A3BDC1D9-42EC-49A3-BA49-5D665224124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FFB11593-1D77-4A85-4D08-A5329FE6E6F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
        <p:nvSpPr>
          <p:cNvPr id="8" name="TextBox 7">
            <a:extLst>
              <a:ext uri="{FF2B5EF4-FFF2-40B4-BE49-F238E27FC236}">
                <a16:creationId xmlns:a16="http://schemas.microsoft.com/office/drawing/2014/main" id="{FF55D8B4-E5F8-7FC9-C635-6FBCEBFD77D5}"/>
              </a:ext>
            </a:extLst>
          </p:cNvPr>
          <p:cNvSpPr txBox="1"/>
          <p:nvPr/>
        </p:nvSpPr>
        <p:spPr>
          <a:xfrm>
            <a:off x="3473450" y="6076778"/>
            <a:ext cx="5695950" cy="784830"/>
          </a:xfrm>
          <a:prstGeom prst="rect">
            <a:avLst/>
          </a:prstGeom>
          <a:noFill/>
        </p:spPr>
        <p:txBody>
          <a:bodyPr wrap="square" rtlCol="0">
            <a:spAutoFit/>
          </a:bodyPr>
          <a:lstStyle/>
          <a:p>
            <a:r>
              <a:rPr lang="en-US" sz="900" dirty="0"/>
              <a:t>*</a:t>
            </a:r>
            <a:r>
              <a:rPr lang="en-US" sz="900" dirty="0">
                <a:effectLst/>
              </a:rPr>
              <a:t>https://www.acq.osd.mil/asda/dpc/cp/cyber/docs/safeguarding/DoD-Guidance-for-Reviewing-System-Security-Plans-and-the-NIST-SP-800-11-6-2018.pdf</a:t>
            </a:r>
          </a:p>
          <a:p>
            <a:endParaRPr lang="en-US" sz="900" dirty="0">
              <a:effectLst/>
            </a:endParaRPr>
          </a:p>
          <a:p>
            <a:r>
              <a:rPr lang="en-US" sz="900" dirty="0"/>
              <a:t>Source: </a:t>
            </a:r>
            <a:r>
              <a:rPr lang="en-US" sz="900" dirty="0">
                <a:effectLst/>
              </a:rPr>
              <a:t>CMMC Glossary, </a:t>
            </a:r>
            <a:r>
              <a:rPr lang="en-US" sz="9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900" dirty="0">
                <a:solidFill>
                  <a:schemeClr val="tx1">
                    <a:lumMod val="75000"/>
                    <a:lumOff val="25000"/>
                  </a:schemeClr>
                </a:solidFill>
              </a:rPr>
              <a:t> </a:t>
            </a:r>
          </a:p>
        </p:txBody>
      </p:sp>
    </p:spTree>
    <p:extLst>
      <p:ext uri="{BB962C8B-B14F-4D97-AF65-F5344CB8AC3E}">
        <p14:creationId xmlns:p14="http://schemas.microsoft.com/office/powerpoint/2010/main" val="40215553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96</a:t>
            </a:fld>
            <a:endParaRPr lang="en-US" dirty="0"/>
          </a:p>
        </p:txBody>
      </p:sp>
      <p:sp>
        <p:nvSpPr>
          <p:cNvPr id="5" name="TextBox 4"/>
          <p:cNvSpPr txBox="1"/>
          <p:nvPr/>
        </p:nvSpPr>
        <p:spPr>
          <a:xfrm>
            <a:off x="476518" y="991672"/>
            <a:ext cx="9257417" cy="4739759"/>
          </a:xfrm>
          <a:prstGeom prst="rect">
            <a:avLst/>
          </a:prstGeom>
          <a:noFill/>
        </p:spPr>
        <p:txBody>
          <a:bodyPr wrap="square" rtlCol="0">
            <a:spAutoFit/>
          </a:bodyPr>
          <a:lstStyle/>
          <a:p>
            <a:r>
              <a:rPr lang="en-US" sz="1400" b="1" u="sng" dirty="0">
                <a:solidFill>
                  <a:schemeClr val="tx1">
                    <a:lumMod val="75000"/>
                    <a:lumOff val="25000"/>
                  </a:schemeClr>
                </a:solidFill>
              </a:rPr>
              <a:t>Contractor (Defense Contractor):  </a:t>
            </a:r>
            <a:r>
              <a:rPr lang="en-US" sz="1400" dirty="0">
                <a:solidFill>
                  <a:schemeClr val="tx1">
                    <a:lumMod val="75000"/>
                    <a:lumOff val="25000"/>
                  </a:schemeClr>
                </a:solidFill>
              </a:rPr>
              <a:t>Any individual, firm, corporation, partnership, association, or other legal non-Federal entity that enters into a contract directly with the DoD to furnish services, supplies, or construction. Source: 32 C.F.R. 158.3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Covered Defense Information (CDI): </a:t>
            </a:r>
            <a:r>
              <a:rPr lang="en-US" sz="1400" dirty="0">
                <a:solidFill>
                  <a:schemeClr val="tx1">
                    <a:lumMod val="75000"/>
                    <a:lumOff val="25000"/>
                  </a:schemeClr>
                </a:solidFill>
              </a:rPr>
              <a:t>A term used to identify information that requires protection under DFARS Clause 252.204-7012. Unclassified controlled technical information (CTI) or other information, as described in the CUI Registry, that requires safeguarding or dissemination controls pursuant to and consistent with law, regulations, and Government wide policies and is:</a:t>
            </a:r>
          </a:p>
          <a:p>
            <a:pPr marL="285750" indent="-285750">
              <a:buFont typeface="Arial" panose="020B0604020202020204" pitchFamily="34" charset="0"/>
              <a:buChar char="•"/>
            </a:pPr>
            <a:r>
              <a:rPr lang="en-US" sz="1400" dirty="0">
                <a:solidFill>
                  <a:schemeClr val="tx1">
                    <a:lumMod val="75000"/>
                    <a:lumOff val="25000"/>
                  </a:schemeClr>
                </a:solidFill>
              </a:rPr>
              <a:t>Marked or otherwise identified in the contract, task order, or delivery order and provided to contractor by or on behalf of, DoD in support of the performance of the contract; OR</a:t>
            </a:r>
          </a:p>
          <a:p>
            <a:pPr marL="285750" indent="-285750">
              <a:buFont typeface="Arial" panose="020B0604020202020204" pitchFamily="34" charset="0"/>
              <a:buChar char="•"/>
            </a:pPr>
            <a:r>
              <a:rPr lang="en-US" sz="1400" dirty="0">
                <a:solidFill>
                  <a:schemeClr val="tx1">
                    <a:lumMod val="75000"/>
                    <a:lumOff val="25000"/>
                  </a:schemeClr>
                </a:solidFill>
              </a:rPr>
              <a:t>Collected, developed, received, transmitted, used, or stored by—or on behalf of—the contractor in support of the performance of the contract.</a:t>
            </a:r>
          </a:p>
          <a:p>
            <a:r>
              <a:rPr lang="en-US" sz="1400" dirty="0">
                <a:solidFill>
                  <a:schemeClr val="tx1">
                    <a:lumMod val="75000"/>
                    <a:lumOff val="25000"/>
                  </a:schemeClr>
                </a:solidFill>
              </a:rPr>
              <a:t>Source: DFARS Clause 252.204-7012</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The Cyber Accreditation Body: </a:t>
            </a:r>
            <a:r>
              <a:rPr lang="en-US" sz="1400" dirty="0">
                <a:solidFill>
                  <a:schemeClr val="tx1">
                    <a:lumMod val="75000"/>
                    <a:lumOff val="25000"/>
                  </a:schemeClr>
                </a:solidFill>
              </a:rPr>
              <a:t>The Cyber AB is the official accreditation body of the Cybersecurity Maturity Model Certification (CMMC) Ecosystem and the sole authorized non-governmental partner of the U.S. Department of Defense in implementing and overseeing the CMMC conformance regime</a:t>
            </a:r>
            <a:endParaRPr lang="en-US" sz="1400" b="1" u="sng"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18021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97</a:t>
            </a:fld>
            <a:endParaRPr lang="en-US" dirty="0"/>
          </a:p>
        </p:txBody>
      </p:sp>
      <p:sp>
        <p:nvSpPr>
          <p:cNvPr id="5" name="TextBox 4"/>
          <p:cNvSpPr txBox="1"/>
          <p:nvPr/>
        </p:nvSpPr>
        <p:spPr>
          <a:xfrm>
            <a:off x="476518" y="991672"/>
            <a:ext cx="9257417" cy="8248412"/>
          </a:xfrm>
          <a:prstGeom prst="rect">
            <a:avLst/>
          </a:prstGeom>
          <a:noFill/>
        </p:spPr>
        <p:txBody>
          <a:bodyPr wrap="square" rtlCol="0">
            <a:spAutoFit/>
          </a:bodyPr>
          <a:lstStyle/>
          <a:p>
            <a:r>
              <a:rPr lang="en-US" sz="1400" b="1" u="sng" dirty="0">
                <a:solidFill>
                  <a:schemeClr val="tx1">
                    <a:lumMod val="75000"/>
                    <a:lumOff val="25000"/>
                  </a:schemeClr>
                </a:solidFill>
              </a:rPr>
              <a:t>Cybersecurity: </a:t>
            </a:r>
            <a:r>
              <a:rPr lang="en-US" sz="1400" dirty="0">
                <a:solidFill>
                  <a:schemeClr val="tx1">
                    <a:lumMod val="75000"/>
                    <a:lumOff val="25000"/>
                  </a:schemeClr>
                </a:solidFill>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Cybersecurity Maturity Model Certification</a:t>
            </a:r>
            <a:r>
              <a:rPr lang="en-US" sz="1400" dirty="0">
                <a:solidFill>
                  <a:schemeClr val="tx1">
                    <a:lumMod val="75000"/>
                    <a:lumOff val="25000"/>
                  </a:schemeClr>
                </a:solidFill>
              </a:rPr>
              <a:t>: </a:t>
            </a:r>
            <a:r>
              <a:rPr lang="en-US" sz="1400" b="0" i="0" kern="1200" dirty="0">
                <a:solidFill>
                  <a:schemeClr val="tx1">
                    <a:lumMod val="75000"/>
                    <a:lumOff val="25000"/>
                  </a:schemeClr>
                </a:solidFill>
                <a:effectLst/>
                <a:latin typeface="+mn-lt"/>
                <a:ea typeface="+mn-ea"/>
                <a:cs typeface="+mn-cs"/>
              </a:rPr>
              <a:t>Set of standards established by the DoD against which an OSC is to be assessed.</a:t>
            </a:r>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Assessment Process: </a:t>
            </a:r>
            <a:r>
              <a:rPr lang="en-US" sz="1400" b="0" i="0" kern="1200" dirty="0">
                <a:solidFill>
                  <a:schemeClr val="tx1">
                    <a:lumMod val="75000"/>
                    <a:lumOff val="25000"/>
                  </a:schemeClr>
                </a:solidFill>
                <a:effectLst/>
                <a:latin typeface="+mn-lt"/>
                <a:ea typeface="+mn-ea"/>
                <a:cs typeface="+mn-cs"/>
              </a:rPr>
              <a:t>Provides procedures and guidance for CMMC C3PAOs conducting official CMMC Assessments of organizations seeking CMMC certification.</a:t>
            </a:r>
          </a:p>
          <a:p>
            <a:endParaRPr lang="en-US" sz="1400" dirty="0">
              <a:solidFill>
                <a:schemeClr val="tx1">
                  <a:lumMod val="75000"/>
                  <a:lumOff val="25000"/>
                </a:schemeClr>
              </a:solidFill>
            </a:endParaRPr>
          </a:p>
          <a:p>
            <a:r>
              <a:rPr lang="en-US" sz="1400" b="1" u="sng" kern="1200" dirty="0">
                <a:solidFill>
                  <a:schemeClr val="tx1">
                    <a:lumMod val="75000"/>
                    <a:lumOff val="25000"/>
                  </a:schemeClr>
                </a:solidFill>
                <a:effectLst/>
                <a:latin typeface="+mn-lt"/>
                <a:ea typeface="+mn-ea"/>
                <a:cs typeface="+mn-cs"/>
              </a:rPr>
              <a:t>CMMC Assessors and Instructors Certification Organization (CAICO): </a:t>
            </a:r>
            <a:r>
              <a:rPr lang="en-US" sz="1400" dirty="0">
                <a:solidFill>
                  <a:schemeClr val="tx1">
                    <a:lumMod val="75000"/>
                    <a:lumOff val="25000"/>
                  </a:schemeClr>
                </a:solidFill>
              </a:rPr>
              <a:t>The CAICO is the dedicated CMMC entity facilitating the training, examination, and professional certification for individuals within the CMMC Ecosystem. The CAICO is a wholly owned subsidiary of the CMMC Accreditation Body, Inc. and operates as a nonprofit organization with federal tax-exempt status.</a:t>
            </a:r>
          </a:p>
          <a:p>
            <a:endParaRPr lang="en-US" sz="1400" b="1" u="sng" dirty="0">
              <a:solidFill>
                <a:schemeClr val="tx1">
                  <a:lumMod val="75000"/>
                  <a:lumOff val="25000"/>
                </a:schemeClr>
              </a:solidFill>
            </a:endParaRPr>
          </a:p>
          <a:p>
            <a:r>
              <a:rPr lang="en-US" sz="1400" b="1" u="sng" dirty="0">
                <a:solidFill>
                  <a:schemeClr val="tx1">
                    <a:lumMod val="75000"/>
                    <a:lumOff val="25000"/>
                  </a:schemeClr>
                </a:solidFill>
              </a:rPr>
              <a:t>CMMC Third Party Assessment Organization (C3PAO): </a:t>
            </a:r>
            <a:r>
              <a:rPr lang="en-US" sz="1400" dirty="0">
                <a:solidFill>
                  <a:schemeClr val="tx1">
                    <a:lumMod val="75000"/>
                    <a:lumOff val="25000"/>
                  </a:schemeClr>
                </a:solidFill>
              </a:rPr>
              <a:t>n Entity that is certified to be contracted to and OSC to provide consultative advice OR certified assessments.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Assessor (CCA): </a:t>
            </a:r>
            <a:r>
              <a:rPr lang="en-US" sz="1400" b="0" i="0" dirty="0">
                <a:solidFill>
                  <a:schemeClr val="tx1">
                    <a:lumMod val="75000"/>
                    <a:lumOff val="25000"/>
                  </a:schemeClr>
                </a:solidFill>
                <a:effectLst/>
                <a:latin typeface="+mn-lt"/>
              </a:rPr>
              <a:t>A person who has successfully completed all certification program requirements as outlined by the CAICO for becoming a Level 2 CMMC Assessor. A Provisional Assessor (PA) will become a CCP and then a CCA by passing the associated certification exam(s).</a:t>
            </a:r>
          </a:p>
          <a:p>
            <a:endParaRPr lang="en-US" sz="1400" dirty="0">
              <a:solidFill>
                <a:schemeClr val="tx1">
                  <a:lumMod val="75000"/>
                  <a:lumOff val="25000"/>
                </a:schemeClr>
              </a:solidFill>
            </a:endParaRPr>
          </a:p>
          <a:p>
            <a:r>
              <a:rPr lang="en-US" sz="1400" b="1" u="sng" dirty="0">
                <a:solidFill>
                  <a:schemeClr val="tx1">
                    <a:lumMod val="75000"/>
                    <a:lumOff val="25000"/>
                  </a:schemeClr>
                </a:solidFill>
              </a:rPr>
              <a:t>CMMC Certified Professional (CCP): </a:t>
            </a:r>
            <a:r>
              <a:rPr lang="en-US" sz="1400" b="0" i="0" kern="1200" dirty="0">
                <a:solidFill>
                  <a:schemeClr val="tx1">
                    <a:lumMod val="75000"/>
                    <a:lumOff val="25000"/>
                  </a:schemeClr>
                </a:solidFill>
                <a:effectLst/>
                <a:latin typeface="+mn-lt"/>
                <a:ea typeface="+mn-ea"/>
                <a:cs typeface="+mn-cs"/>
              </a:rPr>
              <a:t>A person who has successfully completed all certification program requirements as outlined by the CAICO for becoming a Level 1 CMMC Assessor.</a:t>
            </a:r>
            <a:endParaRPr lang="en-US" sz="1400" dirty="0">
              <a:solidFill>
                <a:schemeClr val="tx1">
                  <a:lumMod val="75000"/>
                  <a:lumOff val="25000"/>
                </a:schemeClr>
              </a:solidFill>
            </a:endParaRPr>
          </a:p>
          <a:p>
            <a:endParaRPr lang="en-US" sz="1400" dirty="0">
              <a:solidFill>
                <a:schemeClr val="tx1">
                  <a:lumMod val="75000"/>
                  <a:lumOff val="25000"/>
                </a:schemeClr>
              </a:solidFill>
              <a:latin typeface="+mn-lt"/>
            </a:endParaRPr>
          </a:p>
          <a:p>
            <a:endParaRPr lang="en-US" sz="1400" dirty="0">
              <a:solidFill>
                <a:schemeClr val="tx1">
                  <a:lumMod val="75000"/>
                  <a:lumOff val="25000"/>
                </a:schemeClr>
              </a:solidFill>
            </a:endParaRPr>
          </a:p>
          <a:p>
            <a:endParaRPr lang="en-US" sz="1400" b="1" u="sng"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4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dirty="0">
              <a:solidFill>
                <a:schemeClr val="tx1">
                  <a:lumMod val="75000"/>
                  <a:lumOff val="25000"/>
                </a:schemeClr>
              </a:solidFill>
            </a:endParaRPr>
          </a:p>
          <a:p>
            <a:endParaRPr lang="en-US" sz="1600" b="1" u="sng" kern="0" dirty="0">
              <a:solidFill>
                <a:schemeClr val="tx1">
                  <a:lumMod val="75000"/>
                  <a:lumOff val="25000"/>
                </a:schemeClr>
              </a:solidFill>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4095400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8977-B073-4460-AE63-2BD9EC7B16E4}" type="slidenum">
              <a:rPr kumimoji="0" lang="en-US" sz="900" b="0" i="0" u="none" strike="noStrike" kern="1200" cap="none" spc="0" normalizeH="0" baseline="0" noProof="0" smtClean="0">
                <a:ln>
                  <a:noFill/>
                </a:ln>
                <a:solidFill>
                  <a:srgbClr val="00206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9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
        <p:nvSpPr>
          <p:cNvPr id="5" name="TextBox 4"/>
          <p:cNvSpPr txBox="1"/>
          <p:nvPr/>
        </p:nvSpPr>
        <p:spPr>
          <a:xfrm>
            <a:off x="476518" y="991672"/>
            <a:ext cx="9257417" cy="84638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Cybersecurity: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Cybersecurity Maturity Model Certification</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Set of standards established by the DoD against which an OSC is to be assessed.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Unique Identifier (UID):</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10 alpha-numeric characters assigned to each CMMC assessment and reflected in the Supplier Performance Risk System (SPRS) for each contractor information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Assessment Process: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Provides procedures and guidance for CMMC C3PAOs conducting official CMMC Assessments of organizations seeking CMMC certification.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Assessors and Instructors Certification Organization (CAICO):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CAICO is the dedicated CMMC entity facilitating the training, examination, and professional certification for individuals within the CMMC Ecosystem. The CAICO is a wholly owned subsidiary of the CMMC Accreditation Body, Inc. and operates as a nonprofit organization with federal tax-exempt status.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Third Party Assessment Organization (C3PAO):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 Entity that is certified to be contracted to and OSC to provide consultative advice OR certified assessments.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CMMC Certified Assessor (CCA):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person who has successfully completed all certification program requirements as outlined by the CAICO for becoming a Level 2 CMMC Assessor. A Provisional Assessor (PA) will become a CCP and then a CCA by passing the associated certification exam(s).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prstClr val="black"/>
                </a:solidFill>
                <a:effectLst/>
                <a:uLnTx/>
                <a:uFillTx/>
                <a:latin typeface="Trebuchet MS" panose="020B0603020202020204"/>
                <a:ea typeface="+mj-ea"/>
                <a:cs typeface="+mj-cs"/>
              </a:rPr>
              <a:t>Glossary (cont’d)</a:t>
            </a:r>
            <a:endParaRPr kumimoji="0" lang="en-US" sz="2000" b="0" i="0" u="none" strike="noStrike" kern="1200" cap="none" spc="0" normalizeH="0" baseline="0" noProof="0" dirty="0">
              <a:ln>
                <a:noFill/>
              </a:ln>
              <a:solidFill>
                <a:srgbClr val="FF0000"/>
              </a:solidFill>
              <a:effectLst/>
              <a:uLnTx/>
              <a:uFillTx/>
              <a:latin typeface="Trebuchet MS" panose="020B0603020202020204"/>
              <a:ea typeface="+mj-ea"/>
              <a:cs typeface="+mj-cs"/>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Source: CMMC Glossary, </a:t>
            </a:r>
            <a:r>
              <a:rPr kumimoji="0" lang="en-US" sz="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Times New Roman" panose="02020603050405020304" pitchFamily="18" charset="0"/>
              </a:rPr>
              <a:t>https://dodcio.defense.gov/Portals/0/Documents/CMMC/Glossary_MasterV2.0_FINAL_202111217_508.pdf</a:t>
            </a:r>
            <a:r>
              <a:rPr kumimoji="0" lang="en-US"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Cyber/CMMC Training</a:t>
            </a:r>
          </a:p>
        </p:txBody>
      </p:sp>
    </p:spTree>
    <p:extLst>
      <p:ext uri="{BB962C8B-B14F-4D97-AF65-F5344CB8AC3E}">
        <p14:creationId xmlns:p14="http://schemas.microsoft.com/office/powerpoint/2010/main" val="36597404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CD8977-B073-4460-AE63-2BD9EC7B16E4}" type="slidenum">
              <a:rPr lang="en-US" smtClean="0"/>
              <a:t>99</a:t>
            </a:fld>
            <a:endParaRPr lang="en-US" dirty="0"/>
          </a:p>
        </p:txBody>
      </p:sp>
      <p:sp>
        <p:nvSpPr>
          <p:cNvPr id="5" name="TextBox 4"/>
          <p:cNvSpPr txBox="1"/>
          <p:nvPr/>
        </p:nvSpPr>
        <p:spPr>
          <a:xfrm>
            <a:off x="476518" y="991672"/>
            <a:ext cx="9257417" cy="7632859"/>
          </a:xfrm>
          <a:prstGeom prst="rect">
            <a:avLst/>
          </a:prstGeom>
          <a:noFill/>
        </p:spPr>
        <p:txBody>
          <a:bodyPr wrap="square" rtlCol="0">
            <a:spAutoFit/>
          </a:bodyPr>
          <a:lstStyle/>
          <a:p>
            <a:r>
              <a:rPr lang="en-US" sz="1400" b="1" u="sng" dirty="0">
                <a:solidFill>
                  <a:schemeClr val="tx1">
                    <a:lumMod val="75000"/>
                    <a:lumOff val="25000"/>
                  </a:schemeClr>
                </a:solidFill>
              </a:rPr>
              <a:t>Defense Contract Management Agency: </a:t>
            </a:r>
            <a:r>
              <a:rPr lang="en-US" sz="1400" dirty="0">
                <a:solidFill>
                  <a:schemeClr val="tx1">
                    <a:lumMod val="75000"/>
                    <a:lumOff val="25000"/>
                  </a:schemeClr>
                </a:solidFill>
              </a:rPr>
              <a:t>Agency that provides contract administration services for the Department of Defense, other federal organizations and international partners, and is an essential part of the acquisition process from pre-award to sustainment. </a:t>
            </a:r>
            <a:r>
              <a:rPr lang="en-US" sz="1400" dirty="0"/>
              <a:t>(</a:t>
            </a:r>
            <a:r>
              <a:rPr lang="en-US" sz="1400" dirty="0">
                <a:hlinkClick r:id="rId3"/>
              </a:rPr>
              <a:t>DCMA.mil</a:t>
            </a:r>
            <a:r>
              <a:rPr lang="en-US" sz="1400" dirty="0"/>
              <a:t>)</a:t>
            </a:r>
          </a:p>
          <a:p>
            <a:endParaRPr lang="en-US" sz="1400" dirty="0"/>
          </a:p>
          <a:p>
            <a:r>
              <a:rPr lang="en-US" sz="1400" b="1" u="sng" dirty="0">
                <a:solidFill>
                  <a:schemeClr val="tx1">
                    <a:lumMod val="75000"/>
                    <a:lumOff val="25000"/>
                  </a:schemeClr>
                </a:solidFill>
              </a:rPr>
              <a:t>Defense Federal Acquisition Regulation Supplement: </a:t>
            </a:r>
            <a:r>
              <a:rPr lang="en-US" sz="1400" dirty="0">
                <a:solidFill>
                  <a:schemeClr val="tx1">
                    <a:lumMod val="75000"/>
                    <a:lumOff val="25000"/>
                  </a:schemeClr>
                </a:solidFill>
              </a:rPr>
              <a:t>The DFARS provides DoD implementation and supplementation of the Federal Acquisition Regulation (FAR). The DFARS contains requirements of law, DoD-wide policies, delegations of FAR authorities, deviations from FAR requirements, and policies/procedures that have a significant effect on the public. </a:t>
            </a:r>
            <a:r>
              <a:rPr lang="en-US" sz="1400" dirty="0"/>
              <a:t>(</a:t>
            </a:r>
            <a:r>
              <a:rPr lang="en-US" sz="1400" dirty="0">
                <a:hlinkClick r:id="rId4"/>
              </a:rPr>
              <a:t>osd.mil</a:t>
            </a:r>
            <a:r>
              <a:rPr lang="en-US" sz="1400" dirty="0"/>
              <a:t>)</a:t>
            </a:r>
          </a:p>
          <a:p>
            <a:endParaRPr lang="en-US" sz="1400" b="1" u="sng" dirty="0"/>
          </a:p>
          <a:p>
            <a:r>
              <a:rPr lang="en-US" sz="1400" b="1" u="sng" dirty="0">
                <a:solidFill>
                  <a:schemeClr val="tx1">
                    <a:lumMod val="75000"/>
                    <a:lumOff val="25000"/>
                  </a:schemeClr>
                </a:solidFill>
              </a:rPr>
              <a:t>Defense Industrial Base (DIB): </a:t>
            </a:r>
            <a:r>
              <a:rPr lang="en-US" sz="1400" dirty="0">
                <a:solidFill>
                  <a:schemeClr val="tx1">
                    <a:lumMod val="75000"/>
                    <a:lumOff val="25000"/>
                  </a:schemeClr>
                </a:solidFill>
              </a:rPr>
              <a:t>The worldwide industrial complex that enables research and development, as well as design, production, delivery, and maintenance of military weapons systems, subsystems, and components or parts, to meet U.S. military requirements. Source: DIB Sector-Specific Plan, DHS CISA</a:t>
            </a:r>
          </a:p>
          <a:p>
            <a:endParaRPr lang="en-US" sz="1400" b="1" u="sng" dirty="0"/>
          </a:p>
          <a:p>
            <a:r>
              <a:rPr lang="en-US" sz="1400" b="1" u="sng" dirty="0">
                <a:solidFill>
                  <a:schemeClr val="tx1">
                    <a:lumMod val="75000"/>
                    <a:lumOff val="25000"/>
                  </a:schemeClr>
                </a:solidFill>
              </a:rPr>
              <a:t>Defense Industrial Base Cyber Assessment Center: </a:t>
            </a:r>
            <a:r>
              <a:rPr lang="en-US" sz="1400" b="0" i="0" kern="1200" dirty="0">
                <a:solidFill>
                  <a:schemeClr val="tx1">
                    <a:lumMod val="75000"/>
                    <a:lumOff val="25000"/>
                  </a:schemeClr>
                </a:solidFill>
                <a:effectLst/>
                <a:latin typeface="+mn-lt"/>
                <a:ea typeface="+mn-ea"/>
                <a:cs typeface="+mn-cs"/>
              </a:rPr>
              <a:t>Leads the Department of Defense's (DoD) contractor cybersecurity risk mitigation efforts. DIBCAC assesses DoD contractors' compliance with the Defense Federal Acquisition Regulation Supplement (DFARS) clause 252.204-7012 and the National Institute of Standards and Technology (NIST) Special Publication (SP) 800-171 as well as, the DFARS clause 252.204-7020, NIST SP 800-171 DoD Assessment Requirements. </a:t>
            </a:r>
            <a:r>
              <a:rPr lang="en-US" sz="1400" b="0" i="0" kern="1200" dirty="0">
                <a:solidFill>
                  <a:schemeClr val="dk1"/>
                </a:solidFill>
                <a:effectLst/>
                <a:latin typeface="+mn-lt"/>
                <a:ea typeface="+mn-ea"/>
                <a:cs typeface="+mn-cs"/>
              </a:rPr>
              <a:t>(</a:t>
            </a:r>
            <a:r>
              <a:rPr lang="en-US" sz="1400" b="0" i="0" kern="1200" dirty="0">
                <a:solidFill>
                  <a:schemeClr val="dk1"/>
                </a:solidFill>
                <a:effectLst/>
                <a:latin typeface="+mn-lt"/>
                <a:ea typeface="+mn-ea"/>
                <a:cs typeface="+mn-cs"/>
                <a:hlinkClick r:id="rId5"/>
              </a:rPr>
              <a:t>DCMA.mil</a:t>
            </a:r>
            <a:r>
              <a:rPr lang="en-US" sz="1400" b="0" i="0" kern="1200" dirty="0">
                <a:solidFill>
                  <a:schemeClr val="dk1"/>
                </a:solidFill>
                <a:effectLst/>
                <a:latin typeface="+mn-lt"/>
                <a:ea typeface="+mn-ea"/>
                <a:cs typeface="+mn-cs"/>
              </a:rPr>
              <a:t>)</a:t>
            </a:r>
          </a:p>
          <a:p>
            <a:endParaRPr lang="en-US" sz="1400" u="sng" dirty="0">
              <a:solidFill>
                <a:schemeClr val="dk1"/>
              </a:solidFill>
            </a:endParaRPr>
          </a:p>
          <a:p>
            <a:r>
              <a:rPr lang="en-US" sz="1400" b="1" u="sng" dirty="0">
                <a:solidFill>
                  <a:schemeClr val="tx1">
                    <a:lumMod val="75000"/>
                    <a:lumOff val="25000"/>
                  </a:schemeClr>
                </a:solidFill>
              </a:rPr>
              <a:t>Department of Defense Unique Identification: </a:t>
            </a:r>
            <a:r>
              <a:rPr lang="en-US" sz="1400" dirty="0">
                <a:solidFill>
                  <a:schemeClr val="tx1">
                    <a:lumMod val="75000"/>
                    <a:lumOff val="25000"/>
                  </a:schemeClr>
                </a:solidFill>
              </a:rPr>
              <a:t>Assigned to each assessment. It is an alpha numeric string of ten digits. The first two letters delineate the confidence level of the assessment. Basic, Medium, and High confidence levels start with SB, SM, SH respectively (Source: </a:t>
            </a:r>
            <a:r>
              <a:rPr lang="en-US" sz="1400" dirty="0">
                <a:hlinkClick r:id="rId6"/>
              </a:rPr>
              <a:t>https://www.sprs.csd.disa.mil/pdf/SPRS_Government.pdf</a:t>
            </a:r>
            <a:r>
              <a:rPr lang="en-US" sz="1400" dirty="0"/>
              <a:t>) </a:t>
            </a:r>
            <a:endParaRPr lang="en-US" sz="1400" b="1" u="sng" dirty="0"/>
          </a:p>
          <a:p>
            <a:endParaRPr lang="en-US" sz="1400" b="1" u="sng" dirty="0"/>
          </a:p>
          <a:p>
            <a:endParaRPr lang="en-US" sz="1600" dirty="0"/>
          </a:p>
          <a:p>
            <a:endParaRPr lang="en-US" sz="1400" dirty="0"/>
          </a:p>
          <a:p>
            <a:endParaRPr lang="en-US" sz="1400" dirty="0"/>
          </a:p>
          <a:p>
            <a:endParaRPr lang="en-US" sz="1400" dirty="0"/>
          </a:p>
          <a:p>
            <a:endParaRPr lang="en-US" sz="1600" dirty="0"/>
          </a:p>
          <a:p>
            <a:endParaRPr lang="en-US" sz="1600" dirty="0"/>
          </a:p>
          <a:p>
            <a:endParaRPr lang="en-US" sz="1600" dirty="0"/>
          </a:p>
          <a:p>
            <a:endParaRPr lang="en-US" sz="1600" b="1" u="sng" dirty="0"/>
          </a:p>
          <a:p>
            <a:endParaRPr lang="en-US" sz="1600" b="1" u="sng" dirty="0"/>
          </a:p>
          <a:p>
            <a:endParaRPr lang="en-US" sz="1600" b="1" u="sng" kern="0" dirty="0"/>
          </a:p>
        </p:txBody>
      </p:sp>
      <p:sp>
        <p:nvSpPr>
          <p:cNvPr id="6" name="Title 1">
            <a:extLst>
              <a:ext uri="{FF2B5EF4-FFF2-40B4-BE49-F238E27FC236}">
                <a16:creationId xmlns:a16="http://schemas.microsoft.com/office/drawing/2014/main" id="{7E7B95D2-2CC3-4196-A3A8-71DBD33283E7}"/>
              </a:ext>
            </a:extLst>
          </p:cNvPr>
          <p:cNvSpPr txBox="1">
            <a:spLocks/>
          </p:cNvSpPr>
          <p:nvPr/>
        </p:nvSpPr>
        <p:spPr>
          <a:xfrm>
            <a:off x="763772" y="17122"/>
            <a:ext cx="10515600" cy="86496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t>Glossary (cont’d)</a:t>
            </a:r>
            <a:endParaRPr lang="en-US" sz="2000" dirty="0">
              <a:solidFill>
                <a:srgbClr val="FF0000"/>
              </a:solidFill>
            </a:endParaRPr>
          </a:p>
        </p:txBody>
      </p:sp>
      <p:pic>
        <p:nvPicPr>
          <p:cNvPr id="7" name="Picture 6">
            <a:extLst>
              <a:ext uri="{FF2B5EF4-FFF2-40B4-BE49-F238E27FC236}">
                <a16:creationId xmlns:a16="http://schemas.microsoft.com/office/drawing/2014/main" id="{BAA9C5B3-3FB3-4EDD-9026-231656672BAA}"/>
              </a:ext>
            </a:extLst>
          </p:cNvPr>
          <p:cNvPicPr>
            <a:picLocks noChangeAspect="1"/>
          </p:cNvPicPr>
          <p:nvPr/>
        </p:nvPicPr>
        <p:blipFill>
          <a:blip r:embed="rId7"/>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0" name="TextBox 9">
            <a:extLst>
              <a:ext uri="{FF2B5EF4-FFF2-40B4-BE49-F238E27FC236}">
                <a16:creationId xmlns:a16="http://schemas.microsoft.com/office/drawing/2014/main" id="{F50A170B-1CAD-42B3-BD74-F6875A7083F5}"/>
              </a:ext>
            </a:extLst>
          </p:cNvPr>
          <p:cNvSpPr txBox="1"/>
          <p:nvPr/>
        </p:nvSpPr>
        <p:spPr>
          <a:xfrm>
            <a:off x="4718304" y="6494443"/>
            <a:ext cx="5142385" cy="338554"/>
          </a:xfrm>
          <a:prstGeom prst="rect">
            <a:avLst/>
          </a:prstGeom>
          <a:noFill/>
        </p:spPr>
        <p:txBody>
          <a:bodyPr wrap="square" rtlCol="0">
            <a:spAutoFit/>
          </a:bodyPr>
          <a:lstStyle/>
          <a:p>
            <a:r>
              <a:rPr lang="en-US" sz="800" dirty="0"/>
              <a:t>Source: </a:t>
            </a:r>
            <a:r>
              <a:rPr lang="en-US" sz="800" dirty="0">
                <a:effectLst/>
              </a:rPr>
              <a:t>CMMC Glossary, </a:t>
            </a:r>
            <a:r>
              <a:rPr lang="en-US" sz="800" dirty="0">
                <a:effectLst/>
                <a:ea typeface="Calibri" panose="020F0502020204030204" pitchFamily="34" charset="0"/>
                <a:cs typeface="Times New Roman" panose="02020603050405020304" pitchFamily="18" charset="0"/>
              </a:rPr>
              <a:t>https://dodcio.defense.gov/Portals/0/Documents/CMMC/Glossary_MasterV2.0_FINAL_202111217_508.pdf</a:t>
            </a:r>
            <a:r>
              <a:rPr lang="en-US" sz="800" dirty="0">
                <a:solidFill>
                  <a:schemeClr val="tx1">
                    <a:lumMod val="75000"/>
                    <a:lumOff val="25000"/>
                  </a:schemeClr>
                </a:solidFill>
              </a:rPr>
              <a:t> </a:t>
            </a:r>
          </a:p>
        </p:txBody>
      </p:sp>
      <p:sp>
        <p:nvSpPr>
          <p:cNvPr id="2" name="Footer Placeholder 3">
            <a:extLst>
              <a:ext uri="{FF2B5EF4-FFF2-40B4-BE49-F238E27FC236}">
                <a16:creationId xmlns:a16="http://schemas.microsoft.com/office/drawing/2014/main" id="{2BDF9F38-1A41-93AB-5D6A-D762B3D481E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894258121"/>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829c0f-ee45-42c8-8e54-56bdcc1428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7F05BD6B89AF4DB97F3FE0B0DB3619" ma:contentTypeVersion="15" ma:contentTypeDescription="Create a new document." ma:contentTypeScope="" ma:versionID="5b46282f69ebe794dec116a75556012e">
  <xsd:schema xmlns:xsd="http://www.w3.org/2001/XMLSchema" xmlns:xs="http://www.w3.org/2001/XMLSchema" xmlns:p="http://schemas.microsoft.com/office/2006/metadata/properties" xmlns:ns2="e6829c0f-ee45-42c8-8e54-56bdcc14284b" xmlns:ns3="6378d29d-a8d3-405d-a9f1-42bff745d2c1" targetNamespace="http://schemas.microsoft.com/office/2006/metadata/properties" ma:root="true" ma:fieldsID="2f59a5a75a9828fcd22060a87807310f" ns2:_="" ns3:_="">
    <xsd:import namespace="e6829c0f-ee45-42c8-8e54-56bdcc14284b"/>
    <xsd:import namespace="6378d29d-a8d3-405d-a9f1-42bff745d2c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829c0f-ee45-42c8-8e54-56bdcc142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fb6dc33-a77e-4906-9653-fd9840b779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78d29d-a8d3-405d-a9f1-42bff745d2c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9263AE-BD7E-4557-99D2-611CB19974A0}">
  <ds:schemaRefs>
    <ds:schemaRef ds:uri="http://schemas.microsoft.com/sharepoint/v3/contenttype/forms"/>
  </ds:schemaRefs>
</ds:datastoreItem>
</file>

<file path=customXml/itemProps2.xml><?xml version="1.0" encoding="utf-8"?>
<ds:datastoreItem xmlns:ds="http://schemas.openxmlformats.org/officeDocument/2006/customXml" ds:itemID="{8CF9B1EF-6FF5-4D29-A699-E28F8123448B}">
  <ds:schemaRefs>
    <ds:schemaRef ds:uri="http://purl.org/dc/elements/1.1/"/>
    <ds:schemaRef ds:uri="http://schemas.openxmlformats.org/package/2006/metadata/core-properties"/>
    <ds:schemaRef ds:uri="6378d29d-a8d3-405d-a9f1-42bff745d2c1"/>
    <ds:schemaRef ds:uri="http://purl.org/dc/terms/"/>
    <ds:schemaRef ds:uri="http://schemas.microsoft.com/office/infopath/2007/PartnerControls"/>
    <ds:schemaRef ds:uri="http://schemas.microsoft.com/office/2006/documentManagement/types"/>
    <ds:schemaRef ds:uri="e6829c0f-ee45-42c8-8e54-56bdcc14284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FE12DEE-7C03-41E8-AB00-21E52DFC4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829c0f-ee45-42c8-8e54-56bdcc14284b"/>
    <ds:schemaRef ds:uri="6378d29d-a8d3-405d-a9f1-42bff745d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201743</TotalTime>
  <Words>35834</Words>
  <Application>Microsoft Office PowerPoint</Application>
  <PresentationFormat>Widescreen</PresentationFormat>
  <Paragraphs>2810</Paragraphs>
  <Slides>110</Slides>
  <Notes>89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110</vt:i4>
      </vt:variant>
    </vt:vector>
  </HeadingPairs>
  <TitlesOfParts>
    <vt:vector size="130" baseType="lpstr">
      <vt:lpstr>ＭＳ Ｐゴシック</vt:lpstr>
      <vt:lpstr>Aptos</vt:lpstr>
      <vt:lpstr>Arial</vt:lpstr>
      <vt:lpstr>Arial Narrow</vt:lpstr>
      <vt:lpstr>Calibri</vt:lpstr>
      <vt:lpstr>Calibri Light</vt:lpstr>
      <vt:lpstr>Cambria</vt:lpstr>
      <vt:lpstr>Courier New</vt:lpstr>
      <vt:lpstr>Helvetica Neue</vt:lpstr>
      <vt:lpstr>inherit</vt:lpstr>
      <vt:lpstr>Muli</vt:lpstr>
      <vt:lpstr>Segoe UI</vt:lpstr>
      <vt:lpstr>Slack-Lato</vt:lpstr>
      <vt:lpstr>Times New Roman</vt:lpstr>
      <vt:lpstr>TimesNewRomanPS-BoldMT</vt:lpstr>
      <vt:lpstr>Trebuchet MS</vt:lpstr>
      <vt:lpstr>Trebuchet MS (Body)</vt:lpstr>
      <vt:lpstr>Wingdings</vt:lpstr>
      <vt:lpstr>Wingdings 3</vt:lpstr>
      <vt:lpstr>Facet</vt:lpstr>
      <vt:lpstr>Defense Industrial Base (DIB) Sector Coordinating Council (SCC)  Supply Chain Cyber Training</vt:lpstr>
      <vt:lpstr>Agenda</vt:lpstr>
      <vt:lpstr>Cybersecurity:  Why is it Important?</vt:lpstr>
      <vt:lpstr>Disclaimer and Overview</vt:lpstr>
      <vt:lpstr>Section Topics and Objectives </vt:lpstr>
      <vt:lpstr>What is Cybersecurity?</vt:lpstr>
      <vt:lpstr>CIA Triad</vt:lpstr>
      <vt:lpstr>Why is it Important?</vt:lpstr>
      <vt:lpstr>Are your IT environments protected?  Is your information secure?</vt:lpstr>
      <vt:lpstr>Section Summary</vt:lpstr>
      <vt:lpstr> Cybersecurity Maturity  Model Certification (CMMC) </vt:lpstr>
      <vt:lpstr>Section Topics and Objectives </vt:lpstr>
      <vt:lpstr>Cybersecurity Maturity Model Certification (CMMC)</vt:lpstr>
      <vt:lpstr>FCI and CUI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CMMC Rulemaking</vt:lpstr>
      <vt:lpstr>Cybersecurity Maturity Model Certification (CMMC)</vt:lpstr>
      <vt:lpstr>CMMC 2.0 Phased Approach</vt:lpstr>
      <vt:lpstr>PowerPoint Presentation</vt:lpstr>
      <vt:lpstr>The CMMC Model</vt:lpstr>
      <vt:lpstr>CMMC Domains</vt:lpstr>
      <vt:lpstr>Access Control (AC)</vt:lpstr>
      <vt:lpstr>Audit and Accountability (AU)</vt:lpstr>
      <vt:lpstr>Awareness and Training (AT)</vt:lpstr>
      <vt:lpstr>Configuration Management (CM)</vt:lpstr>
      <vt:lpstr>Identification and Authentication (IA)</vt:lpstr>
      <vt:lpstr>Incident Response (IR)</vt:lpstr>
      <vt:lpstr>Maintenance (MA) </vt:lpstr>
      <vt:lpstr>Media Protection (MP)</vt:lpstr>
      <vt:lpstr>Personnel Security (PS)</vt:lpstr>
      <vt:lpstr>Physical Protection (PE)</vt:lpstr>
      <vt:lpstr>Risk Assessment (RA)</vt:lpstr>
      <vt:lpstr>Security Assessment (CA)</vt:lpstr>
      <vt:lpstr>System and Communications Protection (SC)</vt:lpstr>
      <vt:lpstr>System and Information Integrity (SI)</vt:lpstr>
      <vt:lpstr>CMMC Enumeration/Numbering Defined</vt:lpstr>
      <vt:lpstr>CMMC Practice Interconnectivity</vt:lpstr>
      <vt:lpstr>Section Summary</vt:lpstr>
      <vt:lpstr>CMMC Assessment Process</vt:lpstr>
      <vt:lpstr>Section Topics and Objectives </vt:lpstr>
      <vt:lpstr>General CMMC Assessment Process Flow</vt:lpstr>
      <vt:lpstr>Assessment Level Identification</vt:lpstr>
      <vt:lpstr>Identify Assessment Scope</vt:lpstr>
      <vt:lpstr>CMMC Assessment Asset Categories</vt:lpstr>
      <vt:lpstr>CMMC Assessment Activities (All Levels)</vt:lpstr>
      <vt:lpstr>Security Requirement and Assessment Objectives</vt:lpstr>
      <vt:lpstr>Potential Assessment Methods and Objects</vt:lpstr>
      <vt:lpstr>CMMC Level 1</vt:lpstr>
      <vt:lpstr>CMMC L1 Assessment Process Flow</vt:lpstr>
      <vt:lpstr>Identify Self-Assessment Scope – CMMC L1</vt:lpstr>
      <vt:lpstr>Assessment Specifics – CMMC L1</vt:lpstr>
      <vt:lpstr>CMMC Level 2</vt:lpstr>
      <vt:lpstr>CMMC L2 Assessment Process Flow</vt:lpstr>
      <vt:lpstr>Identify Assessment Scope – CMMC Level 2</vt:lpstr>
      <vt:lpstr>CMMC Assessment Process (CAP) – CMMC L2</vt:lpstr>
      <vt:lpstr>CMMC Level 3</vt:lpstr>
      <vt:lpstr>CMMC L3 Assessment Process Flow </vt:lpstr>
      <vt:lpstr>DCMA DIBCAC Assessment Process</vt:lpstr>
      <vt:lpstr>Assessment Specifics – CMMC L3</vt:lpstr>
      <vt:lpstr>Assessment Specifics – CMMC L3 (cont’d)</vt:lpstr>
      <vt:lpstr>How to Prepare for CMMC (All Levels) </vt:lpstr>
      <vt:lpstr>Section Summary</vt:lpstr>
      <vt:lpstr>Incident Reporting</vt:lpstr>
      <vt:lpstr>Section Topics and Objectives </vt:lpstr>
      <vt:lpstr>PowerPoint Presentation</vt:lpstr>
      <vt:lpstr>Common Cyber and Security Incidents</vt:lpstr>
      <vt:lpstr>Cyber Incident Reporting Tips</vt:lpstr>
      <vt:lpstr>Cyber Incident Reporting – CMMC Level 2 &amp; 3</vt:lpstr>
      <vt:lpstr>Cybersecurity Best Practices</vt:lpstr>
      <vt:lpstr>Section Topics and Objectives </vt:lpstr>
      <vt:lpstr>The Importance of Cybersecurity Awareness</vt:lpstr>
      <vt:lpstr>Top 10 High Value Controls</vt:lpstr>
      <vt:lpstr>Threat Scenario Example: Phishing </vt:lpstr>
      <vt:lpstr>Cyber Attack Methods and Mitigation</vt:lpstr>
      <vt:lpstr>Threat Scenario Example: Shop Floor</vt:lpstr>
      <vt:lpstr>Threat Scenario Example: Shop Floor with Implemented CMMC Practices</vt:lpstr>
      <vt:lpstr>Section Summary</vt:lpstr>
      <vt:lpstr>Risk Management and Assessing Risk</vt:lpstr>
      <vt:lpstr>Section Topics and Objectives </vt:lpstr>
      <vt:lpstr>Risk Management 101</vt:lpstr>
      <vt:lpstr>Risk Identification</vt:lpstr>
      <vt:lpstr>Risk Evaluation and Measurement</vt:lpstr>
      <vt:lpstr>Risk Control Management and Implementation</vt:lpstr>
      <vt:lpstr>Risk Management Key Points</vt:lpstr>
      <vt:lpstr>Section Summary</vt:lpstr>
      <vt:lpstr>Resource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Acronym Guide</vt:lpstr>
      <vt:lpstr>Acronym Guide (cont’d)</vt:lpstr>
      <vt:lpstr>Resources Available for More Information</vt:lpstr>
      <vt:lpstr>Resources Available for More Information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1122</cp:revision>
  <dcterms:created xsi:type="dcterms:W3CDTF">2021-03-04T18:31:47Z</dcterms:created>
  <dcterms:modified xsi:type="dcterms:W3CDTF">2025-10-06T11:59:39Z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y fmtid="{D5CDD505-2E9C-101B-9397-08002B2CF9AE}" pid="14" name="MSIP_Label_502bc7c3-f152-4da1-98bd-f7a1bebdf752_Enabled">
    <vt:lpwstr>true</vt:lpwstr>
  </property>
  <property fmtid="{D5CDD505-2E9C-101B-9397-08002B2CF9AE}" pid="15" name="MSIP_Label_502bc7c3-f152-4da1-98bd-f7a1bebdf752_SetDate">
    <vt:lpwstr>2025-02-05T13:04:51Z</vt:lpwstr>
  </property>
  <property fmtid="{D5CDD505-2E9C-101B-9397-08002B2CF9AE}" pid="16" name="MSIP_Label_502bc7c3-f152-4da1-98bd-f7a1bebdf752_Method">
    <vt:lpwstr>Privileged</vt:lpwstr>
  </property>
  <property fmtid="{D5CDD505-2E9C-101B-9397-08002B2CF9AE}" pid="17" name="MSIP_Label_502bc7c3-f152-4da1-98bd-f7a1bebdf752_Name">
    <vt:lpwstr>Unrestricted</vt:lpwstr>
  </property>
  <property fmtid="{D5CDD505-2E9C-101B-9397-08002B2CF9AE}" pid="18" name="MSIP_Label_502bc7c3-f152-4da1-98bd-f7a1bebdf752_SiteId">
    <vt:lpwstr>b18f006c-b0fc-467d-b23a-a35b5695b5dc</vt:lpwstr>
  </property>
  <property fmtid="{D5CDD505-2E9C-101B-9397-08002B2CF9AE}" pid="19" name="MSIP_Label_502bc7c3-f152-4da1-98bd-f7a1bebdf752_ActionId">
    <vt:lpwstr>e29ed462-5e2d-42b6-b557-c118eab62c8d</vt:lpwstr>
  </property>
  <property fmtid="{D5CDD505-2E9C-101B-9397-08002B2CF9AE}" pid="20" name="MSIP_Label_502bc7c3-f152-4da1-98bd-f7a1bebdf752_ContentBits">
    <vt:lpwstr>0</vt:lpwstr>
  </property>
  <property fmtid="{D5CDD505-2E9C-101B-9397-08002B2CF9AE}" pid="21" name="ContentTypeId">
    <vt:lpwstr>0x010100687F05BD6B89AF4DB97F3FE0B0DB3619</vt:lpwstr>
  </property>
  <property fmtid="{D5CDD505-2E9C-101B-9397-08002B2CF9AE}" pid="22" name="MediaServiceImageTags">
    <vt:lpwstr/>
  </property>
</Properties>
</file>